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theme/themeOverride6.xml" ContentType="application/vnd.openxmlformats-officedocument.themeOverrid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Override7.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media/audio1.bin" ContentType="audio/unknown"/>
  <Override PartName="/ppt/notesSlides/notesSlide93.xml" ContentType="application/vnd.openxmlformats-officedocument.presentationml.notesSlide+xml"/>
  <Override PartName="/ppt/media/audio2.bin" ContentType="audio/unknown"/>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 id="2147483847" r:id="rId2"/>
    <p:sldMasterId id="2147483861" r:id="rId3"/>
    <p:sldMasterId id="2147483876" r:id="rId4"/>
    <p:sldMasterId id="2147483888" r:id="rId5"/>
    <p:sldMasterId id="2147483900" r:id="rId6"/>
    <p:sldMasterId id="2147483912" r:id="rId7"/>
    <p:sldMasterId id="2147483924" r:id="rId8"/>
    <p:sldMasterId id="2147483927" r:id="rId9"/>
    <p:sldMasterId id="2147483942" r:id="rId10"/>
    <p:sldMasterId id="2147483954" r:id="rId11"/>
    <p:sldMasterId id="2147483966" r:id="rId12"/>
    <p:sldMasterId id="2147483978" r:id="rId13"/>
    <p:sldMasterId id="2147483990" r:id="rId14"/>
    <p:sldMasterId id="2147484002" r:id="rId15"/>
    <p:sldMasterId id="2147484014" r:id="rId16"/>
    <p:sldMasterId id="2147484027" r:id="rId17"/>
    <p:sldMasterId id="2147484052" r:id="rId18"/>
  </p:sldMasterIdLst>
  <p:notesMasterIdLst>
    <p:notesMasterId r:id="rId187"/>
  </p:notesMasterIdLst>
  <p:handoutMasterIdLst>
    <p:handoutMasterId r:id="rId188"/>
  </p:handoutMasterIdLst>
  <p:sldIdLst>
    <p:sldId id="256" r:id="rId19"/>
    <p:sldId id="554" r:id="rId20"/>
    <p:sldId id="555" r:id="rId21"/>
    <p:sldId id="506" r:id="rId22"/>
    <p:sldId id="798" r:id="rId23"/>
    <p:sldId id="800" r:id="rId24"/>
    <p:sldId id="570" r:id="rId25"/>
    <p:sldId id="558" r:id="rId26"/>
    <p:sldId id="563" r:id="rId27"/>
    <p:sldId id="564" r:id="rId28"/>
    <p:sldId id="567" r:id="rId29"/>
    <p:sldId id="804" r:id="rId30"/>
    <p:sldId id="568" r:id="rId31"/>
    <p:sldId id="514" r:id="rId32"/>
    <p:sldId id="515" r:id="rId33"/>
    <p:sldId id="569" r:id="rId34"/>
    <p:sldId id="571" r:id="rId35"/>
    <p:sldId id="627" r:id="rId36"/>
    <p:sldId id="802" r:id="rId37"/>
    <p:sldId id="803" r:id="rId38"/>
    <p:sldId id="572" r:id="rId39"/>
    <p:sldId id="573" r:id="rId40"/>
    <p:sldId id="575" r:id="rId41"/>
    <p:sldId id="579" r:id="rId42"/>
    <p:sldId id="580" r:id="rId43"/>
    <p:sldId id="594" r:id="rId44"/>
    <p:sldId id="595" r:id="rId45"/>
    <p:sldId id="596" r:id="rId46"/>
    <p:sldId id="633" r:id="rId47"/>
    <p:sldId id="634" r:id="rId48"/>
    <p:sldId id="635" r:id="rId49"/>
    <p:sldId id="636" r:id="rId50"/>
    <p:sldId id="637" r:id="rId51"/>
    <p:sldId id="598" r:id="rId52"/>
    <p:sldId id="599" r:id="rId53"/>
    <p:sldId id="597" r:id="rId54"/>
    <p:sldId id="600" r:id="rId55"/>
    <p:sldId id="601" r:id="rId56"/>
    <p:sldId id="602" r:id="rId57"/>
    <p:sldId id="603" r:id="rId58"/>
    <p:sldId id="604" r:id="rId59"/>
    <p:sldId id="607" r:id="rId60"/>
    <p:sldId id="608" r:id="rId61"/>
    <p:sldId id="605" r:id="rId62"/>
    <p:sldId id="622" r:id="rId63"/>
    <p:sldId id="606" r:id="rId64"/>
    <p:sldId id="581" r:id="rId65"/>
    <p:sldId id="582" r:id="rId66"/>
    <p:sldId id="583" r:id="rId67"/>
    <p:sldId id="584" r:id="rId68"/>
    <p:sldId id="529" r:id="rId69"/>
    <p:sldId id="763" r:id="rId70"/>
    <p:sldId id="764" r:id="rId71"/>
    <p:sldId id="631" r:id="rId72"/>
    <p:sldId id="642" r:id="rId73"/>
    <p:sldId id="767" r:id="rId74"/>
    <p:sldId id="785" r:id="rId75"/>
    <p:sldId id="638" r:id="rId76"/>
    <p:sldId id="530" r:id="rId77"/>
    <p:sldId id="532" r:id="rId78"/>
    <p:sldId id="772" r:id="rId79"/>
    <p:sldId id="773" r:id="rId80"/>
    <p:sldId id="774" r:id="rId81"/>
    <p:sldId id="775" r:id="rId82"/>
    <p:sldId id="776" r:id="rId83"/>
    <p:sldId id="786" r:id="rId84"/>
    <p:sldId id="778" r:id="rId85"/>
    <p:sldId id="788" r:id="rId86"/>
    <p:sldId id="789" r:id="rId87"/>
    <p:sldId id="791" r:id="rId88"/>
    <p:sldId id="792" r:id="rId89"/>
    <p:sldId id="793" r:id="rId90"/>
    <p:sldId id="794" r:id="rId91"/>
    <p:sldId id="795" r:id="rId92"/>
    <p:sldId id="796" r:id="rId93"/>
    <p:sldId id="797" r:id="rId94"/>
    <p:sldId id="533" r:id="rId95"/>
    <p:sldId id="544" r:id="rId96"/>
    <p:sldId id="644" r:id="rId97"/>
    <p:sldId id="645" r:id="rId98"/>
    <p:sldId id="646" r:id="rId99"/>
    <p:sldId id="647" r:id="rId100"/>
    <p:sldId id="648" r:id="rId101"/>
    <p:sldId id="651" r:id="rId102"/>
    <p:sldId id="649" r:id="rId103"/>
    <p:sldId id="650" r:id="rId104"/>
    <p:sldId id="652" r:id="rId105"/>
    <p:sldId id="654" r:id="rId106"/>
    <p:sldId id="656" r:id="rId107"/>
    <p:sldId id="662" r:id="rId108"/>
    <p:sldId id="663" r:id="rId109"/>
    <p:sldId id="664" r:id="rId110"/>
    <p:sldId id="666" r:id="rId111"/>
    <p:sldId id="668" r:id="rId112"/>
    <p:sldId id="669" r:id="rId113"/>
    <p:sldId id="670" r:id="rId114"/>
    <p:sldId id="671" r:id="rId115"/>
    <p:sldId id="672" r:id="rId116"/>
    <p:sldId id="673" r:id="rId117"/>
    <p:sldId id="674" r:id="rId118"/>
    <p:sldId id="675" r:id="rId119"/>
    <p:sldId id="676" r:id="rId120"/>
    <p:sldId id="677" r:id="rId121"/>
    <p:sldId id="678" r:id="rId122"/>
    <p:sldId id="696" r:id="rId123"/>
    <p:sldId id="680" r:id="rId124"/>
    <p:sldId id="697" r:id="rId125"/>
    <p:sldId id="702" r:id="rId126"/>
    <p:sldId id="703" r:id="rId127"/>
    <p:sldId id="704" r:id="rId128"/>
    <p:sldId id="705" r:id="rId129"/>
    <p:sldId id="706" r:id="rId130"/>
    <p:sldId id="707" r:id="rId131"/>
    <p:sldId id="708" r:id="rId132"/>
    <p:sldId id="709" r:id="rId133"/>
    <p:sldId id="710" r:id="rId134"/>
    <p:sldId id="712" r:id="rId135"/>
    <p:sldId id="713" r:id="rId136"/>
    <p:sldId id="739" r:id="rId137"/>
    <p:sldId id="714" r:id="rId138"/>
    <p:sldId id="715" r:id="rId139"/>
    <p:sldId id="716" r:id="rId140"/>
    <p:sldId id="717" r:id="rId141"/>
    <p:sldId id="718" r:id="rId142"/>
    <p:sldId id="719" r:id="rId143"/>
    <p:sldId id="721" r:id="rId144"/>
    <p:sldId id="722" r:id="rId145"/>
    <p:sldId id="723" r:id="rId146"/>
    <p:sldId id="724" r:id="rId147"/>
    <p:sldId id="726" r:id="rId148"/>
    <p:sldId id="725" r:id="rId149"/>
    <p:sldId id="727" r:id="rId150"/>
    <p:sldId id="728" r:id="rId151"/>
    <p:sldId id="729" r:id="rId152"/>
    <p:sldId id="730" r:id="rId153"/>
    <p:sldId id="731" r:id="rId154"/>
    <p:sldId id="732" r:id="rId155"/>
    <p:sldId id="733" r:id="rId156"/>
    <p:sldId id="740" r:id="rId157"/>
    <p:sldId id="741" r:id="rId158"/>
    <p:sldId id="742" r:id="rId159"/>
    <p:sldId id="743" r:id="rId160"/>
    <p:sldId id="744" r:id="rId161"/>
    <p:sldId id="745" r:id="rId162"/>
    <p:sldId id="681" r:id="rId163"/>
    <p:sldId id="735" r:id="rId164"/>
    <p:sldId id="736" r:id="rId165"/>
    <p:sldId id="738" r:id="rId166"/>
    <p:sldId id="682" r:id="rId167"/>
    <p:sldId id="684" r:id="rId168"/>
    <p:sldId id="685" r:id="rId169"/>
    <p:sldId id="686" r:id="rId170"/>
    <p:sldId id="687" r:id="rId171"/>
    <p:sldId id="688" r:id="rId172"/>
    <p:sldId id="689" r:id="rId173"/>
    <p:sldId id="746" r:id="rId174"/>
    <p:sldId id="747" r:id="rId175"/>
    <p:sldId id="748" r:id="rId176"/>
    <p:sldId id="749" r:id="rId177"/>
    <p:sldId id="750" r:id="rId178"/>
    <p:sldId id="751" r:id="rId179"/>
    <p:sldId id="757" r:id="rId180"/>
    <p:sldId id="758" r:id="rId181"/>
    <p:sldId id="759" r:id="rId182"/>
    <p:sldId id="760" r:id="rId183"/>
    <p:sldId id="761" r:id="rId184"/>
    <p:sldId id="762" r:id="rId185"/>
    <p:sldId id="434" r:id="rId186"/>
  </p:sldIdLst>
  <p:sldSz cx="9144000" cy="6858000" type="screen4x3"/>
  <p:notesSz cx="6858000" cy="9144000"/>
  <p:defaultTextStyle>
    <a:defPPr>
      <a:defRPr lang="vi-VN"/>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90033"/>
    <a:srgbClr val="33CCCC"/>
    <a:srgbClr val="FEF4EC"/>
    <a:srgbClr val="E7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8079" autoAdjust="0"/>
  </p:normalViewPr>
  <p:slideViewPr>
    <p:cSldViewPr>
      <p:cViewPr varScale="1">
        <p:scale>
          <a:sx n="76" d="100"/>
          <a:sy n="76" d="100"/>
        </p:scale>
        <p:origin x="1776" y="84"/>
      </p:cViewPr>
      <p:guideLst>
        <p:guide orient="horz" pos="2160"/>
        <p:guide pos="2880"/>
      </p:guideLst>
    </p:cSldViewPr>
  </p:slideViewPr>
  <p:outlineViewPr>
    <p:cViewPr>
      <p:scale>
        <a:sx n="33" d="100"/>
        <a:sy n="33" d="100"/>
      </p:scale>
      <p:origin x="0" y="52152"/>
    </p:cViewPr>
  </p:outlineViewPr>
  <p:notesTextViewPr>
    <p:cViewPr>
      <p:scale>
        <a:sx n="75" d="100"/>
        <a:sy n="75"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63" Type="http://schemas.openxmlformats.org/officeDocument/2006/relationships/slide" Target="slides/slide45.xml"/><Relationship Id="rId84" Type="http://schemas.openxmlformats.org/officeDocument/2006/relationships/slide" Target="slides/slide66.xml"/><Relationship Id="rId138" Type="http://schemas.openxmlformats.org/officeDocument/2006/relationships/slide" Target="slides/slide120.xml"/><Relationship Id="rId159" Type="http://schemas.openxmlformats.org/officeDocument/2006/relationships/slide" Target="slides/slide141.xml"/><Relationship Id="rId170" Type="http://schemas.openxmlformats.org/officeDocument/2006/relationships/slide" Target="slides/slide152.xml"/><Relationship Id="rId191" Type="http://schemas.openxmlformats.org/officeDocument/2006/relationships/theme" Target="theme/theme1.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5" Type="http://schemas.openxmlformats.org/officeDocument/2006/relationships/slideMaster" Target="slideMasters/slideMaster5.xml"/><Relationship Id="rId95" Type="http://schemas.openxmlformats.org/officeDocument/2006/relationships/slide" Target="slides/slide77.xml"/><Relationship Id="rId160" Type="http://schemas.openxmlformats.org/officeDocument/2006/relationships/slide" Target="slides/slide142.xml"/><Relationship Id="rId181" Type="http://schemas.openxmlformats.org/officeDocument/2006/relationships/slide" Target="slides/slide163.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85" Type="http://schemas.openxmlformats.org/officeDocument/2006/relationships/slide" Target="slides/slide67.xml"/><Relationship Id="rId150" Type="http://schemas.openxmlformats.org/officeDocument/2006/relationships/slide" Target="slides/slide132.xml"/><Relationship Id="rId171" Type="http://schemas.openxmlformats.org/officeDocument/2006/relationships/slide" Target="slides/slide153.xml"/><Relationship Id="rId192" Type="http://schemas.openxmlformats.org/officeDocument/2006/relationships/tableStyles" Target="tableStyles.xml"/><Relationship Id="rId12" Type="http://schemas.openxmlformats.org/officeDocument/2006/relationships/slideMaster" Target="slideMasters/slideMaster12.xml"/><Relationship Id="rId33" Type="http://schemas.openxmlformats.org/officeDocument/2006/relationships/slide" Target="slides/slide15.xml"/><Relationship Id="rId108" Type="http://schemas.openxmlformats.org/officeDocument/2006/relationships/slide" Target="slides/slide90.xml"/><Relationship Id="rId129" Type="http://schemas.openxmlformats.org/officeDocument/2006/relationships/slide" Target="slides/slide111.xml"/><Relationship Id="rId54" Type="http://schemas.openxmlformats.org/officeDocument/2006/relationships/slide" Target="slides/slide36.xml"/><Relationship Id="rId75" Type="http://schemas.openxmlformats.org/officeDocument/2006/relationships/slide" Target="slides/slide57.xml"/><Relationship Id="rId96" Type="http://schemas.openxmlformats.org/officeDocument/2006/relationships/slide" Target="slides/slide78.xml"/><Relationship Id="rId140" Type="http://schemas.openxmlformats.org/officeDocument/2006/relationships/slide" Target="slides/slide122.xml"/><Relationship Id="rId161" Type="http://schemas.openxmlformats.org/officeDocument/2006/relationships/slide" Target="slides/slide143.xml"/><Relationship Id="rId182" Type="http://schemas.openxmlformats.org/officeDocument/2006/relationships/slide" Target="slides/slide164.xml"/><Relationship Id="rId6" Type="http://schemas.openxmlformats.org/officeDocument/2006/relationships/slideMaster" Target="slideMasters/slideMaster6.xml"/><Relationship Id="rId23" Type="http://schemas.openxmlformats.org/officeDocument/2006/relationships/slide" Target="slides/slide5.xml"/><Relationship Id="rId119" Type="http://schemas.openxmlformats.org/officeDocument/2006/relationships/slide" Target="slides/slide101.xml"/><Relationship Id="rId44" Type="http://schemas.openxmlformats.org/officeDocument/2006/relationships/slide" Target="slides/slide26.xml"/><Relationship Id="rId65" Type="http://schemas.openxmlformats.org/officeDocument/2006/relationships/slide" Target="slides/slide47.xml"/><Relationship Id="rId86" Type="http://schemas.openxmlformats.org/officeDocument/2006/relationships/slide" Target="slides/slide68.xml"/><Relationship Id="rId130" Type="http://schemas.openxmlformats.org/officeDocument/2006/relationships/slide" Target="slides/slide112.xml"/><Relationship Id="rId151" Type="http://schemas.openxmlformats.org/officeDocument/2006/relationships/slide" Target="slides/slide133.xml"/><Relationship Id="rId172" Type="http://schemas.openxmlformats.org/officeDocument/2006/relationships/slide" Target="slides/slide154.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162" Type="http://schemas.openxmlformats.org/officeDocument/2006/relationships/slide" Target="slides/slide144.xml"/><Relationship Id="rId183" Type="http://schemas.openxmlformats.org/officeDocument/2006/relationships/slide" Target="slides/slide165.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slide" Target="slides/slide155.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184" Type="http://schemas.openxmlformats.org/officeDocument/2006/relationships/slide" Target="slides/slide166.xml"/><Relationship Id="rId189"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79" Type="http://schemas.openxmlformats.org/officeDocument/2006/relationships/slide" Target="slides/slide161.xml"/><Relationship Id="rId190"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48" Type="http://schemas.openxmlformats.org/officeDocument/2006/relationships/slide" Target="slides/slide130.xml"/><Relationship Id="rId164" Type="http://schemas.openxmlformats.org/officeDocument/2006/relationships/slide" Target="slides/slide146.xml"/><Relationship Id="rId169" Type="http://schemas.openxmlformats.org/officeDocument/2006/relationships/slide" Target="slides/slide151.xml"/><Relationship Id="rId185" Type="http://schemas.openxmlformats.org/officeDocument/2006/relationships/slide" Target="slides/slide167.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2.xml"/><Relationship Id="rId26" Type="http://schemas.openxmlformats.org/officeDocument/2006/relationships/slide" Target="slides/slide8.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16" Type="http://schemas.openxmlformats.org/officeDocument/2006/relationships/slideMaster" Target="slideMasters/slideMaster16.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90" Type="http://schemas.openxmlformats.org/officeDocument/2006/relationships/slide" Target="slides/slide72.xml"/><Relationship Id="rId165" Type="http://schemas.openxmlformats.org/officeDocument/2006/relationships/slide" Target="slides/slide147.xml"/><Relationship Id="rId186" Type="http://schemas.openxmlformats.org/officeDocument/2006/relationships/slide" Target="slides/slide168.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7" Type="http://schemas.openxmlformats.org/officeDocument/2006/relationships/slideMaster" Target="slideMasters/slideMaster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60" Type="http://schemas.openxmlformats.org/officeDocument/2006/relationships/slide" Target="slides/slide42.xml"/><Relationship Id="rId81" Type="http://schemas.openxmlformats.org/officeDocument/2006/relationships/slide" Target="slides/slide63.xml"/><Relationship Id="rId135" Type="http://schemas.openxmlformats.org/officeDocument/2006/relationships/slide" Target="slides/slide117.xml"/><Relationship Id="rId156" Type="http://schemas.openxmlformats.org/officeDocument/2006/relationships/slide" Target="slides/slide138.xml"/><Relationship Id="rId177" Type="http://schemas.openxmlformats.org/officeDocument/2006/relationships/slide" Target="slides/slide1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03E008-6528-4D7B-B625-0DEC56718B87}" type="datetimeFigureOut">
              <a:rPr lang="en-US" smtClean="0"/>
              <a:pPr/>
              <a:t>16/07/2019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137730-6BA6-4A3F-9DDC-A73DEE47C5D1}" type="slidenum">
              <a:rPr lang="en-US" smtClean="0"/>
              <a:pPr/>
              <a:t>‹#›</a:t>
            </a:fld>
            <a:endParaRPr lang="en-US"/>
          </a:p>
        </p:txBody>
      </p:sp>
    </p:spTree>
    <p:extLst>
      <p:ext uri="{BB962C8B-B14F-4D97-AF65-F5344CB8AC3E}">
        <p14:creationId xmlns:p14="http://schemas.microsoft.com/office/powerpoint/2010/main" val="1661476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Arial" pitchFamily="34" charset="0"/>
              </a:defRPr>
            </a:lvl1pPr>
          </a:lstStyle>
          <a:p>
            <a:pPr>
              <a:defRPr/>
            </a:pPr>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Arial" pitchFamily="34" charset="0"/>
              </a:defRPr>
            </a:lvl1pPr>
          </a:lstStyle>
          <a:p>
            <a:pPr>
              <a:defRPr/>
            </a:pPr>
            <a:fld id="{B8E39FE8-0482-4024-9344-82930D6D0F30}" type="datetimeFigureOut">
              <a:rPr lang="vi-VN"/>
              <a:pPr>
                <a:defRPr/>
              </a:pPr>
              <a:t>16/07/2019</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vi-V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pPr>
              <a:defRPr/>
            </a:pPr>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pPr>
              <a:defRPr/>
            </a:pPr>
            <a:fld id="{FC837A45-4EEC-433F-BD9E-E3F5B9DF099A}" type="slidenum">
              <a:rPr lang="vi-VN"/>
              <a:pPr>
                <a:defRPr/>
              </a:pPr>
              <a:t>‹#›</a:t>
            </a:fld>
            <a:endParaRPr lang="vi-VN"/>
          </a:p>
        </p:txBody>
      </p:sp>
    </p:spTree>
    <p:extLst>
      <p:ext uri="{BB962C8B-B14F-4D97-AF65-F5344CB8AC3E}">
        <p14:creationId xmlns:p14="http://schemas.microsoft.com/office/powerpoint/2010/main" val="35531131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837A45-4EEC-433F-BD9E-E3F5B9DF099A}" type="slidenum">
              <a:rPr lang="vi-VN" smtClean="0"/>
              <a:pPr>
                <a:defRPr/>
              </a:pPr>
              <a:t>1</a:t>
            </a:fld>
            <a:endParaRPr lang="vi-VN"/>
          </a:p>
        </p:txBody>
      </p:sp>
    </p:spTree>
    <p:extLst>
      <p:ext uri="{BB962C8B-B14F-4D97-AF65-F5344CB8AC3E}">
        <p14:creationId xmlns:p14="http://schemas.microsoft.com/office/powerpoint/2010/main" val="2564372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r>
              <a:rPr lang="en-US" sz="1200" kern="1200" baseline="0">
                <a:solidFill>
                  <a:schemeClr val="tx1"/>
                </a:solidFill>
                <a:latin typeface="+mn-lt"/>
                <a:ea typeface="+mn-ea"/>
                <a:cs typeface="+mn-cs"/>
              </a:rPr>
              <a:t>2</a:t>
            </a:r>
            <a:r>
              <a:rPr lang="en-US" sz="1200" kern="1200" baseline="0" dirty="0">
                <a:solidFill>
                  <a:schemeClr val="tx1"/>
                </a:solidFill>
                <a:latin typeface="+mn-lt"/>
                <a:ea typeface="+mn-ea"/>
                <a:cs typeface="+mn-cs"/>
              </a:rPr>
              <a:t>).</a:t>
            </a:r>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15</a:t>
            </a:fld>
            <a:endParaRPr lang="vi-VN">
              <a:latin typeface="Arial" charset="0"/>
              <a:cs typeface="Arial" charset="0"/>
            </a:endParaRPr>
          </a:p>
        </p:txBody>
      </p:sp>
    </p:spTree>
    <p:extLst>
      <p:ext uri="{BB962C8B-B14F-4D97-AF65-F5344CB8AC3E}">
        <p14:creationId xmlns:p14="http://schemas.microsoft.com/office/powerpoint/2010/main" val="29401970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165</a:t>
            </a:fld>
            <a:endParaRPr lang="vi-VN">
              <a:latin typeface="Arial" charset="0"/>
              <a:cs typeface="Arial" charset="0"/>
            </a:endParaRPr>
          </a:p>
        </p:txBody>
      </p:sp>
    </p:spTree>
    <p:extLst>
      <p:ext uri="{BB962C8B-B14F-4D97-AF65-F5344CB8AC3E}">
        <p14:creationId xmlns:p14="http://schemas.microsoft.com/office/powerpoint/2010/main" val="662428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166</a:t>
            </a:fld>
            <a:endParaRPr lang="vi-VN">
              <a:latin typeface="Arial" charset="0"/>
              <a:cs typeface="Arial" charset="0"/>
            </a:endParaRPr>
          </a:p>
        </p:txBody>
      </p:sp>
    </p:spTree>
    <p:extLst>
      <p:ext uri="{BB962C8B-B14F-4D97-AF65-F5344CB8AC3E}">
        <p14:creationId xmlns:p14="http://schemas.microsoft.com/office/powerpoint/2010/main" val="35071627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167</a:t>
            </a:fld>
            <a:endParaRPr lang="vi-VN">
              <a:latin typeface="Arial" charset="0"/>
              <a:cs typeface="Arial" charset="0"/>
            </a:endParaRPr>
          </a:p>
        </p:txBody>
      </p:sp>
    </p:spTree>
    <p:extLst>
      <p:ext uri="{BB962C8B-B14F-4D97-AF65-F5344CB8AC3E}">
        <p14:creationId xmlns:p14="http://schemas.microsoft.com/office/powerpoint/2010/main" val="57776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r>
              <a:rPr lang="en-US" sz="1200" kern="1200" baseline="0">
                <a:solidFill>
                  <a:schemeClr val="tx1"/>
                </a:solidFill>
                <a:latin typeface="+mn-lt"/>
                <a:ea typeface="+mn-ea"/>
                <a:cs typeface="+mn-cs"/>
              </a:rPr>
              <a:t>2</a:t>
            </a:r>
            <a:r>
              <a:rPr lang="en-US" sz="1200" kern="1200" baseline="0" dirty="0">
                <a:solidFill>
                  <a:schemeClr val="tx1"/>
                </a:solidFill>
                <a:latin typeface="+mn-lt"/>
                <a:ea typeface="+mn-ea"/>
                <a:cs typeface="+mn-cs"/>
              </a:rPr>
              <a:t>).</a:t>
            </a:r>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a:t>
            </a:fld>
            <a:endParaRPr lang="vi-VN">
              <a:latin typeface="Arial" charset="0"/>
              <a:cs typeface="Arial" charset="0"/>
            </a:endParaRPr>
          </a:p>
        </p:txBody>
      </p:sp>
    </p:spTree>
    <p:extLst>
      <p:ext uri="{BB962C8B-B14F-4D97-AF65-F5344CB8AC3E}">
        <p14:creationId xmlns:p14="http://schemas.microsoft.com/office/powerpoint/2010/main" val="229447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r>
              <a:rPr lang="vi-VN" altLang="en-US"/>
              <a:t>Một yêu cầu là một đặc trưng của hệ thống, hay</a:t>
            </a:r>
            <a:r>
              <a:rPr lang="en-US" altLang="en-US"/>
              <a:t> </a:t>
            </a:r>
            <a:r>
              <a:rPr lang="vi-VN" altLang="en-US"/>
              <a:t>là sự mô tả những việc, mà hệ thống có khả năng</a:t>
            </a:r>
            <a:r>
              <a:rPr lang="en-US" altLang="en-US"/>
              <a:t> </a:t>
            </a:r>
            <a:r>
              <a:rPr lang="vi-VN" altLang="en-US"/>
              <a:t>thực hiện để hoàn thành mục tiêu của hệ thống</a:t>
            </a:r>
            <a:endParaRPr lang="en-US" altLang="en-US"/>
          </a:p>
          <a:p>
            <a:pPr algn="just"/>
            <a:r>
              <a:rPr lang="vi-VN" altLang="en-US"/>
              <a:t>Yêu câù c</a:t>
            </a:r>
            <a:r>
              <a:rPr lang="en-US" altLang="en-US"/>
              <a:t>ũn</a:t>
            </a:r>
            <a:r>
              <a:rPr lang="vi-VN" altLang="en-US"/>
              <a:t>g c</a:t>
            </a:r>
            <a:r>
              <a:rPr lang="en-US" altLang="en-US"/>
              <a:t>ó</a:t>
            </a:r>
            <a:r>
              <a:rPr lang="vi-VN" altLang="en-US"/>
              <a:t> thê ̉l</a:t>
            </a:r>
            <a:r>
              <a:rPr lang="en-US" altLang="en-US"/>
              <a:t>à</a:t>
            </a:r>
            <a:r>
              <a:rPr lang="vi-VN" altLang="en-US"/>
              <a:t> c</a:t>
            </a:r>
            <a:r>
              <a:rPr lang="en-US" altLang="en-US"/>
              <a:t>ác ràng buộc trong quá trình phát triển hệ thống.</a:t>
            </a:r>
          </a:p>
          <a:p>
            <a:pPr eaLnBrk="1" hangingPunct="1">
              <a:lnSpc>
                <a:spcPct val="90000"/>
              </a:lnSpc>
              <a:buFont typeface="Arial" pitchFamily="34" charset="0"/>
              <a:buNone/>
              <a:defRPr/>
            </a:pPr>
            <a:endParaRPr lang="en-GB" altLang="ja-JP" sz="1200">
              <a:solidFill>
                <a:srgbClr val="FF0000"/>
              </a:solidFill>
            </a:endParaRPr>
          </a:p>
          <a:p>
            <a:pPr eaLnBrk="1" hangingPunct="1">
              <a:lnSpc>
                <a:spcPct val="90000"/>
              </a:lnSpc>
              <a:buFont typeface="Arial" pitchFamily="34" charset="0"/>
              <a:buNone/>
              <a:defRPr/>
            </a:pPr>
            <a:r>
              <a:rPr lang="en-GB" altLang="ja-JP" sz="1200">
                <a:solidFill>
                  <a:srgbClr val="FF0000"/>
                </a:solidFill>
              </a:rPr>
              <a:t>A </a:t>
            </a:r>
            <a:r>
              <a:rPr lang="en-GB" altLang="ja-JP" sz="1200" dirty="0">
                <a:solidFill>
                  <a:srgbClr val="FF0000"/>
                </a:solidFill>
              </a:rPr>
              <a:t>statement of a </a:t>
            </a:r>
            <a:r>
              <a:rPr lang="en-GB" altLang="ja-JP" sz="1200" b="1" u="sng" dirty="0">
                <a:solidFill>
                  <a:srgbClr val="FF0000"/>
                </a:solidFill>
              </a:rPr>
              <a:t>service</a:t>
            </a:r>
            <a:r>
              <a:rPr lang="en-GB" altLang="ja-JP" sz="1200" dirty="0">
                <a:solidFill>
                  <a:srgbClr val="FF0000"/>
                </a:solidFill>
              </a:rPr>
              <a:t> the system must do</a:t>
            </a:r>
          </a:p>
          <a:p>
            <a:pPr lvl="1" eaLnBrk="1" hangingPunct="1">
              <a:lnSpc>
                <a:spcPct val="90000"/>
              </a:lnSpc>
              <a:buFont typeface="Arial" pitchFamily="34" charset="0"/>
              <a:buChar char="–"/>
              <a:defRPr/>
            </a:pPr>
            <a:r>
              <a:rPr lang="en-GB" altLang="ja-JP" sz="1200" dirty="0"/>
              <a:t>Example: t</a:t>
            </a:r>
            <a:r>
              <a:rPr lang="en-GB" sz="1200" dirty="0"/>
              <a:t>he user </a:t>
            </a:r>
            <a:r>
              <a:rPr lang="en-GB" sz="1200" u="sng" dirty="0"/>
              <a:t>shall</a:t>
            </a:r>
            <a:r>
              <a:rPr lang="en-GB" sz="1200" b="1" dirty="0"/>
              <a:t> </a:t>
            </a:r>
            <a:r>
              <a:rPr lang="en-GB" sz="1200" dirty="0"/>
              <a:t>be able to add a new contact to the address book</a:t>
            </a:r>
            <a:endParaRPr lang="en-GB" altLang="ja-JP" sz="1200" dirty="0"/>
          </a:p>
          <a:p>
            <a:pPr eaLnBrk="1" hangingPunct="1">
              <a:lnSpc>
                <a:spcPct val="90000"/>
              </a:lnSpc>
              <a:buFont typeface="Arial" pitchFamily="34" charset="0"/>
              <a:buNone/>
              <a:defRPr/>
            </a:pPr>
            <a:r>
              <a:rPr lang="en-GB" altLang="ja-JP" sz="1200" dirty="0"/>
              <a:t>         	           OR</a:t>
            </a:r>
          </a:p>
          <a:p>
            <a:pPr marL="342900" indent="-342900" eaLnBrk="1" hangingPunct="1">
              <a:lnSpc>
                <a:spcPct val="90000"/>
              </a:lnSpc>
              <a:spcBef>
                <a:spcPct val="20000"/>
              </a:spcBef>
              <a:buFont typeface="Arial" pitchFamily="34" charset="0"/>
              <a:buNone/>
              <a:defRPr/>
            </a:pPr>
            <a:r>
              <a:rPr lang="en-GB" altLang="ja-JP" sz="1200" dirty="0">
                <a:solidFill>
                  <a:srgbClr val="FF0000"/>
                </a:solidFill>
                <a:cs typeface="Arial" pitchFamily="34" charset="0"/>
              </a:rPr>
              <a:t>A statement of a </a:t>
            </a:r>
            <a:r>
              <a:rPr lang="en-GB" altLang="ja-JP" sz="1200" b="1" u="sng" dirty="0">
                <a:solidFill>
                  <a:srgbClr val="FF0000"/>
                </a:solidFill>
                <a:cs typeface="Arial" pitchFamily="34" charset="0"/>
              </a:rPr>
              <a:t>constraint</a:t>
            </a:r>
            <a:r>
              <a:rPr lang="en-GB" altLang="ja-JP" sz="1200" dirty="0">
                <a:solidFill>
                  <a:srgbClr val="FF0000"/>
                </a:solidFill>
                <a:cs typeface="Arial" pitchFamily="34" charset="0"/>
              </a:rPr>
              <a:t> the system must satisfy</a:t>
            </a:r>
          </a:p>
          <a:p>
            <a:pPr marL="742950" lvl="1" indent="-285750" eaLnBrk="1" hangingPunct="1">
              <a:lnSpc>
                <a:spcPct val="90000"/>
              </a:lnSpc>
              <a:spcBef>
                <a:spcPct val="20000"/>
              </a:spcBef>
              <a:buFont typeface="Arial" pitchFamily="34" charset="0"/>
              <a:buChar char="–"/>
              <a:defRPr/>
            </a:pPr>
            <a:r>
              <a:rPr lang="en-GB" altLang="ja-JP" sz="1200" dirty="0">
                <a:cs typeface="Arial" pitchFamily="34" charset="0"/>
              </a:rPr>
              <a:t>Example: a search on contacts </a:t>
            </a:r>
            <a:r>
              <a:rPr lang="en-GB" altLang="ja-JP" sz="1200" u="sng" dirty="0">
                <a:cs typeface="Arial" pitchFamily="34" charset="0"/>
              </a:rPr>
              <a:t>shall</a:t>
            </a:r>
            <a:r>
              <a:rPr lang="en-GB" altLang="ja-JP" sz="1200" dirty="0">
                <a:cs typeface="Arial" pitchFamily="34" charset="0"/>
              </a:rPr>
              <a:t> return a result in no more than 2 seconds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(1) A condition or capability needed by a stakeholder2 to solve a problem or achieve an objective.</a:t>
            </a:r>
          </a:p>
          <a:p>
            <a:r>
              <a:rPr lang="en-US" sz="1200" kern="1200" baseline="0" dirty="0">
                <a:solidFill>
                  <a:schemeClr val="tx1"/>
                </a:solidFill>
                <a:latin typeface="+mn-lt"/>
                <a:ea typeface="+mn-ea"/>
                <a:cs typeface="+mn-cs"/>
              </a:rPr>
              <a:t>(2) A condition or capability that must be met or possessed by a system or system component to satisfy a contract, standard, specification, or other formally imposed documents.</a:t>
            </a:r>
          </a:p>
          <a:p>
            <a:r>
              <a:rPr lang="en-US" sz="1200" kern="1200" baseline="0" dirty="0">
                <a:solidFill>
                  <a:schemeClr val="tx1"/>
                </a:solidFill>
                <a:latin typeface="+mn-lt"/>
                <a:ea typeface="+mn-ea"/>
                <a:cs typeface="+mn-cs"/>
              </a:rPr>
              <a:t>(3) A documented representation of a condition or capability as in (1) or (2).</a:t>
            </a:r>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17</a:t>
            </a:fld>
            <a:endParaRPr lang="vi-VN">
              <a:latin typeface="Arial" charset="0"/>
              <a:cs typeface="Arial" charset="0"/>
            </a:endParaRPr>
          </a:p>
        </p:txBody>
      </p:sp>
    </p:spTree>
    <p:extLst>
      <p:ext uri="{BB962C8B-B14F-4D97-AF65-F5344CB8AC3E}">
        <p14:creationId xmlns:p14="http://schemas.microsoft.com/office/powerpoint/2010/main" val="408775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18</a:t>
            </a:fld>
            <a:endParaRPr lang="vi-VN">
              <a:latin typeface="Arial" charset="0"/>
              <a:cs typeface="Arial" charset="0"/>
            </a:endParaRPr>
          </a:p>
        </p:txBody>
      </p:sp>
    </p:spTree>
    <p:extLst>
      <p:ext uri="{BB962C8B-B14F-4D97-AF65-F5344CB8AC3E}">
        <p14:creationId xmlns:p14="http://schemas.microsoft.com/office/powerpoint/2010/main" val="168669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3891B3-5421-4DFC-8AE0-5ED2CFCD5327}" type="slidenum">
              <a:rPr lang="en-US"/>
              <a:pPr/>
              <a:t>19</a:t>
            </a:fld>
            <a:endParaRPr lang="en-US"/>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5046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C837A45-4EEC-433F-BD9E-E3F5B9DF099A}" type="slidenum">
              <a:rPr lang="vi-VN" smtClean="0"/>
              <a:pPr>
                <a:defRPr/>
              </a:pPr>
              <a:t>36</a:t>
            </a:fld>
            <a:endParaRPr lang="vi-VN"/>
          </a:p>
        </p:txBody>
      </p:sp>
    </p:spTree>
    <p:extLst>
      <p:ext uri="{BB962C8B-B14F-4D97-AF65-F5344CB8AC3E}">
        <p14:creationId xmlns:p14="http://schemas.microsoft.com/office/powerpoint/2010/main" val="315942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51</a:t>
            </a:fld>
            <a:endParaRPr lang="vi-VN">
              <a:latin typeface="Arial" charset="0"/>
              <a:cs typeface="Arial" charset="0"/>
            </a:endParaRPr>
          </a:p>
        </p:txBody>
      </p:sp>
    </p:spTree>
    <p:extLst>
      <p:ext uri="{BB962C8B-B14F-4D97-AF65-F5344CB8AC3E}">
        <p14:creationId xmlns:p14="http://schemas.microsoft.com/office/powerpoint/2010/main" val="70343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52</a:t>
            </a:fld>
            <a:endParaRPr lang="vi-VN">
              <a:latin typeface="Arial" charset="0"/>
              <a:cs typeface="Arial" charset="0"/>
            </a:endParaRPr>
          </a:p>
        </p:txBody>
      </p:sp>
    </p:spTree>
    <p:extLst>
      <p:ext uri="{BB962C8B-B14F-4D97-AF65-F5344CB8AC3E}">
        <p14:creationId xmlns:p14="http://schemas.microsoft.com/office/powerpoint/2010/main" val="168867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53</a:t>
            </a:fld>
            <a:endParaRPr lang="vi-VN">
              <a:latin typeface="Arial" charset="0"/>
              <a:cs typeface="Arial" charset="0"/>
            </a:endParaRPr>
          </a:p>
        </p:txBody>
      </p:sp>
    </p:spTree>
    <p:extLst>
      <p:ext uri="{BB962C8B-B14F-4D97-AF65-F5344CB8AC3E}">
        <p14:creationId xmlns:p14="http://schemas.microsoft.com/office/powerpoint/2010/main" val="233785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54</a:t>
            </a:fld>
            <a:endParaRPr lang="vi-VN">
              <a:latin typeface="Arial" charset="0"/>
              <a:cs typeface="Arial" charset="0"/>
            </a:endParaRPr>
          </a:p>
        </p:txBody>
      </p:sp>
    </p:spTree>
    <p:extLst>
      <p:ext uri="{BB962C8B-B14F-4D97-AF65-F5344CB8AC3E}">
        <p14:creationId xmlns:p14="http://schemas.microsoft.com/office/powerpoint/2010/main" val="355652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C837A45-4EEC-433F-BD9E-E3F5B9DF099A}" type="slidenum">
              <a:rPr lang="vi-VN" smtClean="0"/>
              <a:pPr>
                <a:defRPr/>
              </a:pPr>
              <a:t>2</a:t>
            </a:fld>
            <a:endParaRPr lang="vi-VN"/>
          </a:p>
        </p:txBody>
      </p:sp>
    </p:spTree>
    <p:extLst>
      <p:ext uri="{BB962C8B-B14F-4D97-AF65-F5344CB8AC3E}">
        <p14:creationId xmlns:p14="http://schemas.microsoft.com/office/powerpoint/2010/main" val="77979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55</a:t>
            </a:fld>
            <a:endParaRPr lang="vi-VN">
              <a:latin typeface="Arial" charset="0"/>
              <a:cs typeface="Arial" charset="0"/>
            </a:endParaRPr>
          </a:p>
        </p:txBody>
      </p:sp>
    </p:spTree>
    <p:extLst>
      <p:ext uri="{BB962C8B-B14F-4D97-AF65-F5344CB8AC3E}">
        <p14:creationId xmlns:p14="http://schemas.microsoft.com/office/powerpoint/2010/main" val="2161141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56</a:t>
            </a:fld>
            <a:endParaRPr lang="vi-VN">
              <a:latin typeface="Arial" charset="0"/>
              <a:cs typeface="Arial" charset="0"/>
            </a:endParaRPr>
          </a:p>
        </p:txBody>
      </p:sp>
    </p:spTree>
    <p:extLst>
      <p:ext uri="{BB962C8B-B14F-4D97-AF65-F5344CB8AC3E}">
        <p14:creationId xmlns:p14="http://schemas.microsoft.com/office/powerpoint/2010/main" val="3942567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57</a:t>
            </a:fld>
            <a:endParaRPr lang="vi-VN">
              <a:latin typeface="Arial" charset="0"/>
              <a:cs typeface="Arial" charset="0"/>
            </a:endParaRPr>
          </a:p>
        </p:txBody>
      </p:sp>
    </p:spTree>
    <p:extLst>
      <p:ext uri="{BB962C8B-B14F-4D97-AF65-F5344CB8AC3E}">
        <p14:creationId xmlns:p14="http://schemas.microsoft.com/office/powerpoint/2010/main" val="821402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58</a:t>
            </a:fld>
            <a:endParaRPr lang="vi-VN">
              <a:latin typeface="Arial" charset="0"/>
              <a:cs typeface="Arial" charset="0"/>
            </a:endParaRPr>
          </a:p>
        </p:txBody>
      </p:sp>
    </p:spTree>
    <p:extLst>
      <p:ext uri="{BB962C8B-B14F-4D97-AF65-F5344CB8AC3E}">
        <p14:creationId xmlns:p14="http://schemas.microsoft.com/office/powerpoint/2010/main" val="2306474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59</a:t>
            </a:fld>
            <a:endParaRPr lang="vi-VN">
              <a:latin typeface="Arial" charset="0"/>
              <a:cs typeface="Arial" charset="0"/>
            </a:endParaRPr>
          </a:p>
        </p:txBody>
      </p:sp>
    </p:spTree>
    <p:extLst>
      <p:ext uri="{BB962C8B-B14F-4D97-AF65-F5344CB8AC3E}">
        <p14:creationId xmlns:p14="http://schemas.microsoft.com/office/powerpoint/2010/main" val="8562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60</a:t>
            </a:fld>
            <a:endParaRPr lang="vi-VN">
              <a:latin typeface="Arial" charset="0"/>
              <a:cs typeface="Arial" charset="0"/>
            </a:endParaRPr>
          </a:p>
        </p:txBody>
      </p:sp>
    </p:spTree>
    <p:extLst>
      <p:ext uri="{BB962C8B-B14F-4D97-AF65-F5344CB8AC3E}">
        <p14:creationId xmlns:p14="http://schemas.microsoft.com/office/powerpoint/2010/main" val="29429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61</a:t>
            </a:fld>
            <a:endParaRPr lang="vi-VN">
              <a:latin typeface="Arial" charset="0"/>
              <a:cs typeface="Arial" charset="0"/>
            </a:endParaRPr>
          </a:p>
        </p:txBody>
      </p:sp>
    </p:spTree>
    <p:extLst>
      <p:ext uri="{BB962C8B-B14F-4D97-AF65-F5344CB8AC3E}">
        <p14:creationId xmlns:p14="http://schemas.microsoft.com/office/powerpoint/2010/main" val="236189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r>
              <a:rPr lang="en-US" sz="1200"/>
              <a:t>Security gap: khoảng</a:t>
            </a:r>
            <a:r>
              <a:rPr lang="en-US" sz="1200" baseline="0"/>
              <a:t> cách an ninh</a:t>
            </a:r>
          </a:p>
          <a:p>
            <a:pPr algn="just"/>
            <a:r>
              <a:rPr lang="en-US" sz="1200"/>
              <a:t>Vulnerability: lỗ</a:t>
            </a:r>
            <a:r>
              <a:rPr lang="en-US" sz="1200" baseline="0"/>
              <a:t> hổng</a:t>
            </a:r>
          </a:p>
          <a:p>
            <a:pPr algn="just"/>
            <a:r>
              <a:rPr lang="en-US" sz="1200" baseline="0"/>
              <a:t>Threat: mối đe dọa</a:t>
            </a:r>
          </a:p>
          <a:p>
            <a:pPr algn="just"/>
            <a:r>
              <a:rPr lang="en-US" sz="1200" baseline="0"/>
              <a:t>Risk: rủi ro</a:t>
            </a:r>
          </a:p>
          <a:p>
            <a:pPr algn="just"/>
            <a:r>
              <a:rPr lang="en-US" sz="1200" baseline="0"/>
              <a:t>Breach: vi phạm</a:t>
            </a:r>
          </a:p>
          <a:p>
            <a:pPr algn="just"/>
            <a:endParaRPr lang="en-US" sz="1200" baseline="0"/>
          </a:p>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62</a:t>
            </a:fld>
            <a:endParaRPr lang="vi-VN">
              <a:latin typeface="Arial" charset="0"/>
              <a:cs typeface="Arial" charset="0"/>
            </a:endParaRPr>
          </a:p>
        </p:txBody>
      </p:sp>
    </p:spTree>
    <p:extLst>
      <p:ext uri="{BB962C8B-B14F-4D97-AF65-F5344CB8AC3E}">
        <p14:creationId xmlns:p14="http://schemas.microsoft.com/office/powerpoint/2010/main" val="2312966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63</a:t>
            </a:fld>
            <a:endParaRPr lang="vi-VN">
              <a:latin typeface="Arial" charset="0"/>
              <a:cs typeface="Arial" charset="0"/>
            </a:endParaRPr>
          </a:p>
        </p:txBody>
      </p:sp>
    </p:spTree>
    <p:extLst>
      <p:ext uri="{BB962C8B-B14F-4D97-AF65-F5344CB8AC3E}">
        <p14:creationId xmlns:p14="http://schemas.microsoft.com/office/powerpoint/2010/main" val="2912083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64</a:t>
            </a:fld>
            <a:endParaRPr lang="vi-VN">
              <a:latin typeface="Arial" charset="0"/>
              <a:cs typeface="Arial" charset="0"/>
            </a:endParaRPr>
          </a:p>
        </p:txBody>
      </p:sp>
    </p:spTree>
    <p:extLst>
      <p:ext uri="{BB962C8B-B14F-4D97-AF65-F5344CB8AC3E}">
        <p14:creationId xmlns:p14="http://schemas.microsoft.com/office/powerpoint/2010/main" val="188645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4</a:t>
            </a:fld>
            <a:endParaRPr lang="vi-VN">
              <a:latin typeface="Arial" charset="0"/>
              <a:cs typeface="Arial" charset="0"/>
            </a:endParaRPr>
          </a:p>
        </p:txBody>
      </p:sp>
    </p:spTree>
    <p:extLst>
      <p:ext uri="{BB962C8B-B14F-4D97-AF65-F5344CB8AC3E}">
        <p14:creationId xmlns:p14="http://schemas.microsoft.com/office/powerpoint/2010/main" val="985710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65</a:t>
            </a:fld>
            <a:endParaRPr lang="vi-VN">
              <a:latin typeface="Arial" charset="0"/>
              <a:cs typeface="Arial" charset="0"/>
            </a:endParaRPr>
          </a:p>
        </p:txBody>
      </p:sp>
    </p:spTree>
    <p:extLst>
      <p:ext uri="{BB962C8B-B14F-4D97-AF65-F5344CB8AC3E}">
        <p14:creationId xmlns:p14="http://schemas.microsoft.com/office/powerpoint/2010/main" val="2120851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66</a:t>
            </a:fld>
            <a:endParaRPr lang="vi-VN">
              <a:latin typeface="Arial" charset="0"/>
              <a:cs typeface="Arial" charset="0"/>
            </a:endParaRPr>
          </a:p>
        </p:txBody>
      </p:sp>
    </p:spTree>
    <p:extLst>
      <p:ext uri="{BB962C8B-B14F-4D97-AF65-F5344CB8AC3E}">
        <p14:creationId xmlns:p14="http://schemas.microsoft.com/office/powerpoint/2010/main" val="4063325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67</a:t>
            </a:fld>
            <a:endParaRPr lang="vi-VN">
              <a:latin typeface="Arial" charset="0"/>
              <a:cs typeface="Arial" charset="0"/>
            </a:endParaRPr>
          </a:p>
        </p:txBody>
      </p:sp>
    </p:spTree>
    <p:extLst>
      <p:ext uri="{BB962C8B-B14F-4D97-AF65-F5344CB8AC3E}">
        <p14:creationId xmlns:p14="http://schemas.microsoft.com/office/powerpoint/2010/main" val="2395533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68</a:t>
            </a:fld>
            <a:endParaRPr lang="vi-VN">
              <a:latin typeface="Arial" charset="0"/>
              <a:cs typeface="Arial" charset="0"/>
            </a:endParaRPr>
          </a:p>
        </p:txBody>
      </p:sp>
    </p:spTree>
    <p:extLst>
      <p:ext uri="{BB962C8B-B14F-4D97-AF65-F5344CB8AC3E}">
        <p14:creationId xmlns:p14="http://schemas.microsoft.com/office/powerpoint/2010/main" val="2958008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69</a:t>
            </a:fld>
            <a:endParaRPr lang="vi-VN">
              <a:latin typeface="Arial" charset="0"/>
              <a:cs typeface="Arial" charset="0"/>
            </a:endParaRPr>
          </a:p>
        </p:txBody>
      </p:sp>
    </p:spTree>
    <p:extLst>
      <p:ext uri="{BB962C8B-B14F-4D97-AF65-F5344CB8AC3E}">
        <p14:creationId xmlns:p14="http://schemas.microsoft.com/office/powerpoint/2010/main" val="1571796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70</a:t>
            </a:fld>
            <a:endParaRPr lang="vi-VN">
              <a:latin typeface="Arial" charset="0"/>
              <a:cs typeface="Arial" charset="0"/>
            </a:endParaRPr>
          </a:p>
        </p:txBody>
      </p:sp>
    </p:spTree>
    <p:extLst>
      <p:ext uri="{BB962C8B-B14F-4D97-AF65-F5344CB8AC3E}">
        <p14:creationId xmlns:p14="http://schemas.microsoft.com/office/powerpoint/2010/main" val="4279885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71</a:t>
            </a:fld>
            <a:endParaRPr lang="vi-VN">
              <a:latin typeface="Arial" charset="0"/>
              <a:cs typeface="Arial" charset="0"/>
            </a:endParaRPr>
          </a:p>
        </p:txBody>
      </p:sp>
    </p:spTree>
    <p:extLst>
      <p:ext uri="{BB962C8B-B14F-4D97-AF65-F5344CB8AC3E}">
        <p14:creationId xmlns:p14="http://schemas.microsoft.com/office/powerpoint/2010/main" val="3451415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72</a:t>
            </a:fld>
            <a:endParaRPr lang="vi-VN">
              <a:latin typeface="Arial" charset="0"/>
              <a:cs typeface="Arial" charset="0"/>
            </a:endParaRPr>
          </a:p>
        </p:txBody>
      </p:sp>
    </p:spTree>
    <p:extLst>
      <p:ext uri="{BB962C8B-B14F-4D97-AF65-F5344CB8AC3E}">
        <p14:creationId xmlns:p14="http://schemas.microsoft.com/office/powerpoint/2010/main" val="3817092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73</a:t>
            </a:fld>
            <a:endParaRPr lang="vi-VN">
              <a:latin typeface="Arial" charset="0"/>
              <a:cs typeface="Arial" charset="0"/>
            </a:endParaRPr>
          </a:p>
        </p:txBody>
      </p:sp>
    </p:spTree>
    <p:extLst>
      <p:ext uri="{BB962C8B-B14F-4D97-AF65-F5344CB8AC3E}">
        <p14:creationId xmlns:p14="http://schemas.microsoft.com/office/powerpoint/2010/main" val="2466665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74</a:t>
            </a:fld>
            <a:endParaRPr lang="vi-VN">
              <a:latin typeface="Arial" charset="0"/>
              <a:cs typeface="Arial" charset="0"/>
            </a:endParaRPr>
          </a:p>
        </p:txBody>
      </p:sp>
    </p:spTree>
    <p:extLst>
      <p:ext uri="{BB962C8B-B14F-4D97-AF65-F5344CB8AC3E}">
        <p14:creationId xmlns:p14="http://schemas.microsoft.com/office/powerpoint/2010/main" val="187501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a:t>
            </a:fld>
            <a:endParaRPr lang="vi-VN">
              <a:latin typeface="Arial" charset="0"/>
              <a:cs typeface="Arial" charset="0"/>
            </a:endParaRPr>
          </a:p>
        </p:txBody>
      </p:sp>
    </p:spTree>
    <p:extLst>
      <p:ext uri="{BB962C8B-B14F-4D97-AF65-F5344CB8AC3E}">
        <p14:creationId xmlns:p14="http://schemas.microsoft.com/office/powerpoint/2010/main" val="3702490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75</a:t>
            </a:fld>
            <a:endParaRPr lang="vi-VN">
              <a:latin typeface="Arial" charset="0"/>
              <a:cs typeface="Arial" charset="0"/>
            </a:endParaRPr>
          </a:p>
        </p:txBody>
      </p:sp>
    </p:spTree>
    <p:extLst>
      <p:ext uri="{BB962C8B-B14F-4D97-AF65-F5344CB8AC3E}">
        <p14:creationId xmlns:p14="http://schemas.microsoft.com/office/powerpoint/2010/main" val="3361208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76</a:t>
            </a:fld>
            <a:endParaRPr lang="vi-VN">
              <a:latin typeface="Arial" charset="0"/>
              <a:cs typeface="Arial" charset="0"/>
            </a:endParaRPr>
          </a:p>
        </p:txBody>
      </p:sp>
    </p:spTree>
    <p:extLst>
      <p:ext uri="{BB962C8B-B14F-4D97-AF65-F5344CB8AC3E}">
        <p14:creationId xmlns:p14="http://schemas.microsoft.com/office/powerpoint/2010/main" val="1967761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77</a:t>
            </a:fld>
            <a:endParaRPr lang="vi-VN">
              <a:latin typeface="Arial" charset="0"/>
              <a:cs typeface="Arial" charset="0"/>
            </a:endParaRPr>
          </a:p>
        </p:txBody>
      </p:sp>
    </p:spTree>
    <p:extLst>
      <p:ext uri="{BB962C8B-B14F-4D97-AF65-F5344CB8AC3E}">
        <p14:creationId xmlns:p14="http://schemas.microsoft.com/office/powerpoint/2010/main" val="1896312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78</a:t>
            </a:fld>
            <a:endParaRPr lang="vi-VN">
              <a:latin typeface="Arial" charset="0"/>
              <a:cs typeface="Arial" charset="0"/>
            </a:endParaRPr>
          </a:p>
        </p:txBody>
      </p:sp>
    </p:spTree>
    <p:extLst>
      <p:ext uri="{BB962C8B-B14F-4D97-AF65-F5344CB8AC3E}">
        <p14:creationId xmlns:p14="http://schemas.microsoft.com/office/powerpoint/2010/main" val="1527884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79</a:t>
            </a:fld>
            <a:endParaRPr lang="vi-VN">
              <a:latin typeface="Arial" charset="0"/>
              <a:cs typeface="Arial" charset="0"/>
            </a:endParaRPr>
          </a:p>
        </p:txBody>
      </p:sp>
    </p:spTree>
    <p:extLst>
      <p:ext uri="{BB962C8B-B14F-4D97-AF65-F5344CB8AC3E}">
        <p14:creationId xmlns:p14="http://schemas.microsoft.com/office/powerpoint/2010/main" val="2207040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80</a:t>
            </a:fld>
            <a:endParaRPr lang="vi-VN">
              <a:latin typeface="Arial" charset="0"/>
              <a:cs typeface="Arial" charset="0"/>
            </a:endParaRPr>
          </a:p>
        </p:txBody>
      </p:sp>
    </p:spTree>
    <p:extLst>
      <p:ext uri="{BB962C8B-B14F-4D97-AF65-F5344CB8AC3E}">
        <p14:creationId xmlns:p14="http://schemas.microsoft.com/office/powerpoint/2010/main" val="1800752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81</a:t>
            </a:fld>
            <a:endParaRPr lang="vi-VN">
              <a:latin typeface="Arial" charset="0"/>
              <a:cs typeface="Arial" charset="0"/>
            </a:endParaRPr>
          </a:p>
        </p:txBody>
      </p:sp>
    </p:spTree>
    <p:extLst>
      <p:ext uri="{BB962C8B-B14F-4D97-AF65-F5344CB8AC3E}">
        <p14:creationId xmlns:p14="http://schemas.microsoft.com/office/powerpoint/2010/main" val="771165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82</a:t>
            </a:fld>
            <a:endParaRPr lang="vi-VN">
              <a:latin typeface="Arial" charset="0"/>
              <a:cs typeface="Arial" charset="0"/>
            </a:endParaRPr>
          </a:p>
        </p:txBody>
      </p:sp>
    </p:spTree>
    <p:extLst>
      <p:ext uri="{BB962C8B-B14F-4D97-AF65-F5344CB8AC3E}">
        <p14:creationId xmlns:p14="http://schemas.microsoft.com/office/powerpoint/2010/main" val="136057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83</a:t>
            </a:fld>
            <a:endParaRPr lang="vi-VN">
              <a:latin typeface="Arial" charset="0"/>
              <a:cs typeface="Arial" charset="0"/>
            </a:endParaRPr>
          </a:p>
        </p:txBody>
      </p:sp>
    </p:spTree>
    <p:extLst>
      <p:ext uri="{BB962C8B-B14F-4D97-AF65-F5344CB8AC3E}">
        <p14:creationId xmlns:p14="http://schemas.microsoft.com/office/powerpoint/2010/main" val="3135409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84</a:t>
            </a:fld>
            <a:endParaRPr lang="vi-VN">
              <a:latin typeface="Arial" charset="0"/>
              <a:cs typeface="Arial" charset="0"/>
            </a:endParaRPr>
          </a:p>
        </p:txBody>
      </p:sp>
    </p:spTree>
    <p:extLst>
      <p:ext uri="{BB962C8B-B14F-4D97-AF65-F5344CB8AC3E}">
        <p14:creationId xmlns:p14="http://schemas.microsoft.com/office/powerpoint/2010/main" val="35414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a:t>
            </a:fld>
            <a:endParaRPr lang="vi-VN">
              <a:latin typeface="Arial" charset="0"/>
              <a:cs typeface="Arial" charset="0"/>
            </a:endParaRPr>
          </a:p>
        </p:txBody>
      </p:sp>
    </p:spTree>
    <p:extLst>
      <p:ext uri="{BB962C8B-B14F-4D97-AF65-F5344CB8AC3E}">
        <p14:creationId xmlns:p14="http://schemas.microsoft.com/office/powerpoint/2010/main" val="739169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85</a:t>
            </a:fld>
            <a:endParaRPr lang="vi-VN">
              <a:latin typeface="Arial" charset="0"/>
              <a:cs typeface="Arial" charset="0"/>
            </a:endParaRPr>
          </a:p>
        </p:txBody>
      </p:sp>
    </p:spTree>
    <p:extLst>
      <p:ext uri="{BB962C8B-B14F-4D97-AF65-F5344CB8AC3E}">
        <p14:creationId xmlns:p14="http://schemas.microsoft.com/office/powerpoint/2010/main" val="685356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86</a:t>
            </a:fld>
            <a:endParaRPr lang="vi-VN">
              <a:latin typeface="Arial" charset="0"/>
              <a:cs typeface="Arial" charset="0"/>
            </a:endParaRPr>
          </a:p>
        </p:txBody>
      </p:sp>
    </p:spTree>
    <p:extLst>
      <p:ext uri="{BB962C8B-B14F-4D97-AF65-F5344CB8AC3E}">
        <p14:creationId xmlns:p14="http://schemas.microsoft.com/office/powerpoint/2010/main" val="2461994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87</a:t>
            </a:fld>
            <a:endParaRPr lang="vi-VN">
              <a:latin typeface="Arial" charset="0"/>
              <a:cs typeface="Arial" charset="0"/>
            </a:endParaRPr>
          </a:p>
        </p:txBody>
      </p:sp>
    </p:spTree>
    <p:extLst>
      <p:ext uri="{BB962C8B-B14F-4D97-AF65-F5344CB8AC3E}">
        <p14:creationId xmlns:p14="http://schemas.microsoft.com/office/powerpoint/2010/main" val="2919128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107</a:t>
            </a:fld>
            <a:endParaRPr lang="vi-VN">
              <a:latin typeface="Arial" charset="0"/>
              <a:cs typeface="Arial" charset="0"/>
            </a:endParaRPr>
          </a:p>
        </p:txBody>
      </p:sp>
    </p:spTree>
    <p:extLst>
      <p:ext uri="{BB962C8B-B14F-4D97-AF65-F5344CB8AC3E}">
        <p14:creationId xmlns:p14="http://schemas.microsoft.com/office/powerpoint/2010/main" val="16320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108</a:t>
            </a:fld>
            <a:endParaRPr lang="vi-VN">
              <a:latin typeface="Arial" charset="0"/>
              <a:cs typeface="Arial" charset="0"/>
            </a:endParaRPr>
          </a:p>
        </p:txBody>
      </p:sp>
    </p:spTree>
    <p:extLst>
      <p:ext uri="{BB962C8B-B14F-4D97-AF65-F5344CB8AC3E}">
        <p14:creationId xmlns:p14="http://schemas.microsoft.com/office/powerpoint/2010/main" val="2764154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109</a:t>
            </a:fld>
            <a:endParaRPr lang="vi-VN">
              <a:latin typeface="Arial" charset="0"/>
              <a:cs typeface="Arial" charset="0"/>
            </a:endParaRPr>
          </a:p>
        </p:txBody>
      </p:sp>
    </p:spTree>
    <p:extLst>
      <p:ext uri="{BB962C8B-B14F-4D97-AF65-F5344CB8AC3E}">
        <p14:creationId xmlns:p14="http://schemas.microsoft.com/office/powerpoint/2010/main" val="3559505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110</a:t>
            </a:fld>
            <a:endParaRPr lang="vi-VN">
              <a:latin typeface="Arial" charset="0"/>
              <a:cs typeface="Arial" charset="0"/>
            </a:endParaRPr>
          </a:p>
        </p:txBody>
      </p:sp>
    </p:spTree>
    <p:extLst>
      <p:ext uri="{BB962C8B-B14F-4D97-AF65-F5344CB8AC3E}">
        <p14:creationId xmlns:p14="http://schemas.microsoft.com/office/powerpoint/2010/main" val="2607200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111</a:t>
            </a:fld>
            <a:endParaRPr lang="vi-VN">
              <a:latin typeface="Arial" charset="0"/>
              <a:cs typeface="Arial" charset="0"/>
            </a:endParaRPr>
          </a:p>
        </p:txBody>
      </p:sp>
    </p:spTree>
    <p:extLst>
      <p:ext uri="{BB962C8B-B14F-4D97-AF65-F5344CB8AC3E}">
        <p14:creationId xmlns:p14="http://schemas.microsoft.com/office/powerpoint/2010/main" val="2867281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112</a:t>
            </a:fld>
            <a:endParaRPr lang="vi-VN">
              <a:latin typeface="Arial" charset="0"/>
              <a:cs typeface="Arial" charset="0"/>
            </a:endParaRPr>
          </a:p>
        </p:txBody>
      </p:sp>
    </p:spTree>
    <p:extLst>
      <p:ext uri="{BB962C8B-B14F-4D97-AF65-F5344CB8AC3E}">
        <p14:creationId xmlns:p14="http://schemas.microsoft.com/office/powerpoint/2010/main" val="1918896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113</a:t>
            </a:fld>
            <a:endParaRPr lang="vi-VN">
              <a:latin typeface="Arial" charset="0"/>
              <a:cs typeface="Arial" charset="0"/>
            </a:endParaRPr>
          </a:p>
        </p:txBody>
      </p:sp>
    </p:spTree>
    <p:extLst>
      <p:ext uri="{BB962C8B-B14F-4D97-AF65-F5344CB8AC3E}">
        <p14:creationId xmlns:p14="http://schemas.microsoft.com/office/powerpoint/2010/main" val="2765029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6A450-63F2-4055-8E71-807BC14448A0}" type="slidenum">
              <a:rPr lang="en-US"/>
              <a:pPr/>
              <a:t>11</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xfrm>
            <a:off x="685800" y="4343400"/>
            <a:ext cx="5486400" cy="4114800"/>
          </a:xfrm>
        </p:spPr>
        <p:txBody>
          <a:bodyPr/>
          <a:lstStyle/>
          <a:p>
            <a:pPr>
              <a:lnSpc>
                <a:spcPct val="90000"/>
              </a:lnSpc>
            </a:pPr>
            <a:r>
              <a:rPr lang="en-US" sz="1000"/>
              <a:t>Database = a collection of related data with</a:t>
            </a:r>
          </a:p>
          <a:p>
            <a:pPr>
              <a:lnSpc>
                <a:spcPct val="90000"/>
              </a:lnSpc>
            </a:pPr>
            <a:r>
              <a:rPr lang="en-US" sz="1000"/>
              <a:t>– a logically coherent </a:t>
            </a:r>
            <a:r>
              <a:rPr lang="en-US" sz="1000" b="1"/>
              <a:t>structure</a:t>
            </a:r>
            <a:r>
              <a:rPr lang="en-US" sz="1000"/>
              <a:t> (can be characterized as a whole)</a:t>
            </a:r>
          </a:p>
          <a:p>
            <a:pPr>
              <a:lnSpc>
                <a:spcPct val="90000"/>
              </a:lnSpc>
            </a:pPr>
            <a:r>
              <a:rPr lang="en-US" sz="1000"/>
              <a:t>– some inherent </a:t>
            </a:r>
            <a:r>
              <a:rPr lang="en-US" sz="1000" b="1"/>
              <a:t>meaning</a:t>
            </a:r>
            <a:r>
              <a:rPr lang="en-US" sz="1000"/>
              <a:t> (represents some partial view of a portion of the real</a:t>
            </a:r>
          </a:p>
          <a:p>
            <a:pPr>
              <a:lnSpc>
                <a:spcPct val="90000"/>
              </a:lnSpc>
            </a:pPr>
            <a:r>
              <a:rPr lang="en-US" sz="1000"/>
              <a:t>world)</a:t>
            </a:r>
          </a:p>
          <a:p>
            <a:pPr>
              <a:lnSpc>
                <a:spcPct val="90000"/>
              </a:lnSpc>
            </a:pPr>
            <a:r>
              <a:rPr lang="en-US" sz="1000"/>
              <a:t>– a specific </a:t>
            </a:r>
            <a:r>
              <a:rPr lang="en-US" sz="1000" b="1"/>
              <a:t>purpose</a:t>
            </a:r>
            <a:r>
              <a:rPr lang="en-US" sz="1000"/>
              <a:t>, an intended group of users and applications (a database</a:t>
            </a:r>
          </a:p>
          <a:p>
            <a:pPr>
              <a:lnSpc>
                <a:spcPct val="90000"/>
              </a:lnSpc>
            </a:pPr>
            <a:r>
              <a:rPr lang="en-US" sz="1000"/>
              <a:t>embodies a biased, </a:t>
            </a:r>
            <a:r>
              <a:rPr lang="en-US" sz="1000" b="1"/>
              <a:t>operational view</a:t>
            </a:r>
            <a:r>
              <a:rPr lang="en-US" sz="1000"/>
              <a:t> </a:t>
            </a:r>
            <a:r>
              <a:rPr lang="en-US" sz="1000" b="1"/>
              <a:t>on the world</a:t>
            </a:r>
            <a:r>
              <a:rPr lang="en-US" sz="1000"/>
              <a:t>; database management is</a:t>
            </a:r>
          </a:p>
          <a:p>
            <a:pPr>
              <a:lnSpc>
                <a:spcPct val="90000"/>
              </a:lnSpc>
            </a:pPr>
            <a:r>
              <a:rPr lang="en-US" sz="1000"/>
              <a:t>not after modeling the world in general, maybe philosophy or ontology are)</a:t>
            </a:r>
          </a:p>
          <a:p>
            <a:pPr>
              <a:lnSpc>
                <a:spcPct val="90000"/>
              </a:lnSpc>
            </a:pPr>
            <a:r>
              <a:rPr lang="en-US" sz="1000"/>
              <a:t>– a largely </a:t>
            </a:r>
            <a:r>
              <a:rPr lang="en-US" sz="1000" b="1"/>
              <a:t>varying size</a:t>
            </a:r>
            <a:r>
              <a:rPr lang="en-US" sz="1000"/>
              <a:t> (from a personal list of addresses to the National Register</a:t>
            </a:r>
          </a:p>
          <a:p>
            <a:pPr>
              <a:lnSpc>
                <a:spcPct val="90000"/>
              </a:lnSpc>
            </a:pPr>
            <a:r>
              <a:rPr lang="en-US" sz="1000"/>
              <a:t>of Persons)</a:t>
            </a:r>
          </a:p>
          <a:p>
            <a:pPr>
              <a:lnSpc>
                <a:spcPct val="90000"/>
              </a:lnSpc>
            </a:pPr>
            <a:r>
              <a:rPr lang="en-US" sz="1000"/>
              <a:t>– a scope or </a:t>
            </a:r>
            <a:r>
              <a:rPr lang="en-US" sz="1000" b="1"/>
              <a:t>content</a:t>
            </a:r>
            <a:r>
              <a:rPr lang="en-US" sz="1000"/>
              <a:t> of varying breadth (from a personal list of addresses to a</a:t>
            </a:r>
          </a:p>
          <a:p>
            <a:pPr>
              <a:lnSpc>
                <a:spcPct val="90000"/>
              </a:lnSpc>
            </a:pPr>
            <a:r>
              <a:rPr lang="en-US" sz="1000"/>
              <a:t>multimedia encyclopedia)</a:t>
            </a:r>
          </a:p>
          <a:p>
            <a:pPr>
              <a:lnSpc>
                <a:spcPct val="90000"/>
              </a:lnSpc>
            </a:pPr>
            <a:r>
              <a:rPr lang="en-US" sz="1000"/>
              <a:t>– a </a:t>
            </a:r>
            <a:r>
              <a:rPr lang="en-US" sz="1000" b="1"/>
              <a:t>physical organization</a:t>
            </a:r>
            <a:r>
              <a:rPr lang="en-US" sz="1000"/>
              <a:t> </a:t>
            </a:r>
            <a:r>
              <a:rPr lang="en-US" sz="1000" b="1"/>
              <a:t>of varying complexity</a:t>
            </a:r>
            <a:r>
              <a:rPr lang="en-US" sz="1000"/>
              <a:t> (from a manual personal list,</a:t>
            </a:r>
          </a:p>
          <a:p>
            <a:pPr>
              <a:lnSpc>
                <a:spcPct val="90000"/>
              </a:lnSpc>
            </a:pPr>
            <a:r>
              <a:rPr lang="en-US" sz="1000"/>
              <a:t>through dBase or Excel files, to huge multi-user databases with geographically</a:t>
            </a:r>
          </a:p>
          <a:p>
            <a:pPr>
              <a:lnSpc>
                <a:spcPct val="90000"/>
              </a:lnSpc>
            </a:pPr>
            <a:r>
              <a:rPr lang="en-US" sz="1000"/>
              <a:t>distributed data and access)</a:t>
            </a:r>
          </a:p>
          <a:p>
            <a:pPr>
              <a:lnSpc>
                <a:spcPct val="90000"/>
              </a:lnSpc>
            </a:pPr>
            <a:r>
              <a:rPr lang="en-US" sz="1000"/>
              <a:t>– logically-coordinated </a:t>
            </a:r>
            <a:r>
              <a:rPr lang="en-US" sz="1000" b="1"/>
              <a:t>objectives</a:t>
            </a:r>
            <a:r>
              <a:rPr lang="en-US" sz="1000"/>
              <a:t>, data is defined once for a community of users,</a:t>
            </a:r>
          </a:p>
          <a:p>
            <a:pPr>
              <a:lnSpc>
                <a:spcPct val="90000"/>
              </a:lnSpc>
            </a:pPr>
            <a:r>
              <a:rPr lang="en-US" sz="1000"/>
              <a:t>and accessed by </a:t>
            </a:r>
            <a:r>
              <a:rPr lang="en-US" sz="1000" b="1"/>
              <a:t>various applications</a:t>
            </a:r>
            <a:r>
              <a:rPr lang="en-US" sz="1000"/>
              <a:t> with specific needs</a:t>
            </a:r>
          </a:p>
          <a:p>
            <a:pPr>
              <a:lnSpc>
                <a:spcPct val="90000"/>
              </a:lnSpc>
            </a:pPr>
            <a:endParaRPr lang="en-US" sz="1000"/>
          </a:p>
        </p:txBody>
      </p:sp>
    </p:spTree>
    <p:extLst>
      <p:ext uri="{BB962C8B-B14F-4D97-AF65-F5344CB8AC3E}">
        <p14:creationId xmlns:p14="http://schemas.microsoft.com/office/powerpoint/2010/main" val="178669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114</a:t>
            </a:fld>
            <a:endParaRPr lang="vi-VN">
              <a:latin typeface="Arial" charset="0"/>
              <a:cs typeface="Arial" charset="0"/>
            </a:endParaRPr>
          </a:p>
        </p:txBody>
      </p:sp>
    </p:spTree>
    <p:extLst>
      <p:ext uri="{BB962C8B-B14F-4D97-AF65-F5344CB8AC3E}">
        <p14:creationId xmlns:p14="http://schemas.microsoft.com/office/powerpoint/2010/main" val="2627480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115</a:t>
            </a:fld>
            <a:endParaRPr lang="vi-VN">
              <a:latin typeface="Arial" charset="0"/>
              <a:cs typeface="Arial" charset="0"/>
            </a:endParaRPr>
          </a:p>
        </p:txBody>
      </p:sp>
    </p:spTree>
    <p:extLst>
      <p:ext uri="{BB962C8B-B14F-4D97-AF65-F5344CB8AC3E}">
        <p14:creationId xmlns:p14="http://schemas.microsoft.com/office/powerpoint/2010/main" val="3464647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116</a:t>
            </a:fld>
            <a:endParaRPr lang="vi-VN">
              <a:latin typeface="Arial" charset="0"/>
              <a:cs typeface="Arial" charset="0"/>
            </a:endParaRPr>
          </a:p>
        </p:txBody>
      </p:sp>
    </p:spTree>
    <p:extLst>
      <p:ext uri="{BB962C8B-B14F-4D97-AF65-F5344CB8AC3E}">
        <p14:creationId xmlns:p14="http://schemas.microsoft.com/office/powerpoint/2010/main" val="33915366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117</a:t>
            </a:fld>
            <a:endParaRPr lang="vi-VN">
              <a:latin typeface="Arial" charset="0"/>
              <a:cs typeface="Arial" charset="0"/>
            </a:endParaRPr>
          </a:p>
        </p:txBody>
      </p:sp>
    </p:spTree>
    <p:extLst>
      <p:ext uri="{BB962C8B-B14F-4D97-AF65-F5344CB8AC3E}">
        <p14:creationId xmlns:p14="http://schemas.microsoft.com/office/powerpoint/2010/main" val="4852158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118</a:t>
            </a:fld>
            <a:endParaRPr lang="vi-VN">
              <a:latin typeface="Arial" charset="0"/>
              <a:cs typeface="Arial" charset="0"/>
            </a:endParaRPr>
          </a:p>
        </p:txBody>
      </p:sp>
    </p:spTree>
    <p:extLst>
      <p:ext uri="{BB962C8B-B14F-4D97-AF65-F5344CB8AC3E}">
        <p14:creationId xmlns:p14="http://schemas.microsoft.com/office/powerpoint/2010/main" val="3789429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119</a:t>
            </a:fld>
            <a:endParaRPr lang="vi-VN">
              <a:latin typeface="Arial" charset="0"/>
              <a:cs typeface="Arial" charset="0"/>
            </a:endParaRPr>
          </a:p>
        </p:txBody>
      </p:sp>
    </p:spTree>
    <p:extLst>
      <p:ext uri="{BB962C8B-B14F-4D97-AF65-F5344CB8AC3E}">
        <p14:creationId xmlns:p14="http://schemas.microsoft.com/office/powerpoint/2010/main" val="1589538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120</a:t>
            </a:fld>
            <a:endParaRPr lang="vi-VN">
              <a:latin typeface="Arial" charset="0"/>
              <a:cs typeface="Arial" charset="0"/>
            </a:endParaRPr>
          </a:p>
        </p:txBody>
      </p:sp>
    </p:spTree>
    <p:extLst>
      <p:ext uri="{BB962C8B-B14F-4D97-AF65-F5344CB8AC3E}">
        <p14:creationId xmlns:p14="http://schemas.microsoft.com/office/powerpoint/2010/main" val="9478168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121</a:t>
            </a:fld>
            <a:endParaRPr lang="vi-VN">
              <a:latin typeface="Arial" charset="0"/>
              <a:cs typeface="Arial" charset="0"/>
            </a:endParaRPr>
          </a:p>
        </p:txBody>
      </p:sp>
    </p:spTree>
    <p:extLst>
      <p:ext uri="{BB962C8B-B14F-4D97-AF65-F5344CB8AC3E}">
        <p14:creationId xmlns:p14="http://schemas.microsoft.com/office/powerpoint/2010/main" val="1581398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122</a:t>
            </a:fld>
            <a:endParaRPr lang="vi-VN">
              <a:latin typeface="Arial" charset="0"/>
              <a:cs typeface="Arial" charset="0"/>
            </a:endParaRPr>
          </a:p>
        </p:txBody>
      </p:sp>
    </p:spTree>
    <p:extLst>
      <p:ext uri="{BB962C8B-B14F-4D97-AF65-F5344CB8AC3E}">
        <p14:creationId xmlns:p14="http://schemas.microsoft.com/office/powerpoint/2010/main" val="4194594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123</a:t>
            </a:fld>
            <a:endParaRPr lang="vi-VN">
              <a:latin typeface="Arial" charset="0"/>
              <a:cs typeface="Arial" charset="0"/>
            </a:endParaRPr>
          </a:p>
        </p:txBody>
      </p:sp>
    </p:spTree>
    <p:extLst>
      <p:ext uri="{BB962C8B-B14F-4D97-AF65-F5344CB8AC3E}">
        <p14:creationId xmlns:p14="http://schemas.microsoft.com/office/powerpoint/2010/main" val="3201624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6A450-63F2-4055-8E71-807BC14448A0}" type="slidenum">
              <a:rPr lang="en-US"/>
              <a:pPr/>
              <a:t>12</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xfrm>
            <a:off x="685800" y="4343400"/>
            <a:ext cx="5486400" cy="4114800"/>
          </a:xfrm>
        </p:spPr>
        <p:txBody>
          <a:bodyPr/>
          <a:lstStyle/>
          <a:p>
            <a:pPr>
              <a:lnSpc>
                <a:spcPct val="90000"/>
              </a:lnSpc>
            </a:pPr>
            <a:r>
              <a:rPr lang="en-US" sz="1000"/>
              <a:t>Database = a collection of related data with</a:t>
            </a:r>
          </a:p>
          <a:p>
            <a:pPr>
              <a:lnSpc>
                <a:spcPct val="90000"/>
              </a:lnSpc>
            </a:pPr>
            <a:r>
              <a:rPr lang="en-US" sz="1000"/>
              <a:t>– a logically coherent </a:t>
            </a:r>
            <a:r>
              <a:rPr lang="en-US" sz="1000" b="1"/>
              <a:t>structure</a:t>
            </a:r>
            <a:r>
              <a:rPr lang="en-US" sz="1000"/>
              <a:t> (can be characterized as a whole)</a:t>
            </a:r>
          </a:p>
          <a:p>
            <a:pPr>
              <a:lnSpc>
                <a:spcPct val="90000"/>
              </a:lnSpc>
            </a:pPr>
            <a:r>
              <a:rPr lang="en-US" sz="1000"/>
              <a:t>– some inherent </a:t>
            </a:r>
            <a:r>
              <a:rPr lang="en-US" sz="1000" b="1"/>
              <a:t>meaning</a:t>
            </a:r>
            <a:r>
              <a:rPr lang="en-US" sz="1000"/>
              <a:t> (represents some partial view of a portion of the real</a:t>
            </a:r>
          </a:p>
          <a:p>
            <a:pPr>
              <a:lnSpc>
                <a:spcPct val="90000"/>
              </a:lnSpc>
            </a:pPr>
            <a:r>
              <a:rPr lang="en-US" sz="1000"/>
              <a:t>world)</a:t>
            </a:r>
          </a:p>
          <a:p>
            <a:pPr>
              <a:lnSpc>
                <a:spcPct val="90000"/>
              </a:lnSpc>
            </a:pPr>
            <a:r>
              <a:rPr lang="en-US" sz="1000"/>
              <a:t>– a specific </a:t>
            </a:r>
            <a:r>
              <a:rPr lang="en-US" sz="1000" b="1"/>
              <a:t>purpose</a:t>
            </a:r>
            <a:r>
              <a:rPr lang="en-US" sz="1000"/>
              <a:t>, an intended group of users and applications (a database</a:t>
            </a:r>
          </a:p>
          <a:p>
            <a:pPr>
              <a:lnSpc>
                <a:spcPct val="90000"/>
              </a:lnSpc>
            </a:pPr>
            <a:r>
              <a:rPr lang="en-US" sz="1000"/>
              <a:t>embodies a biased, </a:t>
            </a:r>
            <a:r>
              <a:rPr lang="en-US" sz="1000" b="1"/>
              <a:t>operational view</a:t>
            </a:r>
            <a:r>
              <a:rPr lang="en-US" sz="1000"/>
              <a:t> </a:t>
            </a:r>
            <a:r>
              <a:rPr lang="en-US" sz="1000" b="1"/>
              <a:t>on the world</a:t>
            </a:r>
            <a:r>
              <a:rPr lang="en-US" sz="1000"/>
              <a:t>; database management is</a:t>
            </a:r>
          </a:p>
          <a:p>
            <a:pPr>
              <a:lnSpc>
                <a:spcPct val="90000"/>
              </a:lnSpc>
            </a:pPr>
            <a:r>
              <a:rPr lang="en-US" sz="1000"/>
              <a:t>not after modeling the world in general, maybe philosophy or ontology are)</a:t>
            </a:r>
          </a:p>
          <a:p>
            <a:pPr>
              <a:lnSpc>
                <a:spcPct val="90000"/>
              </a:lnSpc>
            </a:pPr>
            <a:r>
              <a:rPr lang="en-US" sz="1000"/>
              <a:t>– a largely </a:t>
            </a:r>
            <a:r>
              <a:rPr lang="en-US" sz="1000" b="1"/>
              <a:t>varying size</a:t>
            </a:r>
            <a:r>
              <a:rPr lang="en-US" sz="1000"/>
              <a:t> (from a personal list of addresses to the National Register</a:t>
            </a:r>
          </a:p>
          <a:p>
            <a:pPr>
              <a:lnSpc>
                <a:spcPct val="90000"/>
              </a:lnSpc>
            </a:pPr>
            <a:r>
              <a:rPr lang="en-US" sz="1000"/>
              <a:t>of Persons)</a:t>
            </a:r>
          </a:p>
          <a:p>
            <a:pPr>
              <a:lnSpc>
                <a:spcPct val="90000"/>
              </a:lnSpc>
            </a:pPr>
            <a:r>
              <a:rPr lang="en-US" sz="1000"/>
              <a:t>– a scope or </a:t>
            </a:r>
            <a:r>
              <a:rPr lang="en-US" sz="1000" b="1"/>
              <a:t>content</a:t>
            </a:r>
            <a:r>
              <a:rPr lang="en-US" sz="1000"/>
              <a:t> of varying breadth (from a personal list of addresses to a</a:t>
            </a:r>
          </a:p>
          <a:p>
            <a:pPr>
              <a:lnSpc>
                <a:spcPct val="90000"/>
              </a:lnSpc>
            </a:pPr>
            <a:r>
              <a:rPr lang="en-US" sz="1000"/>
              <a:t>multimedia encyclopedia)</a:t>
            </a:r>
          </a:p>
          <a:p>
            <a:pPr>
              <a:lnSpc>
                <a:spcPct val="90000"/>
              </a:lnSpc>
            </a:pPr>
            <a:r>
              <a:rPr lang="en-US" sz="1000"/>
              <a:t>– a </a:t>
            </a:r>
            <a:r>
              <a:rPr lang="en-US" sz="1000" b="1"/>
              <a:t>physical organization</a:t>
            </a:r>
            <a:r>
              <a:rPr lang="en-US" sz="1000"/>
              <a:t> </a:t>
            </a:r>
            <a:r>
              <a:rPr lang="en-US" sz="1000" b="1"/>
              <a:t>of varying complexity</a:t>
            </a:r>
            <a:r>
              <a:rPr lang="en-US" sz="1000"/>
              <a:t> (from a manual personal list,</a:t>
            </a:r>
          </a:p>
          <a:p>
            <a:pPr>
              <a:lnSpc>
                <a:spcPct val="90000"/>
              </a:lnSpc>
            </a:pPr>
            <a:r>
              <a:rPr lang="en-US" sz="1000"/>
              <a:t>through dBase or Excel files, to huge multi-user databases with geographically</a:t>
            </a:r>
          </a:p>
          <a:p>
            <a:pPr>
              <a:lnSpc>
                <a:spcPct val="90000"/>
              </a:lnSpc>
            </a:pPr>
            <a:r>
              <a:rPr lang="en-US" sz="1000"/>
              <a:t>distributed data and access)</a:t>
            </a:r>
          </a:p>
          <a:p>
            <a:pPr>
              <a:lnSpc>
                <a:spcPct val="90000"/>
              </a:lnSpc>
            </a:pPr>
            <a:r>
              <a:rPr lang="en-US" sz="1000"/>
              <a:t>– logically-coordinated </a:t>
            </a:r>
            <a:r>
              <a:rPr lang="en-US" sz="1000" b="1"/>
              <a:t>objectives</a:t>
            </a:r>
            <a:r>
              <a:rPr lang="en-US" sz="1000"/>
              <a:t>, data is defined once for a community of users,</a:t>
            </a:r>
          </a:p>
          <a:p>
            <a:pPr>
              <a:lnSpc>
                <a:spcPct val="90000"/>
              </a:lnSpc>
            </a:pPr>
            <a:r>
              <a:rPr lang="en-US" sz="1000"/>
              <a:t>and accessed by </a:t>
            </a:r>
            <a:r>
              <a:rPr lang="en-US" sz="1000" b="1"/>
              <a:t>various applications</a:t>
            </a:r>
            <a:r>
              <a:rPr lang="en-US" sz="1000"/>
              <a:t> with specific needs</a:t>
            </a:r>
          </a:p>
          <a:p>
            <a:pPr>
              <a:lnSpc>
                <a:spcPct val="90000"/>
              </a:lnSpc>
            </a:pPr>
            <a:endParaRPr lang="en-US" sz="1000"/>
          </a:p>
        </p:txBody>
      </p:sp>
    </p:spTree>
    <p:extLst>
      <p:ext uri="{BB962C8B-B14F-4D97-AF65-F5344CB8AC3E}">
        <p14:creationId xmlns:p14="http://schemas.microsoft.com/office/powerpoint/2010/main" val="2328318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124</a:t>
            </a:fld>
            <a:endParaRPr lang="vi-VN">
              <a:latin typeface="Arial" charset="0"/>
              <a:cs typeface="Arial" charset="0"/>
            </a:endParaRPr>
          </a:p>
        </p:txBody>
      </p:sp>
    </p:spTree>
    <p:extLst>
      <p:ext uri="{BB962C8B-B14F-4D97-AF65-F5344CB8AC3E}">
        <p14:creationId xmlns:p14="http://schemas.microsoft.com/office/powerpoint/2010/main" val="38517069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125</a:t>
            </a:fld>
            <a:endParaRPr lang="vi-VN">
              <a:latin typeface="Arial" charset="0"/>
              <a:cs typeface="Arial" charset="0"/>
            </a:endParaRPr>
          </a:p>
        </p:txBody>
      </p:sp>
    </p:spTree>
    <p:extLst>
      <p:ext uri="{BB962C8B-B14F-4D97-AF65-F5344CB8AC3E}">
        <p14:creationId xmlns:p14="http://schemas.microsoft.com/office/powerpoint/2010/main" val="3948595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126</a:t>
            </a:fld>
            <a:endParaRPr lang="vi-VN">
              <a:latin typeface="Arial" charset="0"/>
              <a:cs typeface="Arial" charset="0"/>
            </a:endParaRPr>
          </a:p>
        </p:txBody>
      </p:sp>
    </p:spTree>
    <p:extLst>
      <p:ext uri="{BB962C8B-B14F-4D97-AF65-F5344CB8AC3E}">
        <p14:creationId xmlns:p14="http://schemas.microsoft.com/office/powerpoint/2010/main" val="38729731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127</a:t>
            </a:fld>
            <a:endParaRPr lang="vi-VN">
              <a:latin typeface="Arial" charset="0"/>
              <a:cs typeface="Arial" charset="0"/>
            </a:endParaRPr>
          </a:p>
        </p:txBody>
      </p:sp>
    </p:spTree>
    <p:extLst>
      <p:ext uri="{BB962C8B-B14F-4D97-AF65-F5344CB8AC3E}">
        <p14:creationId xmlns:p14="http://schemas.microsoft.com/office/powerpoint/2010/main" val="2525439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128</a:t>
            </a:fld>
            <a:endParaRPr lang="vi-VN">
              <a:latin typeface="Arial" charset="0"/>
              <a:cs typeface="Arial" charset="0"/>
            </a:endParaRPr>
          </a:p>
        </p:txBody>
      </p:sp>
    </p:spTree>
    <p:extLst>
      <p:ext uri="{BB962C8B-B14F-4D97-AF65-F5344CB8AC3E}">
        <p14:creationId xmlns:p14="http://schemas.microsoft.com/office/powerpoint/2010/main" val="572501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129</a:t>
            </a:fld>
            <a:endParaRPr lang="vi-VN">
              <a:latin typeface="Arial" charset="0"/>
              <a:cs typeface="Arial" charset="0"/>
            </a:endParaRPr>
          </a:p>
        </p:txBody>
      </p:sp>
    </p:spTree>
    <p:extLst>
      <p:ext uri="{BB962C8B-B14F-4D97-AF65-F5344CB8AC3E}">
        <p14:creationId xmlns:p14="http://schemas.microsoft.com/office/powerpoint/2010/main" val="1649255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130</a:t>
            </a:fld>
            <a:endParaRPr lang="vi-VN">
              <a:latin typeface="Arial" charset="0"/>
              <a:cs typeface="Arial" charset="0"/>
            </a:endParaRPr>
          </a:p>
        </p:txBody>
      </p:sp>
    </p:spTree>
    <p:extLst>
      <p:ext uri="{BB962C8B-B14F-4D97-AF65-F5344CB8AC3E}">
        <p14:creationId xmlns:p14="http://schemas.microsoft.com/office/powerpoint/2010/main" val="4100011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131</a:t>
            </a:fld>
            <a:endParaRPr lang="vi-VN">
              <a:latin typeface="Arial" charset="0"/>
              <a:cs typeface="Arial" charset="0"/>
            </a:endParaRPr>
          </a:p>
        </p:txBody>
      </p:sp>
    </p:spTree>
    <p:extLst>
      <p:ext uri="{BB962C8B-B14F-4D97-AF65-F5344CB8AC3E}">
        <p14:creationId xmlns:p14="http://schemas.microsoft.com/office/powerpoint/2010/main" val="239235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132</a:t>
            </a:fld>
            <a:endParaRPr lang="vi-VN">
              <a:latin typeface="Arial" charset="0"/>
              <a:cs typeface="Arial" charset="0"/>
            </a:endParaRPr>
          </a:p>
        </p:txBody>
      </p:sp>
    </p:spTree>
    <p:extLst>
      <p:ext uri="{BB962C8B-B14F-4D97-AF65-F5344CB8AC3E}">
        <p14:creationId xmlns:p14="http://schemas.microsoft.com/office/powerpoint/2010/main" val="3930809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133</a:t>
            </a:fld>
            <a:endParaRPr lang="vi-VN">
              <a:latin typeface="Arial" charset="0"/>
              <a:cs typeface="Arial" charset="0"/>
            </a:endParaRPr>
          </a:p>
        </p:txBody>
      </p:sp>
    </p:spTree>
    <p:extLst>
      <p:ext uri="{BB962C8B-B14F-4D97-AF65-F5344CB8AC3E}">
        <p14:creationId xmlns:p14="http://schemas.microsoft.com/office/powerpoint/2010/main" val="331479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667B0F-FDD0-43B1-957E-AA018C9F3C65}" type="slidenum">
              <a:rPr lang="en-US"/>
              <a:pPr/>
              <a:t>13</a:t>
            </a:fld>
            <a:endParaRPr lang="en-US"/>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xfrm>
            <a:off x="685800" y="4343400"/>
            <a:ext cx="5486400" cy="4114800"/>
          </a:xfrm>
        </p:spPr>
        <p:txBody>
          <a:bodyPr/>
          <a:lstStyle/>
          <a:p>
            <a:pPr>
              <a:lnSpc>
                <a:spcPct val="90000"/>
              </a:lnSpc>
            </a:pPr>
            <a:r>
              <a:rPr lang="en-US" sz="1000"/>
              <a:t>Database = a collection of related data with</a:t>
            </a:r>
          </a:p>
          <a:p>
            <a:pPr>
              <a:lnSpc>
                <a:spcPct val="90000"/>
              </a:lnSpc>
            </a:pPr>
            <a:r>
              <a:rPr lang="en-US" sz="1000"/>
              <a:t>– a logically coherent </a:t>
            </a:r>
            <a:r>
              <a:rPr lang="en-US" sz="1000" b="1"/>
              <a:t>structure</a:t>
            </a:r>
            <a:r>
              <a:rPr lang="en-US" sz="1000"/>
              <a:t> (can be characterized as a whole)</a:t>
            </a:r>
          </a:p>
          <a:p>
            <a:pPr>
              <a:lnSpc>
                <a:spcPct val="90000"/>
              </a:lnSpc>
            </a:pPr>
            <a:r>
              <a:rPr lang="en-US" sz="1000"/>
              <a:t>– some inherent </a:t>
            </a:r>
            <a:r>
              <a:rPr lang="en-US" sz="1000" b="1"/>
              <a:t>meaning</a:t>
            </a:r>
            <a:r>
              <a:rPr lang="en-US" sz="1000"/>
              <a:t> (represents some partial view of a portion of the real</a:t>
            </a:r>
          </a:p>
          <a:p>
            <a:pPr>
              <a:lnSpc>
                <a:spcPct val="90000"/>
              </a:lnSpc>
            </a:pPr>
            <a:r>
              <a:rPr lang="en-US" sz="1000"/>
              <a:t>world)</a:t>
            </a:r>
          </a:p>
          <a:p>
            <a:pPr>
              <a:lnSpc>
                <a:spcPct val="90000"/>
              </a:lnSpc>
            </a:pPr>
            <a:r>
              <a:rPr lang="en-US" sz="1000"/>
              <a:t>– a specific </a:t>
            </a:r>
            <a:r>
              <a:rPr lang="en-US" sz="1000" b="1"/>
              <a:t>purpose</a:t>
            </a:r>
            <a:r>
              <a:rPr lang="en-US" sz="1000"/>
              <a:t>, an intended group of users and applications (a database</a:t>
            </a:r>
          </a:p>
          <a:p>
            <a:pPr>
              <a:lnSpc>
                <a:spcPct val="90000"/>
              </a:lnSpc>
            </a:pPr>
            <a:r>
              <a:rPr lang="en-US" sz="1000"/>
              <a:t>embodies a biased, </a:t>
            </a:r>
            <a:r>
              <a:rPr lang="en-US" sz="1000" b="1"/>
              <a:t>operational view</a:t>
            </a:r>
            <a:r>
              <a:rPr lang="en-US" sz="1000"/>
              <a:t> </a:t>
            </a:r>
            <a:r>
              <a:rPr lang="en-US" sz="1000" b="1"/>
              <a:t>on the world</a:t>
            </a:r>
            <a:r>
              <a:rPr lang="en-US" sz="1000"/>
              <a:t>; database management is</a:t>
            </a:r>
          </a:p>
          <a:p>
            <a:pPr>
              <a:lnSpc>
                <a:spcPct val="90000"/>
              </a:lnSpc>
            </a:pPr>
            <a:r>
              <a:rPr lang="en-US" sz="1000"/>
              <a:t>not after modeling the world in general, maybe philosophy or ontology are)</a:t>
            </a:r>
          </a:p>
          <a:p>
            <a:pPr>
              <a:lnSpc>
                <a:spcPct val="90000"/>
              </a:lnSpc>
            </a:pPr>
            <a:r>
              <a:rPr lang="en-US" sz="1000"/>
              <a:t>– a largely </a:t>
            </a:r>
            <a:r>
              <a:rPr lang="en-US" sz="1000" b="1"/>
              <a:t>varying size</a:t>
            </a:r>
            <a:r>
              <a:rPr lang="en-US" sz="1000"/>
              <a:t> (from a personal list of addresses to the National Register</a:t>
            </a:r>
          </a:p>
          <a:p>
            <a:pPr>
              <a:lnSpc>
                <a:spcPct val="90000"/>
              </a:lnSpc>
            </a:pPr>
            <a:r>
              <a:rPr lang="en-US" sz="1000"/>
              <a:t>of Persons)</a:t>
            </a:r>
          </a:p>
          <a:p>
            <a:pPr>
              <a:lnSpc>
                <a:spcPct val="90000"/>
              </a:lnSpc>
            </a:pPr>
            <a:r>
              <a:rPr lang="en-US" sz="1000"/>
              <a:t>– a scope or </a:t>
            </a:r>
            <a:r>
              <a:rPr lang="en-US" sz="1000" b="1"/>
              <a:t>content</a:t>
            </a:r>
            <a:r>
              <a:rPr lang="en-US" sz="1000"/>
              <a:t> of varying breadth (from a personal list of addresses to a</a:t>
            </a:r>
          </a:p>
          <a:p>
            <a:pPr>
              <a:lnSpc>
                <a:spcPct val="90000"/>
              </a:lnSpc>
            </a:pPr>
            <a:r>
              <a:rPr lang="en-US" sz="1000"/>
              <a:t>multimedia encyclopedia)</a:t>
            </a:r>
          </a:p>
          <a:p>
            <a:pPr>
              <a:lnSpc>
                <a:spcPct val="90000"/>
              </a:lnSpc>
            </a:pPr>
            <a:r>
              <a:rPr lang="en-US" sz="1000"/>
              <a:t>– a </a:t>
            </a:r>
            <a:r>
              <a:rPr lang="en-US" sz="1000" b="1"/>
              <a:t>physical organization</a:t>
            </a:r>
            <a:r>
              <a:rPr lang="en-US" sz="1000"/>
              <a:t> </a:t>
            </a:r>
            <a:r>
              <a:rPr lang="en-US" sz="1000" b="1"/>
              <a:t>of varying complexity</a:t>
            </a:r>
            <a:r>
              <a:rPr lang="en-US" sz="1000"/>
              <a:t> (from a manual personal list,</a:t>
            </a:r>
          </a:p>
          <a:p>
            <a:pPr>
              <a:lnSpc>
                <a:spcPct val="90000"/>
              </a:lnSpc>
            </a:pPr>
            <a:r>
              <a:rPr lang="en-US" sz="1000"/>
              <a:t>through dBase or Excel files, to huge multi-user databases with geographically</a:t>
            </a:r>
          </a:p>
          <a:p>
            <a:pPr>
              <a:lnSpc>
                <a:spcPct val="90000"/>
              </a:lnSpc>
            </a:pPr>
            <a:r>
              <a:rPr lang="en-US" sz="1000"/>
              <a:t>distributed data and access)</a:t>
            </a:r>
          </a:p>
          <a:p>
            <a:pPr>
              <a:lnSpc>
                <a:spcPct val="90000"/>
              </a:lnSpc>
            </a:pPr>
            <a:r>
              <a:rPr lang="en-US" sz="1000"/>
              <a:t>– logically-coordinated </a:t>
            </a:r>
            <a:r>
              <a:rPr lang="en-US" sz="1000" b="1"/>
              <a:t>objectives</a:t>
            </a:r>
            <a:r>
              <a:rPr lang="en-US" sz="1000"/>
              <a:t>, data is defined once for a community of users,</a:t>
            </a:r>
          </a:p>
          <a:p>
            <a:pPr>
              <a:lnSpc>
                <a:spcPct val="90000"/>
              </a:lnSpc>
            </a:pPr>
            <a:r>
              <a:rPr lang="en-US" sz="1000"/>
              <a:t>and accessed by </a:t>
            </a:r>
            <a:r>
              <a:rPr lang="en-US" sz="1000" b="1"/>
              <a:t>various applications</a:t>
            </a:r>
            <a:r>
              <a:rPr lang="en-US" sz="1000"/>
              <a:t> with specific needs</a:t>
            </a:r>
          </a:p>
          <a:p>
            <a:pPr>
              <a:lnSpc>
                <a:spcPct val="90000"/>
              </a:lnSpc>
            </a:pPr>
            <a:endParaRPr lang="en-US" sz="1000"/>
          </a:p>
        </p:txBody>
      </p:sp>
    </p:spTree>
    <p:extLst>
      <p:ext uri="{BB962C8B-B14F-4D97-AF65-F5344CB8AC3E}">
        <p14:creationId xmlns:p14="http://schemas.microsoft.com/office/powerpoint/2010/main" val="30365424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134</a:t>
            </a:fld>
            <a:endParaRPr lang="vi-VN">
              <a:latin typeface="Arial" charset="0"/>
              <a:cs typeface="Arial" charset="0"/>
            </a:endParaRPr>
          </a:p>
        </p:txBody>
      </p:sp>
    </p:spTree>
    <p:extLst>
      <p:ext uri="{BB962C8B-B14F-4D97-AF65-F5344CB8AC3E}">
        <p14:creationId xmlns:p14="http://schemas.microsoft.com/office/powerpoint/2010/main" val="3299991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135</a:t>
            </a:fld>
            <a:endParaRPr lang="vi-VN">
              <a:latin typeface="Arial" charset="0"/>
              <a:cs typeface="Arial" charset="0"/>
            </a:endParaRPr>
          </a:p>
        </p:txBody>
      </p:sp>
    </p:spTree>
    <p:extLst>
      <p:ext uri="{BB962C8B-B14F-4D97-AF65-F5344CB8AC3E}">
        <p14:creationId xmlns:p14="http://schemas.microsoft.com/office/powerpoint/2010/main" val="926061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136</a:t>
            </a:fld>
            <a:endParaRPr lang="vi-VN">
              <a:latin typeface="Arial" charset="0"/>
              <a:cs typeface="Arial" charset="0"/>
            </a:endParaRPr>
          </a:p>
        </p:txBody>
      </p:sp>
    </p:spTree>
    <p:extLst>
      <p:ext uri="{BB962C8B-B14F-4D97-AF65-F5344CB8AC3E}">
        <p14:creationId xmlns:p14="http://schemas.microsoft.com/office/powerpoint/2010/main" val="20514014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137</a:t>
            </a:fld>
            <a:endParaRPr lang="vi-VN">
              <a:latin typeface="Arial" charset="0"/>
              <a:cs typeface="Arial" charset="0"/>
            </a:endParaRPr>
          </a:p>
        </p:txBody>
      </p:sp>
    </p:spTree>
    <p:extLst>
      <p:ext uri="{BB962C8B-B14F-4D97-AF65-F5344CB8AC3E}">
        <p14:creationId xmlns:p14="http://schemas.microsoft.com/office/powerpoint/2010/main" val="7177718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138</a:t>
            </a:fld>
            <a:endParaRPr lang="vi-VN">
              <a:latin typeface="Arial" charset="0"/>
              <a:cs typeface="Arial" charset="0"/>
            </a:endParaRPr>
          </a:p>
        </p:txBody>
      </p:sp>
    </p:spTree>
    <p:extLst>
      <p:ext uri="{BB962C8B-B14F-4D97-AF65-F5344CB8AC3E}">
        <p14:creationId xmlns:p14="http://schemas.microsoft.com/office/powerpoint/2010/main" val="22677310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139</a:t>
            </a:fld>
            <a:endParaRPr lang="vi-VN">
              <a:latin typeface="Arial" charset="0"/>
              <a:cs typeface="Arial" charset="0"/>
            </a:endParaRPr>
          </a:p>
        </p:txBody>
      </p:sp>
    </p:spTree>
    <p:extLst>
      <p:ext uri="{BB962C8B-B14F-4D97-AF65-F5344CB8AC3E}">
        <p14:creationId xmlns:p14="http://schemas.microsoft.com/office/powerpoint/2010/main" val="2482244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140</a:t>
            </a:fld>
            <a:endParaRPr lang="vi-VN">
              <a:latin typeface="Arial" charset="0"/>
              <a:cs typeface="Arial" charset="0"/>
            </a:endParaRPr>
          </a:p>
        </p:txBody>
      </p:sp>
    </p:spTree>
    <p:extLst>
      <p:ext uri="{BB962C8B-B14F-4D97-AF65-F5344CB8AC3E}">
        <p14:creationId xmlns:p14="http://schemas.microsoft.com/office/powerpoint/2010/main" val="4411630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141</a:t>
            </a:fld>
            <a:endParaRPr lang="vi-VN">
              <a:latin typeface="Arial" charset="0"/>
              <a:cs typeface="Arial" charset="0"/>
            </a:endParaRPr>
          </a:p>
        </p:txBody>
      </p:sp>
    </p:spTree>
    <p:extLst>
      <p:ext uri="{BB962C8B-B14F-4D97-AF65-F5344CB8AC3E}">
        <p14:creationId xmlns:p14="http://schemas.microsoft.com/office/powerpoint/2010/main" val="16119392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142</a:t>
            </a:fld>
            <a:endParaRPr lang="vi-VN">
              <a:latin typeface="Arial" charset="0"/>
              <a:cs typeface="Arial" charset="0"/>
            </a:endParaRPr>
          </a:p>
        </p:txBody>
      </p:sp>
    </p:spTree>
    <p:extLst>
      <p:ext uri="{BB962C8B-B14F-4D97-AF65-F5344CB8AC3E}">
        <p14:creationId xmlns:p14="http://schemas.microsoft.com/office/powerpoint/2010/main" val="40993520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143</a:t>
            </a:fld>
            <a:endParaRPr lang="vi-VN">
              <a:latin typeface="Arial" charset="0"/>
              <a:cs typeface="Arial" charset="0"/>
            </a:endParaRPr>
          </a:p>
        </p:txBody>
      </p:sp>
    </p:spTree>
    <p:extLst>
      <p:ext uri="{BB962C8B-B14F-4D97-AF65-F5344CB8AC3E}">
        <p14:creationId xmlns:p14="http://schemas.microsoft.com/office/powerpoint/2010/main" val="1482101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r>
              <a:rPr lang="en-US" sz="1200" kern="1200" baseline="0">
                <a:solidFill>
                  <a:schemeClr val="tx1"/>
                </a:solidFill>
                <a:latin typeface="+mn-lt"/>
                <a:ea typeface="+mn-ea"/>
                <a:cs typeface="+mn-cs"/>
              </a:rPr>
              <a:t>2</a:t>
            </a:r>
            <a:r>
              <a:rPr lang="en-US" sz="1200" kern="1200" baseline="0" dirty="0">
                <a:solidFill>
                  <a:schemeClr val="tx1"/>
                </a:solidFill>
                <a:latin typeface="+mn-lt"/>
                <a:ea typeface="+mn-ea"/>
                <a:cs typeface="+mn-cs"/>
              </a:rPr>
              <a:t>).</a:t>
            </a:r>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a:t>
            </a:fld>
            <a:endParaRPr lang="vi-VN">
              <a:latin typeface="Arial" charset="0"/>
              <a:cs typeface="Arial" charset="0"/>
            </a:endParaRPr>
          </a:p>
        </p:txBody>
      </p:sp>
    </p:spTree>
    <p:extLst>
      <p:ext uri="{BB962C8B-B14F-4D97-AF65-F5344CB8AC3E}">
        <p14:creationId xmlns:p14="http://schemas.microsoft.com/office/powerpoint/2010/main" val="33133552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144</a:t>
            </a:fld>
            <a:endParaRPr lang="vi-VN">
              <a:latin typeface="Arial" charset="0"/>
              <a:cs typeface="Arial" charset="0"/>
            </a:endParaRPr>
          </a:p>
        </p:txBody>
      </p:sp>
    </p:spTree>
    <p:extLst>
      <p:ext uri="{BB962C8B-B14F-4D97-AF65-F5344CB8AC3E}">
        <p14:creationId xmlns:p14="http://schemas.microsoft.com/office/powerpoint/2010/main" val="2887015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156</a:t>
            </a:fld>
            <a:endParaRPr lang="vi-VN">
              <a:latin typeface="Arial" charset="0"/>
              <a:cs typeface="Arial" charset="0"/>
            </a:endParaRPr>
          </a:p>
        </p:txBody>
      </p:sp>
    </p:spTree>
    <p:extLst>
      <p:ext uri="{BB962C8B-B14F-4D97-AF65-F5344CB8AC3E}">
        <p14:creationId xmlns:p14="http://schemas.microsoft.com/office/powerpoint/2010/main" val="18360202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157</a:t>
            </a:fld>
            <a:endParaRPr lang="vi-VN">
              <a:latin typeface="Arial" charset="0"/>
              <a:cs typeface="Arial" charset="0"/>
            </a:endParaRPr>
          </a:p>
        </p:txBody>
      </p:sp>
    </p:spTree>
    <p:extLst>
      <p:ext uri="{BB962C8B-B14F-4D97-AF65-F5344CB8AC3E}">
        <p14:creationId xmlns:p14="http://schemas.microsoft.com/office/powerpoint/2010/main" val="17365891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158</a:t>
            </a:fld>
            <a:endParaRPr lang="vi-VN">
              <a:latin typeface="Arial" charset="0"/>
              <a:cs typeface="Arial" charset="0"/>
            </a:endParaRPr>
          </a:p>
        </p:txBody>
      </p:sp>
    </p:spTree>
    <p:extLst>
      <p:ext uri="{BB962C8B-B14F-4D97-AF65-F5344CB8AC3E}">
        <p14:creationId xmlns:p14="http://schemas.microsoft.com/office/powerpoint/2010/main" val="2042775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159</a:t>
            </a:fld>
            <a:endParaRPr lang="vi-VN">
              <a:latin typeface="Arial" charset="0"/>
              <a:cs typeface="Arial" charset="0"/>
            </a:endParaRPr>
          </a:p>
        </p:txBody>
      </p:sp>
    </p:spTree>
    <p:extLst>
      <p:ext uri="{BB962C8B-B14F-4D97-AF65-F5344CB8AC3E}">
        <p14:creationId xmlns:p14="http://schemas.microsoft.com/office/powerpoint/2010/main" val="22538899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160</a:t>
            </a:fld>
            <a:endParaRPr lang="vi-VN">
              <a:latin typeface="Arial" charset="0"/>
              <a:cs typeface="Arial" charset="0"/>
            </a:endParaRPr>
          </a:p>
        </p:txBody>
      </p:sp>
    </p:spTree>
    <p:extLst>
      <p:ext uri="{BB962C8B-B14F-4D97-AF65-F5344CB8AC3E}">
        <p14:creationId xmlns:p14="http://schemas.microsoft.com/office/powerpoint/2010/main" val="271487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161</a:t>
            </a:fld>
            <a:endParaRPr lang="vi-VN">
              <a:latin typeface="Arial" charset="0"/>
              <a:cs typeface="Arial" charset="0"/>
            </a:endParaRPr>
          </a:p>
        </p:txBody>
      </p:sp>
    </p:spTree>
    <p:extLst>
      <p:ext uri="{BB962C8B-B14F-4D97-AF65-F5344CB8AC3E}">
        <p14:creationId xmlns:p14="http://schemas.microsoft.com/office/powerpoint/2010/main" val="27205413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162</a:t>
            </a:fld>
            <a:endParaRPr lang="vi-VN">
              <a:latin typeface="Arial" charset="0"/>
              <a:cs typeface="Arial" charset="0"/>
            </a:endParaRPr>
          </a:p>
        </p:txBody>
      </p:sp>
    </p:spTree>
    <p:extLst>
      <p:ext uri="{BB962C8B-B14F-4D97-AF65-F5344CB8AC3E}">
        <p14:creationId xmlns:p14="http://schemas.microsoft.com/office/powerpoint/2010/main" val="39048895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163</a:t>
            </a:fld>
            <a:endParaRPr lang="vi-VN">
              <a:latin typeface="Arial" charset="0"/>
              <a:cs typeface="Arial" charset="0"/>
            </a:endParaRPr>
          </a:p>
        </p:txBody>
      </p:sp>
    </p:spTree>
    <p:extLst>
      <p:ext uri="{BB962C8B-B14F-4D97-AF65-F5344CB8AC3E}">
        <p14:creationId xmlns:p14="http://schemas.microsoft.com/office/powerpoint/2010/main" val="25902596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lgn="just"/>
            <a:endParaRPr lang="en-US" sz="1200" dirty="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A429E58-3E99-43E9-B05F-5ADBD62F6AA3}" type="slidenum">
              <a:rPr lang="vi-VN" smtClean="0">
                <a:latin typeface="Arial" charset="0"/>
                <a:cs typeface="Arial" charset="0"/>
              </a:rPr>
              <a:pPr/>
              <a:t>164</a:t>
            </a:fld>
            <a:endParaRPr lang="vi-VN">
              <a:latin typeface="Arial" charset="0"/>
              <a:cs typeface="Arial" charset="0"/>
            </a:endParaRPr>
          </a:p>
        </p:txBody>
      </p:sp>
    </p:spTree>
    <p:extLst>
      <p:ext uri="{BB962C8B-B14F-4D97-AF65-F5344CB8AC3E}">
        <p14:creationId xmlns:p14="http://schemas.microsoft.com/office/powerpoint/2010/main" val="3090603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4.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1"/>
          </p:nvPr>
        </p:nvSpPr>
        <p:spPr>
          <a:ln/>
        </p:spPr>
        <p:txBody>
          <a:bodyPr/>
          <a:lstStyle>
            <a:lvl1pPr>
              <a:defRPr/>
            </a:lvl1pPr>
          </a:lstStyle>
          <a:p>
            <a:pPr>
              <a:defRPr/>
            </a:pPr>
            <a:fld id="{71BC1006-1559-41CB-A890-5E0B6A0F9950}" type="slidenum">
              <a:rPr lang="en-US" altLang="ja-JP"/>
              <a:pPr>
                <a:defRPr/>
              </a:pPr>
              <a:t>‹#›</a:t>
            </a:fld>
            <a:endParaRPr lang="en-US" altLang="ja-JP"/>
          </a:p>
        </p:txBody>
      </p:sp>
    </p:spTree>
    <p:extLst>
      <p:ext uri="{BB962C8B-B14F-4D97-AF65-F5344CB8AC3E}">
        <p14:creationId xmlns:p14="http://schemas.microsoft.com/office/powerpoint/2010/main" val="314038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1"/>
          </p:nvPr>
        </p:nvSpPr>
        <p:spPr>
          <a:ln/>
        </p:spPr>
        <p:txBody>
          <a:bodyPr/>
          <a:lstStyle>
            <a:lvl1pPr>
              <a:defRPr/>
            </a:lvl1pPr>
          </a:lstStyle>
          <a:p>
            <a:pPr>
              <a:defRPr/>
            </a:pPr>
            <a:fld id="{4C737C30-192F-4EEE-AAB7-F79633447257}" type="slidenum">
              <a:rPr lang="en-US" altLang="ja-JP"/>
              <a:pPr>
                <a:defRPr/>
              </a:pPr>
              <a:t>‹#›</a:t>
            </a:fld>
            <a:endParaRPr lang="en-US" altLang="ja-JP"/>
          </a:p>
        </p:txBody>
      </p:sp>
    </p:spTree>
    <p:extLst>
      <p:ext uri="{BB962C8B-B14F-4D97-AF65-F5344CB8AC3E}">
        <p14:creationId xmlns:p14="http://schemas.microsoft.com/office/powerpoint/2010/main" val="37601080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8"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Tree>
    <p:extLst>
      <p:ext uri="{BB962C8B-B14F-4D97-AF65-F5344CB8AC3E}">
        <p14:creationId xmlns:p14="http://schemas.microsoft.com/office/powerpoint/2010/main" val="11247239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p:spPr>
        <p:txBody>
          <a:bodyPr wrap="none">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r>
              <a:rPr kumimoji="0" lang="en-US" altLang="ja-JP" sz="1400">
                <a:solidFill>
                  <a:schemeClr val="bg2"/>
                </a:solidFill>
                <a:latin typeface="Arial" pitchFamily="34" charset="0"/>
                <a:ea typeface="ＭＳ Ｐゴシック" pitchFamily="50" charset="-128"/>
                <a:cs typeface="Arial" pitchFamily="34" charset="0"/>
              </a:rPr>
              <a:t>Chiến lược phát triển Doanh nghiệp vừa và nhỏ Việt Nam – Viet SME strategy for development</a:t>
            </a:r>
          </a:p>
        </p:txBody>
      </p:sp>
    </p:spTree>
    <p:extLst>
      <p:ext uri="{BB962C8B-B14F-4D97-AF65-F5344CB8AC3E}">
        <p14:creationId xmlns:p14="http://schemas.microsoft.com/office/powerpoint/2010/main" val="108975318"/>
      </p:ext>
    </p:extLst>
  </p:cSld>
  <p:clrMapOvr>
    <a:overrideClrMapping bg1="dk2" tx1="lt1" bg2="dk1"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6362310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8179379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8998399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0910861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29403008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5400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7727990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416487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1"/>
          </p:nvPr>
        </p:nvSpPr>
        <p:spPr>
          <a:ln/>
        </p:spPr>
        <p:txBody>
          <a:bodyPr/>
          <a:lstStyle>
            <a:lvl1pPr>
              <a:defRPr/>
            </a:lvl1pPr>
          </a:lstStyle>
          <a:p>
            <a:pPr>
              <a:defRPr/>
            </a:pPr>
            <a:fld id="{EF2AB7C5-0EEB-4202-8169-575F847238DF}" type="slidenum">
              <a:rPr lang="en-US" altLang="ja-JP"/>
              <a:pPr>
                <a:defRPr/>
              </a:pPr>
              <a:t>‹#›</a:t>
            </a:fld>
            <a:endParaRPr lang="en-US" altLang="ja-JP"/>
          </a:p>
        </p:txBody>
      </p:sp>
    </p:spTree>
    <p:extLst>
      <p:ext uri="{BB962C8B-B14F-4D97-AF65-F5344CB8AC3E}">
        <p14:creationId xmlns:p14="http://schemas.microsoft.com/office/powerpoint/2010/main" val="22671716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67530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045952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p:spPr>
          <p:txBody>
            <a:bodyPr/>
            <a:lstStyle/>
            <a:p>
              <a:pPr>
                <a:defRPr/>
              </a:pPr>
              <a:endParaRPr kumimoji="0" lang="en-US">
                <a:cs typeface="Arial" pitchFamily="34"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p:spPr>
        <p:txBody>
          <a:bodyPr wrap="none">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r>
              <a:rPr kumimoji="0" lang="en-US" altLang="ja-JP" sz="1400">
                <a:solidFill>
                  <a:schemeClr val="bg2"/>
                </a:solidFill>
                <a:latin typeface="Arial" pitchFamily="34" charset="0"/>
                <a:ea typeface="ＭＳ Ｐゴシック" pitchFamily="50" charset="-128"/>
                <a:cs typeface="Arial" pitchFamily="34" charset="0"/>
              </a:rPr>
              <a:t>Chiến lược phát triển Doanh nghiệp vừa và nhỏ Việt Nam – Viet SME strategy for development</a:t>
            </a:r>
          </a:p>
        </p:txBody>
      </p:sp>
    </p:spTree>
    <p:extLst>
      <p:ext uri="{BB962C8B-B14F-4D97-AF65-F5344CB8AC3E}">
        <p14:creationId xmlns:p14="http://schemas.microsoft.com/office/powerpoint/2010/main" val="2313357910"/>
      </p:ext>
    </p:extLst>
  </p:cSld>
  <p:clrMapOvr>
    <a:overrideClrMapping bg1="dk2" tx1="lt1" bg2="dk1"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2122101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6543730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1514841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77372869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4699949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837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231245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xfrm>
            <a:off x="228600" y="6381750"/>
            <a:ext cx="1295400" cy="476250"/>
          </a:xfrm>
          <a:ln/>
        </p:spPr>
        <p:txBody>
          <a:bodyPr/>
          <a:lstStyle>
            <a:lvl1pPr>
              <a:defRPr/>
            </a:lvl1pPr>
          </a:lstStyle>
          <a:p>
            <a:pPr>
              <a:defRPr/>
            </a:pPr>
            <a:endParaRPr lang="en-US" altLang="ja-JP"/>
          </a:p>
        </p:txBody>
      </p:sp>
      <p:sp>
        <p:nvSpPr>
          <p:cNvPr id="7" name="Rectangle 6"/>
          <p:cNvSpPr>
            <a:spLocks noGrp="1" noChangeArrowheads="1"/>
          </p:cNvSpPr>
          <p:nvPr>
            <p:ph type="sldNum" sz="quarter" idx="11"/>
          </p:nvPr>
        </p:nvSpPr>
        <p:spPr>
          <a:xfrm>
            <a:off x="6553200" y="6381750"/>
            <a:ext cx="2133600" cy="476250"/>
          </a:xfrm>
          <a:ln/>
        </p:spPr>
        <p:txBody>
          <a:bodyPr/>
          <a:lstStyle>
            <a:lvl1pPr>
              <a:defRPr/>
            </a:lvl1pPr>
          </a:lstStyle>
          <a:p>
            <a:pPr>
              <a:defRPr/>
            </a:pPr>
            <a:fld id="{EF2AB7C5-0EEB-4202-8169-575F847238DF}" type="slidenum">
              <a:rPr lang="en-US" altLang="ja-JP"/>
              <a:pPr>
                <a:defRPr/>
              </a:pPr>
              <a:t>‹#›</a:t>
            </a:fld>
            <a:endParaRPr lang="en-US" altLang="ja-JP"/>
          </a:p>
        </p:txBody>
      </p:sp>
    </p:spTree>
    <p:extLst>
      <p:ext uri="{BB962C8B-B14F-4D97-AF65-F5344CB8AC3E}">
        <p14:creationId xmlns:p14="http://schemas.microsoft.com/office/powerpoint/2010/main" val="7553527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635746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6238649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36881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11048159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7112797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206331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41649405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14842989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27668231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2874538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769F4B8-FEFF-4060-83FD-725E7C487E88}" type="slidenum">
              <a:rPr lang="en-US" altLang="ja-JP"/>
              <a:pPr>
                <a:defRPr/>
              </a:pPr>
              <a:t>‹#›</a:t>
            </a:fld>
            <a:endParaRPr lang="en-US" altLang="ja-JP" dirty="0"/>
          </a:p>
        </p:txBody>
      </p:sp>
    </p:spTree>
    <p:extLst>
      <p:ext uri="{BB962C8B-B14F-4D97-AF65-F5344CB8AC3E}">
        <p14:creationId xmlns:p14="http://schemas.microsoft.com/office/powerpoint/2010/main" val="1359554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40711067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42738265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15249440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1438954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27048108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9615507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453904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756849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4632474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57798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Click to edit Master title style</a:t>
            </a:r>
            <a:endParaRPr lang="en-US" dirty="0"/>
          </a:p>
        </p:txBody>
      </p:sp>
      <p:sp>
        <p:nvSpPr>
          <p:cNvPr id="3" name="Content Placeholder 2"/>
          <p:cNvSpPr>
            <a:spLocks noGrp="1"/>
          </p:cNvSpPr>
          <p:nvPr>
            <p:ph idx="1"/>
          </p:nvPr>
        </p:nvSpPr>
        <p:spPr>
          <a:xfrm>
            <a:off x="457200" y="1196752"/>
            <a:ext cx="8229600" cy="5040560"/>
          </a:xfrm>
        </p:spPr>
        <p:txBody>
          <a:bodyPr/>
          <a:lstStyle>
            <a:lvl1pPr>
              <a:defRPr sz="3200"/>
            </a:lvl1pPr>
            <a:lvl2pPr>
              <a:defRPr sz="2400"/>
            </a:lvl2p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defTabSz="457200">
              <a:tabLst/>
              <a:defRPr/>
            </a:lvl1pPr>
          </a:lstStyle>
          <a:p>
            <a:pPr>
              <a:defRPr/>
            </a:pPr>
            <a:fld id="{573F15EC-E95E-4468-87C4-3E082D252491}" type="slidenum">
              <a:rPr lang="en-US" altLang="ja-JP"/>
              <a:pPr>
                <a:defRPr/>
              </a:pPr>
              <a:t>‹#›</a:t>
            </a:fld>
            <a:endParaRPr lang="en-US" altLang="ja-JP" dirty="0"/>
          </a:p>
        </p:txBody>
      </p:sp>
    </p:spTree>
    <p:extLst>
      <p:ext uri="{BB962C8B-B14F-4D97-AF65-F5344CB8AC3E}">
        <p14:creationId xmlns:p14="http://schemas.microsoft.com/office/powerpoint/2010/main" val="40248183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320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3575808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4479168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50904135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1290484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kumimoji="0" lang="en-US" altLang="ja-JP" b="1">
                <a:solidFill>
                  <a:srgbClr val="006600"/>
                </a:solidFill>
              </a:rPr>
              <a:t>Vietnam Ministry of Science and Technology</a:t>
            </a:r>
          </a:p>
        </p:txBody>
      </p:sp>
      <p:graphicFrame>
        <p:nvGraphicFramePr>
          <p:cNvPr id="5" name="Object 5"/>
          <p:cNvGraphicFramePr>
            <a:graphicFrameLocks noChangeAspect="1"/>
          </p:cNvGraphicFramePr>
          <p:nvPr userDrawn="1"/>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2281" name="Chart" r:id="rId4" imgW="6600749" imgH="4400702" progId="MSGraph.Chart.8">
                  <p:embed followColorScheme="full"/>
                </p:oleObj>
              </mc:Choice>
              <mc:Fallback>
                <p:oleObj name="Chart" r:id="rId4" imgW="6600749" imgH="4400702" progId="MSGraph.Chart.8">
                  <p:embed followColorScheme="full"/>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0685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4"/>
          <p:cNvSpPr>
            <a:spLocks noGrp="1" noChangeArrowheads="1"/>
          </p:cNvSpPr>
          <p:nvPr>
            <p:ph type="sldNum" sz="quarter" idx="11"/>
          </p:nvPr>
        </p:nvSpPr>
        <p:spPr>
          <a:ln/>
        </p:spPr>
        <p:txBody>
          <a:bodyPr/>
          <a:lstStyle>
            <a:lvl1pPr>
              <a:defRPr/>
            </a:lvl1pPr>
          </a:lstStyle>
          <a:p>
            <a:pPr>
              <a:defRPr/>
            </a:pPr>
            <a:fld id="{8410D515-B768-44FE-9B2B-2FBF6A6B7E23}" type="slidenum">
              <a:rPr lang="en-US" altLang="ja-JP"/>
              <a:pPr>
                <a:defRPr/>
              </a:pPr>
              <a:t>‹#›</a:t>
            </a:fld>
            <a:endParaRPr lang="en-US" altLang="ja-JP"/>
          </a:p>
        </p:txBody>
      </p:sp>
    </p:spTree>
    <p:extLst>
      <p:ext uri="{BB962C8B-B14F-4D97-AF65-F5344CB8AC3E}">
        <p14:creationId xmlns:p14="http://schemas.microsoft.com/office/powerpoint/2010/main" val="24073418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4"/>
          <p:cNvSpPr>
            <a:spLocks noGrp="1" noChangeArrowheads="1"/>
          </p:cNvSpPr>
          <p:nvPr>
            <p:ph type="sldNum" sz="quarter" idx="11"/>
          </p:nvPr>
        </p:nvSpPr>
        <p:spPr>
          <a:ln/>
        </p:spPr>
        <p:txBody>
          <a:bodyPr/>
          <a:lstStyle>
            <a:lvl1pPr>
              <a:defRPr/>
            </a:lvl1pPr>
          </a:lstStyle>
          <a:p>
            <a:pPr>
              <a:defRPr/>
            </a:pPr>
            <a:fld id="{262B509F-0F37-4ABA-9C7D-DC7688FA3D38}" type="slidenum">
              <a:rPr lang="en-US" altLang="ja-JP"/>
              <a:pPr>
                <a:defRPr/>
              </a:pPr>
              <a:t>‹#›</a:t>
            </a:fld>
            <a:endParaRPr lang="en-US" altLang="ja-JP"/>
          </a:p>
        </p:txBody>
      </p:sp>
    </p:spTree>
    <p:extLst>
      <p:ext uri="{BB962C8B-B14F-4D97-AF65-F5344CB8AC3E}">
        <p14:creationId xmlns:p14="http://schemas.microsoft.com/office/powerpoint/2010/main" val="48013224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4"/>
          <p:cNvSpPr>
            <a:spLocks noGrp="1" noChangeArrowheads="1"/>
          </p:cNvSpPr>
          <p:nvPr>
            <p:ph type="sldNum" sz="quarter" idx="11"/>
          </p:nvPr>
        </p:nvSpPr>
        <p:spPr>
          <a:ln/>
        </p:spPr>
        <p:txBody>
          <a:bodyPr/>
          <a:lstStyle>
            <a:lvl1pPr>
              <a:defRPr/>
            </a:lvl1pPr>
          </a:lstStyle>
          <a:p>
            <a:pPr>
              <a:defRPr/>
            </a:pPr>
            <a:fld id="{BA05DD16-A886-4F15-AC42-90F7B5F09F2C}" type="slidenum">
              <a:rPr lang="en-US" altLang="ja-JP"/>
              <a:pPr>
                <a:defRPr/>
              </a:pPr>
              <a:t>‹#›</a:t>
            </a:fld>
            <a:endParaRPr lang="en-US" altLang="ja-JP"/>
          </a:p>
        </p:txBody>
      </p:sp>
    </p:spTree>
    <p:extLst>
      <p:ext uri="{BB962C8B-B14F-4D97-AF65-F5344CB8AC3E}">
        <p14:creationId xmlns:p14="http://schemas.microsoft.com/office/powerpoint/2010/main" val="40425923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8" name="Rectangle 4"/>
          <p:cNvSpPr>
            <a:spLocks noGrp="1" noChangeArrowheads="1"/>
          </p:cNvSpPr>
          <p:nvPr>
            <p:ph type="sldNum" sz="quarter" idx="11"/>
          </p:nvPr>
        </p:nvSpPr>
        <p:spPr>
          <a:ln/>
        </p:spPr>
        <p:txBody>
          <a:bodyPr/>
          <a:lstStyle>
            <a:lvl1pPr>
              <a:defRPr/>
            </a:lvl1pPr>
          </a:lstStyle>
          <a:p>
            <a:pPr>
              <a:defRPr/>
            </a:pPr>
            <a:fld id="{D69D02AB-93EF-4964-9B1F-2498C3C6AB61}" type="slidenum">
              <a:rPr lang="en-US" altLang="ja-JP"/>
              <a:pPr>
                <a:defRPr/>
              </a:pPr>
              <a:t>‹#›</a:t>
            </a:fld>
            <a:endParaRPr lang="en-US" altLang="ja-JP"/>
          </a:p>
        </p:txBody>
      </p:sp>
    </p:spTree>
    <p:extLst>
      <p:ext uri="{BB962C8B-B14F-4D97-AF65-F5344CB8AC3E}">
        <p14:creationId xmlns:p14="http://schemas.microsoft.com/office/powerpoint/2010/main" val="3974662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5B879E66-C49C-424F-A72A-4AB48A0C58F9}" type="slidenum">
              <a:rPr lang="en-US" altLang="ja-JP"/>
              <a:pPr>
                <a:defRPr/>
              </a:pPr>
              <a:t>‹#›</a:t>
            </a:fld>
            <a:endParaRPr lang="en-US" altLang="ja-JP" dirty="0"/>
          </a:p>
        </p:txBody>
      </p:sp>
    </p:spTree>
    <p:extLst>
      <p:ext uri="{BB962C8B-B14F-4D97-AF65-F5344CB8AC3E}">
        <p14:creationId xmlns:p14="http://schemas.microsoft.com/office/powerpoint/2010/main" val="372151967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4" name="Rectangle 4"/>
          <p:cNvSpPr>
            <a:spLocks noGrp="1" noChangeArrowheads="1"/>
          </p:cNvSpPr>
          <p:nvPr>
            <p:ph type="sldNum" sz="quarter" idx="11"/>
          </p:nvPr>
        </p:nvSpPr>
        <p:spPr>
          <a:ln/>
        </p:spPr>
        <p:txBody>
          <a:bodyPr/>
          <a:lstStyle>
            <a:lvl1pPr>
              <a:defRPr/>
            </a:lvl1pPr>
          </a:lstStyle>
          <a:p>
            <a:pPr>
              <a:defRPr/>
            </a:pPr>
            <a:fld id="{042E6157-4DD8-469C-8A34-66A697E640F0}" type="slidenum">
              <a:rPr lang="en-US" altLang="ja-JP"/>
              <a:pPr>
                <a:defRPr/>
              </a:pPr>
              <a:t>‹#›</a:t>
            </a:fld>
            <a:endParaRPr lang="en-US" altLang="ja-JP"/>
          </a:p>
        </p:txBody>
      </p:sp>
    </p:spTree>
    <p:extLst>
      <p:ext uri="{BB962C8B-B14F-4D97-AF65-F5344CB8AC3E}">
        <p14:creationId xmlns:p14="http://schemas.microsoft.com/office/powerpoint/2010/main" val="26882234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3" name="Rectangle 4"/>
          <p:cNvSpPr>
            <a:spLocks noGrp="1" noChangeArrowheads="1"/>
          </p:cNvSpPr>
          <p:nvPr>
            <p:ph type="sldNum" sz="quarter" idx="11"/>
          </p:nvPr>
        </p:nvSpPr>
        <p:spPr>
          <a:ln/>
        </p:spPr>
        <p:txBody>
          <a:bodyPr/>
          <a:lstStyle>
            <a:lvl1pPr>
              <a:defRPr/>
            </a:lvl1pPr>
          </a:lstStyle>
          <a:p>
            <a:pPr>
              <a:defRPr/>
            </a:pPr>
            <a:fld id="{247E4B59-D9B5-4621-B393-2ACE6EF4DE94}" type="slidenum">
              <a:rPr lang="en-US" altLang="ja-JP"/>
              <a:pPr>
                <a:defRPr/>
              </a:pPr>
              <a:t>‹#›</a:t>
            </a:fld>
            <a:endParaRPr lang="en-US" altLang="ja-JP"/>
          </a:p>
        </p:txBody>
      </p:sp>
    </p:spTree>
    <p:extLst>
      <p:ext uri="{BB962C8B-B14F-4D97-AF65-F5344CB8AC3E}">
        <p14:creationId xmlns:p14="http://schemas.microsoft.com/office/powerpoint/2010/main" val="31720514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4"/>
          <p:cNvSpPr>
            <a:spLocks noGrp="1" noChangeArrowheads="1"/>
          </p:cNvSpPr>
          <p:nvPr>
            <p:ph type="sldNum" sz="quarter" idx="11"/>
          </p:nvPr>
        </p:nvSpPr>
        <p:spPr>
          <a:ln/>
        </p:spPr>
        <p:txBody>
          <a:bodyPr/>
          <a:lstStyle>
            <a:lvl1pPr>
              <a:defRPr/>
            </a:lvl1pPr>
          </a:lstStyle>
          <a:p>
            <a:pPr>
              <a:defRPr/>
            </a:pPr>
            <a:fld id="{0D3F9938-0AF8-4552-B308-F4B5B048061E}" type="slidenum">
              <a:rPr lang="en-US" altLang="ja-JP"/>
              <a:pPr>
                <a:defRPr/>
              </a:pPr>
              <a:t>‹#›</a:t>
            </a:fld>
            <a:endParaRPr lang="en-US" altLang="ja-JP"/>
          </a:p>
        </p:txBody>
      </p:sp>
    </p:spTree>
    <p:extLst>
      <p:ext uri="{BB962C8B-B14F-4D97-AF65-F5344CB8AC3E}">
        <p14:creationId xmlns:p14="http://schemas.microsoft.com/office/powerpoint/2010/main" val="20776836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6" name="Rectangle 4"/>
          <p:cNvSpPr>
            <a:spLocks noGrp="1" noChangeArrowheads="1"/>
          </p:cNvSpPr>
          <p:nvPr>
            <p:ph type="sldNum" sz="quarter" idx="11"/>
          </p:nvPr>
        </p:nvSpPr>
        <p:spPr>
          <a:ln/>
        </p:spPr>
        <p:txBody>
          <a:bodyPr/>
          <a:lstStyle>
            <a:lvl1pPr>
              <a:defRPr/>
            </a:lvl1pPr>
          </a:lstStyle>
          <a:p>
            <a:pPr>
              <a:defRPr/>
            </a:pPr>
            <a:fld id="{5E9D4696-2B22-454A-AF0A-A5A22F5E43EB}" type="slidenum">
              <a:rPr lang="en-US" altLang="ja-JP"/>
              <a:pPr>
                <a:defRPr/>
              </a:pPr>
              <a:t>‹#›</a:t>
            </a:fld>
            <a:endParaRPr lang="en-US" altLang="ja-JP"/>
          </a:p>
        </p:txBody>
      </p:sp>
    </p:spTree>
    <p:extLst>
      <p:ext uri="{BB962C8B-B14F-4D97-AF65-F5344CB8AC3E}">
        <p14:creationId xmlns:p14="http://schemas.microsoft.com/office/powerpoint/2010/main" val="2380804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4"/>
          <p:cNvSpPr>
            <a:spLocks noGrp="1" noChangeArrowheads="1"/>
          </p:cNvSpPr>
          <p:nvPr>
            <p:ph type="sldNum" sz="quarter" idx="11"/>
          </p:nvPr>
        </p:nvSpPr>
        <p:spPr>
          <a:ln/>
        </p:spPr>
        <p:txBody>
          <a:bodyPr/>
          <a:lstStyle>
            <a:lvl1pPr>
              <a:defRPr/>
            </a:lvl1pPr>
          </a:lstStyle>
          <a:p>
            <a:pPr>
              <a:defRPr/>
            </a:pPr>
            <a:fld id="{8A7F0794-D6FD-4F05-865C-8E441F04A429}" type="slidenum">
              <a:rPr lang="en-US" altLang="ja-JP"/>
              <a:pPr>
                <a:defRPr/>
              </a:pPr>
              <a:t>‹#›</a:t>
            </a:fld>
            <a:endParaRPr lang="en-US" altLang="ja-JP"/>
          </a:p>
        </p:txBody>
      </p:sp>
    </p:spTree>
    <p:extLst>
      <p:ext uri="{BB962C8B-B14F-4D97-AF65-F5344CB8AC3E}">
        <p14:creationId xmlns:p14="http://schemas.microsoft.com/office/powerpoint/2010/main" val="424472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3"/>
          <p:cNvSpPr>
            <a:spLocks noGrp="1" noChangeArrowheads="1"/>
          </p:cNvSpPr>
          <p:nvPr>
            <p:ph type="ftr" sz="quarter" idx="10"/>
          </p:nvPr>
        </p:nvSpPr>
        <p:spPr>
          <a:ln/>
        </p:spPr>
        <p:txBody>
          <a:bodyPr/>
          <a:lstStyle>
            <a:lvl1pPr>
              <a:defRPr/>
            </a:lvl1pPr>
          </a:lstStyle>
          <a:p>
            <a:pPr>
              <a:defRPr/>
            </a:pPr>
            <a:endParaRPr lang="en-US" altLang="ja-JP"/>
          </a:p>
        </p:txBody>
      </p:sp>
      <p:sp>
        <p:nvSpPr>
          <p:cNvPr id="5" name="Rectangle 4"/>
          <p:cNvSpPr>
            <a:spLocks noGrp="1" noChangeArrowheads="1"/>
          </p:cNvSpPr>
          <p:nvPr>
            <p:ph type="sldNum" sz="quarter" idx="11"/>
          </p:nvPr>
        </p:nvSpPr>
        <p:spPr>
          <a:ln/>
        </p:spPr>
        <p:txBody>
          <a:bodyPr/>
          <a:lstStyle>
            <a:lvl1pPr>
              <a:defRPr/>
            </a:lvl1pPr>
          </a:lstStyle>
          <a:p>
            <a:pPr>
              <a:defRPr/>
            </a:pPr>
            <a:fld id="{C615EAB3-6EB4-47A3-8772-C2C580C50FDF}" type="slidenum">
              <a:rPr lang="en-US" altLang="ja-JP"/>
              <a:pPr>
                <a:defRPr/>
              </a:pPr>
              <a:t>‹#›</a:t>
            </a:fld>
            <a:endParaRPr lang="en-US" altLang="ja-JP"/>
          </a:p>
        </p:txBody>
      </p:sp>
    </p:spTree>
    <p:extLst>
      <p:ext uri="{BB962C8B-B14F-4D97-AF65-F5344CB8AC3E}">
        <p14:creationId xmlns:p14="http://schemas.microsoft.com/office/powerpoint/2010/main" val="12910056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pPr>
              <a:defRPr/>
            </a:pPr>
            <a:fld id="{13065692-9A2B-403D-BEB6-9CDC5E7DCAA2}" type="slidenum">
              <a:rPr lang="en-US" altLang="ja-JP"/>
              <a:pPr>
                <a:defRPr/>
              </a:pPr>
              <a:t>‹#›</a:t>
            </a:fld>
            <a:endParaRPr lang="en-US" altLang="ja-JP"/>
          </a:p>
        </p:txBody>
      </p:sp>
    </p:spTree>
    <p:extLst>
      <p:ext uri="{BB962C8B-B14F-4D97-AF65-F5344CB8AC3E}">
        <p14:creationId xmlns:p14="http://schemas.microsoft.com/office/powerpoint/2010/main" val="26832988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p:cNvSpPr>
            <a:spLocks noGrp="1" noChangeArrowheads="1"/>
          </p:cNvSpPr>
          <p:nvPr>
            <p:ph type="sldNum" sz="quarter" idx="12"/>
          </p:nvPr>
        </p:nvSpPr>
        <p:spPr>
          <a:ln/>
        </p:spPr>
        <p:txBody>
          <a:bodyPr/>
          <a:lstStyle>
            <a:lvl1pPr>
              <a:defRPr/>
            </a:lvl1pPr>
          </a:lstStyle>
          <a:p>
            <a:pPr>
              <a:defRPr/>
            </a:pPr>
            <a:fld id="{905ECD0F-31A4-4129-A593-72920D3FDAA8}" type="slidenum">
              <a:rPr lang="en-US" altLang="ja-JP"/>
              <a:pPr>
                <a:defRPr/>
              </a:pPr>
              <a:t>‹#›</a:t>
            </a:fld>
            <a:endParaRPr lang="en-US" altLang="ja-JP"/>
          </a:p>
        </p:txBody>
      </p:sp>
    </p:spTree>
    <p:extLst>
      <p:ext uri="{BB962C8B-B14F-4D97-AF65-F5344CB8AC3E}">
        <p14:creationId xmlns:p14="http://schemas.microsoft.com/office/powerpoint/2010/main" val="19372332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p:cNvSpPr>
            <a:spLocks noGrp="1" noChangeArrowheads="1"/>
          </p:cNvSpPr>
          <p:nvPr>
            <p:ph type="sldNum" sz="quarter" idx="12"/>
          </p:nvPr>
        </p:nvSpPr>
        <p:spPr>
          <a:ln/>
        </p:spPr>
        <p:txBody>
          <a:bodyPr/>
          <a:lstStyle>
            <a:lvl1pPr>
              <a:defRPr/>
            </a:lvl1pPr>
          </a:lstStyle>
          <a:p>
            <a:pPr>
              <a:defRPr/>
            </a:pPr>
            <a:fld id="{4516404E-7F62-4B58-8B7B-4963AF902048}" type="slidenum">
              <a:rPr lang="en-US" altLang="ja-JP"/>
              <a:pPr>
                <a:defRPr/>
              </a:pPr>
              <a:t>‹#›</a:t>
            </a:fld>
            <a:endParaRPr lang="en-US" altLang="ja-JP"/>
          </a:p>
        </p:txBody>
      </p:sp>
    </p:spTree>
    <p:extLst>
      <p:ext uri="{BB962C8B-B14F-4D97-AF65-F5344CB8AC3E}">
        <p14:creationId xmlns:p14="http://schemas.microsoft.com/office/powerpoint/2010/main" val="180716179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13"/>
          <p:cNvSpPr>
            <a:spLocks noGrp="1" noChangeArrowheads="1"/>
          </p:cNvSpPr>
          <p:nvPr>
            <p:ph type="sldNum" sz="quarter" idx="12"/>
          </p:nvPr>
        </p:nvSpPr>
        <p:spPr>
          <a:ln/>
        </p:spPr>
        <p:txBody>
          <a:bodyPr/>
          <a:lstStyle>
            <a:lvl1pPr>
              <a:defRPr/>
            </a:lvl1pPr>
          </a:lstStyle>
          <a:p>
            <a:pPr>
              <a:defRPr/>
            </a:pPr>
            <a:fld id="{17B5AA19-7570-4E7E-BE69-F6928A375F94}" type="slidenum">
              <a:rPr lang="en-US" altLang="ja-JP"/>
              <a:pPr>
                <a:defRPr/>
              </a:pPr>
              <a:t>‹#›</a:t>
            </a:fld>
            <a:endParaRPr lang="en-US" altLang="ja-JP"/>
          </a:p>
        </p:txBody>
      </p:sp>
    </p:spTree>
    <p:extLst>
      <p:ext uri="{BB962C8B-B14F-4D97-AF65-F5344CB8AC3E}">
        <p14:creationId xmlns:p14="http://schemas.microsoft.com/office/powerpoint/2010/main" val="697151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275977E8-D3C0-4549-9D8A-4CED898BA958}" type="slidenum">
              <a:rPr lang="en-US" altLang="ja-JP"/>
              <a:pPr>
                <a:defRPr/>
              </a:pPr>
              <a:t>‹#›</a:t>
            </a:fld>
            <a:endParaRPr lang="en-US" altLang="ja-JP" dirty="0"/>
          </a:p>
        </p:txBody>
      </p:sp>
    </p:spTree>
    <p:extLst>
      <p:ext uri="{BB962C8B-B14F-4D97-AF65-F5344CB8AC3E}">
        <p14:creationId xmlns:p14="http://schemas.microsoft.com/office/powerpoint/2010/main" val="4450607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13"/>
          <p:cNvSpPr>
            <a:spLocks noGrp="1" noChangeArrowheads="1"/>
          </p:cNvSpPr>
          <p:nvPr>
            <p:ph type="sldNum" sz="quarter" idx="12"/>
          </p:nvPr>
        </p:nvSpPr>
        <p:spPr>
          <a:ln/>
        </p:spPr>
        <p:txBody>
          <a:bodyPr/>
          <a:lstStyle>
            <a:lvl1pPr>
              <a:defRPr/>
            </a:lvl1pPr>
          </a:lstStyle>
          <a:p>
            <a:pPr>
              <a:defRPr/>
            </a:pPr>
            <a:fld id="{48E869E7-AEB9-4A24-91D7-9C0AA3F9693D}" type="slidenum">
              <a:rPr lang="en-US" altLang="ja-JP"/>
              <a:pPr>
                <a:defRPr/>
              </a:pPr>
              <a:t>‹#›</a:t>
            </a:fld>
            <a:endParaRPr lang="en-US" altLang="ja-JP"/>
          </a:p>
        </p:txBody>
      </p:sp>
    </p:spTree>
    <p:extLst>
      <p:ext uri="{BB962C8B-B14F-4D97-AF65-F5344CB8AC3E}">
        <p14:creationId xmlns:p14="http://schemas.microsoft.com/office/powerpoint/2010/main" val="902705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13"/>
          <p:cNvSpPr>
            <a:spLocks noGrp="1" noChangeArrowheads="1"/>
          </p:cNvSpPr>
          <p:nvPr>
            <p:ph type="sldNum" sz="quarter" idx="12"/>
          </p:nvPr>
        </p:nvSpPr>
        <p:spPr>
          <a:ln/>
        </p:spPr>
        <p:txBody>
          <a:bodyPr/>
          <a:lstStyle>
            <a:lvl1pPr>
              <a:defRPr/>
            </a:lvl1pPr>
          </a:lstStyle>
          <a:p>
            <a:pPr>
              <a:defRPr/>
            </a:pPr>
            <a:fld id="{DD6A7ED1-2919-457B-8D78-F312F170BF4E}" type="slidenum">
              <a:rPr lang="en-US" altLang="ja-JP"/>
              <a:pPr>
                <a:defRPr/>
              </a:pPr>
              <a:t>‹#›</a:t>
            </a:fld>
            <a:endParaRPr lang="en-US" altLang="ja-JP"/>
          </a:p>
        </p:txBody>
      </p:sp>
    </p:spTree>
    <p:extLst>
      <p:ext uri="{BB962C8B-B14F-4D97-AF65-F5344CB8AC3E}">
        <p14:creationId xmlns:p14="http://schemas.microsoft.com/office/powerpoint/2010/main" val="91343657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13"/>
          <p:cNvSpPr>
            <a:spLocks noGrp="1" noChangeArrowheads="1"/>
          </p:cNvSpPr>
          <p:nvPr>
            <p:ph type="sldNum" sz="quarter" idx="12"/>
          </p:nvPr>
        </p:nvSpPr>
        <p:spPr>
          <a:ln/>
        </p:spPr>
        <p:txBody>
          <a:bodyPr/>
          <a:lstStyle>
            <a:lvl1pPr>
              <a:defRPr/>
            </a:lvl1pPr>
          </a:lstStyle>
          <a:p>
            <a:pPr>
              <a:defRPr/>
            </a:pPr>
            <a:fld id="{09D54E6B-5F25-4ECC-892E-715EDC22B1A9}" type="slidenum">
              <a:rPr lang="en-US" altLang="ja-JP"/>
              <a:pPr>
                <a:defRPr/>
              </a:pPr>
              <a:t>‹#›</a:t>
            </a:fld>
            <a:endParaRPr lang="en-US" altLang="ja-JP"/>
          </a:p>
        </p:txBody>
      </p:sp>
    </p:spTree>
    <p:extLst>
      <p:ext uri="{BB962C8B-B14F-4D97-AF65-F5344CB8AC3E}">
        <p14:creationId xmlns:p14="http://schemas.microsoft.com/office/powerpoint/2010/main" val="35269633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13"/>
          <p:cNvSpPr>
            <a:spLocks noGrp="1" noChangeArrowheads="1"/>
          </p:cNvSpPr>
          <p:nvPr>
            <p:ph type="sldNum" sz="quarter" idx="12"/>
          </p:nvPr>
        </p:nvSpPr>
        <p:spPr>
          <a:ln/>
        </p:spPr>
        <p:txBody>
          <a:bodyPr/>
          <a:lstStyle>
            <a:lvl1pPr>
              <a:defRPr/>
            </a:lvl1pPr>
          </a:lstStyle>
          <a:p>
            <a:pPr>
              <a:defRPr/>
            </a:pPr>
            <a:fld id="{10EE3416-4048-41CE-B929-1ED268892EBB}" type="slidenum">
              <a:rPr lang="en-US" altLang="ja-JP"/>
              <a:pPr>
                <a:defRPr/>
              </a:pPr>
              <a:t>‹#›</a:t>
            </a:fld>
            <a:endParaRPr lang="en-US" altLang="ja-JP"/>
          </a:p>
        </p:txBody>
      </p:sp>
    </p:spTree>
    <p:extLst>
      <p:ext uri="{BB962C8B-B14F-4D97-AF65-F5344CB8AC3E}">
        <p14:creationId xmlns:p14="http://schemas.microsoft.com/office/powerpoint/2010/main" val="29403348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13"/>
          <p:cNvSpPr>
            <a:spLocks noGrp="1" noChangeArrowheads="1"/>
          </p:cNvSpPr>
          <p:nvPr>
            <p:ph type="sldNum" sz="quarter" idx="12"/>
          </p:nvPr>
        </p:nvSpPr>
        <p:spPr>
          <a:ln/>
        </p:spPr>
        <p:txBody>
          <a:bodyPr/>
          <a:lstStyle>
            <a:lvl1pPr>
              <a:defRPr/>
            </a:lvl1pPr>
          </a:lstStyle>
          <a:p>
            <a:pPr>
              <a:defRPr/>
            </a:pPr>
            <a:fld id="{8FA747B4-5153-41D5-8EAE-F39805A4F966}" type="slidenum">
              <a:rPr lang="en-US" altLang="ja-JP"/>
              <a:pPr>
                <a:defRPr/>
              </a:pPr>
              <a:t>‹#›</a:t>
            </a:fld>
            <a:endParaRPr lang="en-US" altLang="ja-JP"/>
          </a:p>
        </p:txBody>
      </p:sp>
    </p:spTree>
    <p:extLst>
      <p:ext uri="{BB962C8B-B14F-4D97-AF65-F5344CB8AC3E}">
        <p14:creationId xmlns:p14="http://schemas.microsoft.com/office/powerpoint/2010/main" val="40322270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p:cNvSpPr>
            <a:spLocks noGrp="1" noChangeArrowheads="1"/>
          </p:cNvSpPr>
          <p:nvPr>
            <p:ph type="sldNum" sz="quarter" idx="12"/>
          </p:nvPr>
        </p:nvSpPr>
        <p:spPr>
          <a:ln/>
        </p:spPr>
        <p:txBody>
          <a:bodyPr/>
          <a:lstStyle>
            <a:lvl1pPr>
              <a:defRPr/>
            </a:lvl1pPr>
          </a:lstStyle>
          <a:p>
            <a:pPr>
              <a:defRPr/>
            </a:pPr>
            <a:fld id="{9DDDA1C0-0BCB-48C6-9865-E6669CC10255}" type="slidenum">
              <a:rPr lang="en-US" altLang="ja-JP"/>
              <a:pPr>
                <a:defRPr/>
              </a:pPr>
              <a:t>‹#›</a:t>
            </a:fld>
            <a:endParaRPr lang="en-US" altLang="ja-JP"/>
          </a:p>
        </p:txBody>
      </p:sp>
    </p:spTree>
    <p:extLst>
      <p:ext uri="{BB962C8B-B14F-4D97-AF65-F5344CB8AC3E}">
        <p14:creationId xmlns:p14="http://schemas.microsoft.com/office/powerpoint/2010/main" val="35067348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p:cNvSpPr>
            <a:spLocks noGrp="1" noChangeArrowheads="1"/>
          </p:cNvSpPr>
          <p:nvPr>
            <p:ph type="sldNum" sz="quarter" idx="12"/>
          </p:nvPr>
        </p:nvSpPr>
        <p:spPr>
          <a:ln/>
        </p:spPr>
        <p:txBody>
          <a:bodyPr/>
          <a:lstStyle>
            <a:lvl1pPr>
              <a:defRPr/>
            </a:lvl1pPr>
          </a:lstStyle>
          <a:p>
            <a:pPr>
              <a:defRPr/>
            </a:pPr>
            <a:fld id="{F0F3F5F4-0C2F-412A-A4C4-074F4F205DA4}" type="slidenum">
              <a:rPr lang="en-US" altLang="ja-JP"/>
              <a:pPr>
                <a:defRPr/>
              </a:pPr>
              <a:t>‹#›</a:t>
            </a:fld>
            <a:endParaRPr lang="en-US" altLang="ja-JP"/>
          </a:p>
        </p:txBody>
      </p:sp>
    </p:spTree>
    <p:extLst>
      <p:ext uri="{BB962C8B-B14F-4D97-AF65-F5344CB8AC3E}">
        <p14:creationId xmlns:p14="http://schemas.microsoft.com/office/powerpoint/2010/main" val="42650121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a:p>
        </p:txBody>
      </p:sp>
    </p:spTree>
    <p:extLst>
      <p:ext uri="{BB962C8B-B14F-4D97-AF65-F5344CB8AC3E}">
        <p14:creationId xmlns:p14="http://schemas.microsoft.com/office/powerpoint/2010/main" val="227994353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4046377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212274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Rectangle 6"/>
          <p:cNvSpPr>
            <a:spLocks noGrp="1" noChangeArrowheads="1"/>
          </p:cNvSpPr>
          <p:nvPr>
            <p:ph type="sldNum" sz="quarter" idx="12"/>
          </p:nvPr>
        </p:nvSpPr>
        <p:spPr>
          <a:ln/>
        </p:spPr>
        <p:txBody>
          <a:bodyPr/>
          <a:lstStyle>
            <a:lvl1pPr>
              <a:defRPr/>
            </a:lvl1pPr>
          </a:lstStyle>
          <a:p>
            <a:pPr>
              <a:defRPr/>
            </a:pPr>
            <a:fld id="{EAE47490-C966-428B-A5B1-F84995DF4EA6}" type="slidenum">
              <a:rPr lang="en-US" altLang="ja-JP"/>
              <a:pPr>
                <a:defRPr/>
              </a:pPr>
              <a:t>‹#›</a:t>
            </a:fld>
            <a:endParaRPr lang="en-US" altLang="ja-JP" dirty="0"/>
          </a:p>
        </p:txBody>
      </p:sp>
    </p:spTree>
    <p:extLst>
      <p:ext uri="{BB962C8B-B14F-4D97-AF65-F5344CB8AC3E}">
        <p14:creationId xmlns:p14="http://schemas.microsoft.com/office/powerpoint/2010/main" val="15749985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951105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1140413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2183261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9464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54824693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3180937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2228951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3186926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392892765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132393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2"/>
          </p:nvPr>
        </p:nvSpPr>
        <p:spPr>
          <a:ln/>
        </p:spPr>
        <p:txBody>
          <a:bodyPr/>
          <a:lstStyle>
            <a:lvl1pPr>
              <a:defRPr/>
            </a:lvl1pPr>
          </a:lstStyle>
          <a:p>
            <a:pPr>
              <a:defRPr/>
            </a:pPr>
            <a:fld id="{1CBF7546-E05F-479F-9773-35A7B062AB56}" type="slidenum">
              <a:rPr lang="en-US" altLang="ja-JP"/>
              <a:pPr>
                <a:defRPr/>
              </a:pPr>
              <a:t>‹#›</a:t>
            </a:fld>
            <a:endParaRPr lang="en-US" altLang="ja-JP" dirty="0"/>
          </a:p>
        </p:txBody>
      </p:sp>
    </p:spTree>
    <p:extLst>
      <p:ext uri="{BB962C8B-B14F-4D97-AF65-F5344CB8AC3E}">
        <p14:creationId xmlns:p14="http://schemas.microsoft.com/office/powerpoint/2010/main" val="321327590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6015680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72944464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ltLang="ja-JP"/>
          </a:p>
        </p:txBody>
      </p:sp>
      <p:sp>
        <p:nvSpPr>
          <p:cNvPr id="8" name="Footer Placeholder 7"/>
          <p:cNvSpPr>
            <a:spLocks noGrp="1"/>
          </p:cNvSpPr>
          <p:nvPr>
            <p:ph type="ftr" sz="quarter" idx="11"/>
          </p:nvPr>
        </p:nvSpPr>
        <p:spPr/>
        <p:txBody>
          <a:bodyPr/>
          <a:lstStyle/>
          <a:p>
            <a:pPr>
              <a:defRPr/>
            </a:pPr>
            <a:endParaRPr lang="en-US" altLang="ja-JP"/>
          </a:p>
        </p:txBody>
      </p:sp>
      <p:sp>
        <p:nvSpPr>
          <p:cNvPr id="9" name="Slide Number Placeholder 8"/>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353244858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ltLang="ja-JP"/>
          </a:p>
        </p:txBody>
      </p:sp>
      <p:sp>
        <p:nvSpPr>
          <p:cNvPr id="4" name="Footer Placeholder 3"/>
          <p:cNvSpPr>
            <a:spLocks noGrp="1"/>
          </p:cNvSpPr>
          <p:nvPr>
            <p:ph type="ftr" sz="quarter" idx="11"/>
          </p:nvPr>
        </p:nvSpPr>
        <p:spPr/>
        <p:txBody>
          <a:bodyPr/>
          <a:lstStyle/>
          <a:p>
            <a:pPr>
              <a:defRPr/>
            </a:pPr>
            <a:endParaRPr lang="en-US" altLang="ja-JP"/>
          </a:p>
        </p:txBody>
      </p:sp>
      <p:sp>
        <p:nvSpPr>
          <p:cNvPr id="5" name="Slide Number Placeholder 4"/>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263933065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ja-JP"/>
          </a:p>
        </p:txBody>
      </p:sp>
      <p:sp>
        <p:nvSpPr>
          <p:cNvPr id="3" name="Footer Placeholder 2"/>
          <p:cNvSpPr>
            <a:spLocks noGrp="1"/>
          </p:cNvSpPr>
          <p:nvPr>
            <p:ph type="ftr" sz="quarter" idx="11"/>
          </p:nvPr>
        </p:nvSpPr>
        <p:spPr/>
        <p:txBody>
          <a:bodyPr/>
          <a:lstStyle/>
          <a:p>
            <a:pPr>
              <a:defRPr/>
            </a:pPr>
            <a:endParaRPr lang="en-US" altLang="ja-JP"/>
          </a:p>
        </p:txBody>
      </p:sp>
      <p:sp>
        <p:nvSpPr>
          <p:cNvPr id="4" name="Slide Number Placeholder 3"/>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218163295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fld id="{064FD0D8-B247-423B-95C3-D6BD0862E143}" type="slidenum">
              <a:rPr lang="en-US" smtClean="0"/>
              <a:t>‹#›</a:t>
            </a:fld>
            <a:endParaRPr lang="en-US"/>
          </a:p>
        </p:txBody>
      </p:sp>
      <p:sp>
        <p:nvSpPr>
          <p:cNvPr id="8"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257886738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fld id="{064FD0D8-B247-423B-95C3-D6BD0862E143}" type="slidenum">
              <a:rPr lang="en-US" smtClean="0"/>
              <a:t>‹#›</a:t>
            </a:fld>
            <a:endParaRPr lang="en-US"/>
          </a:p>
        </p:txBody>
      </p:sp>
      <p:sp>
        <p:nvSpPr>
          <p:cNvPr id="8"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32967699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fld id="{064FD0D8-B247-423B-95C3-D6BD0862E143}" type="slidenum">
              <a:rPr lang="en-US" smtClean="0"/>
              <a:t>‹#›</a:t>
            </a:fld>
            <a:endParaRPr lang="en-US"/>
          </a:p>
        </p:txBody>
      </p:sp>
    </p:spTree>
    <p:extLst>
      <p:ext uri="{BB962C8B-B14F-4D97-AF65-F5344CB8AC3E}">
        <p14:creationId xmlns:p14="http://schemas.microsoft.com/office/powerpoint/2010/main" val="34601938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fld id="{064FD0D8-B247-423B-95C3-D6BD0862E143}" type="slidenum">
              <a:rPr lang="en-US" smtClean="0"/>
              <a:t>‹#›</a:t>
            </a:fld>
            <a:endParaRPr lang="en-US"/>
          </a:p>
        </p:txBody>
      </p:sp>
      <p:sp>
        <p:nvSpPr>
          <p:cNvPr id="7"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30180264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8"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Tree>
    <p:extLst>
      <p:ext uri="{BB962C8B-B14F-4D97-AF65-F5344CB8AC3E}">
        <p14:creationId xmlns:p14="http://schemas.microsoft.com/office/powerpoint/2010/main" val="1210280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2"/>
          </p:nvPr>
        </p:nvSpPr>
        <p:spPr>
          <a:ln/>
        </p:spPr>
        <p:txBody>
          <a:bodyPr/>
          <a:lstStyle>
            <a:lvl1pPr>
              <a:defRPr/>
            </a:lvl1pPr>
          </a:lstStyle>
          <a:p>
            <a:pPr>
              <a:defRPr/>
            </a:pPr>
            <a:fld id="{B93789F8-0FF2-484E-AB7D-0B050BB74B67}" type="slidenum">
              <a:rPr lang="en-US" altLang="ja-JP"/>
              <a:pPr>
                <a:defRPr/>
              </a:pPr>
              <a:t>‹#›</a:t>
            </a:fld>
            <a:endParaRPr lang="en-US" altLang="ja-JP" dirty="0"/>
          </a:p>
        </p:txBody>
      </p:sp>
    </p:spTree>
    <p:extLst>
      <p:ext uri="{BB962C8B-B14F-4D97-AF65-F5344CB8AC3E}">
        <p14:creationId xmlns:p14="http://schemas.microsoft.com/office/powerpoint/2010/main" val="392518666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859645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93935786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ja-JP"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35993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ltLang="ja-JP"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033944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ltLang="ja-JP"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01589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Rectangle 6"/>
          <p:cNvSpPr txBox="1">
            <a:spLocks noChangeArrowheads="1"/>
          </p:cNvSpPr>
          <p:nvPr userDrawn="1"/>
        </p:nvSpPr>
        <p:spPr bwMode="auto">
          <a:xfrm>
            <a:off x="8305800" y="6324600"/>
            <a:ext cx="457200" cy="381000"/>
          </a:xfrm>
          <a:prstGeom prst="rect">
            <a:avLst/>
          </a:prstGeom>
          <a:noFill/>
          <a:ln w="9525">
            <a:noFill/>
            <a:miter lim="800000"/>
            <a:headEnd/>
            <a:tailEnd/>
          </a:ln>
          <a:effectLst/>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eaLnBrk="1" hangingPunct="1">
              <a:defRPr/>
            </a:pPr>
            <a:fld id="{2D3F3C81-745D-4346-BC64-5081ADACC25D}" type="slidenum">
              <a:rPr lang="en-US" smtClean="0">
                <a:solidFill>
                  <a:schemeClr val="bg1"/>
                </a:solidFill>
                <a:latin typeface="Corbel" panose="020B0503020204020204" pitchFamily="34" charset="0"/>
              </a:rPr>
              <a:pPr algn="ctr" eaLnBrk="1" hangingPunct="1">
                <a:defRPr/>
              </a:pPr>
              <a:t>‹#›</a:t>
            </a:fld>
            <a:endParaRPr lang="en-US">
              <a:solidFill>
                <a:schemeClr val="bg1"/>
              </a:solidFill>
              <a:latin typeface="Corbel" panose="020B0503020204020204" pitchFamily="34" charset="0"/>
            </a:endParaRPr>
          </a:p>
        </p:txBody>
      </p:sp>
    </p:spTree>
    <p:extLst>
      <p:ext uri="{BB962C8B-B14F-4D97-AF65-F5344CB8AC3E}">
        <p14:creationId xmlns:p14="http://schemas.microsoft.com/office/powerpoint/2010/main" val="30281388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ja-JP"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75406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ja-JP"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331498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731273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590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1"/>
          </p:nvPr>
        </p:nvSpPr>
        <p:spPr>
          <a:ln/>
        </p:spPr>
        <p:txBody>
          <a:bodyPr/>
          <a:lstStyle>
            <a:lvl1pPr>
              <a:defRPr/>
            </a:lvl1pPr>
          </a:lstStyle>
          <a:p>
            <a:pPr>
              <a:defRPr/>
            </a:pPr>
            <a:fld id="{FA7976FA-51EF-41C5-94A6-65BEE7E67556}" type="slidenum">
              <a:rPr lang="en-US" altLang="ja-JP"/>
              <a:pPr>
                <a:defRPr/>
              </a:pPr>
              <a:t>‹#›</a:t>
            </a:fld>
            <a:endParaRPr lang="en-US" altLang="ja-JP"/>
          </a:p>
        </p:txBody>
      </p:sp>
    </p:spTree>
    <p:extLst>
      <p:ext uri="{BB962C8B-B14F-4D97-AF65-F5344CB8AC3E}">
        <p14:creationId xmlns:p14="http://schemas.microsoft.com/office/powerpoint/2010/main" val="2679576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4F720F08-190A-4504-81B1-8F6D8B90B74C}" type="slidenum">
              <a:rPr lang="en-US" altLang="ja-JP"/>
              <a:pPr>
                <a:defRPr/>
              </a:pPr>
              <a:t>‹#›</a:t>
            </a:fld>
            <a:endParaRPr lang="en-US" altLang="ja-JP" dirty="0"/>
          </a:p>
        </p:txBody>
      </p:sp>
    </p:spTree>
    <p:extLst>
      <p:ext uri="{BB962C8B-B14F-4D97-AF65-F5344CB8AC3E}">
        <p14:creationId xmlns:p14="http://schemas.microsoft.com/office/powerpoint/2010/main" val="37200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ltLang="ja-JP"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13842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Rectangle 6"/>
          <p:cNvSpPr>
            <a:spLocks noGrp="1" noChangeArrowheads="1"/>
          </p:cNvSpPr>
          <p:nvPr>
            <p:ph type="sldNum" sz="quarter" idx="12"/>
          </p:nvPr>
        </p:nvSpPr>
        <p:spPr>
          <a:ln/>
        </p:spPr>
        <p:txBody>
          <a:bodyPr/>
          <a:lstStyle>
            <a:lvl1pPr>
              <a:defRPr/>
            </a:lvl1pPr>
          </a:lstStyle>
          <a:p>
            <a:pPr>
              <a:defRPr/>
            </a:pPr>
            <a:fld id="{783428EE-0E3C-4603-953D-C3F46DDBC847}" type="slidenum">
              <a:rPr lang="en-US" altLang="ja-JP"/>
              <a:pPr>
                <a:defRPr/>
              </a:pPr>
              <a:t>‹#›</a:t>
            </a:fld>
            <a:endParaRPr lang="en-US" altLang="ja-JP" dirty="0"/>
          </a:p>
        </p:txBody>
      </p:sp>
    </p:spTree>
    <p:extLst>
      <p:ext uri="{BB962C8B-B14F-4D97-AF65-F5344CB8AC3E}">
        <p14:creationId xmlns:p14="http://schemas.microsoft.com/office/powerpoint/2010/main" val="586341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1587B75-B404-46A8-852E-F14686F3160B}" type="slidenum">
              <a:rPr lang="en-US" altLang="ja-JP"/>
              <a:pPr>
                <a:defRPr/>
              </a:pPr>
              <a:t>‹#›</a:t>
            </a:fld>
            <a:endParaRPr lang="en-US" altLang="ja-JP" dirty="0"/>
          </a:p>
        </p:txBody>
      </p:sp>
    </p:spTree>
    <p:extLst>
      <p:ext uri="{BB962C8B-B14F-4D97-AF65-F5344CB8AC3E}">
        <p14:creationId xmlns:p14="http://schemas.microsoft.com/office/powerpoint/2010/main" val="2081845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B37F9505-1C57-4E93-B142-F4A860D24E6F}" type="slidenum">
              <a:rPr lang="en-US" altLang="ja-JP"/>
              <a:pPr>
                <a:defRPr/>
              </a:pPr>
              <a:t>‹#›</a:t>
            </a:fld>
            <a:endParaRPr lang="en-US" altLang="ja-JP" dirty="0"/>
          </a:p>
        </p:txBody>
      </p:sp>
    </p:spTree>
    <p:extLst>
      <p:ext uri="{BB962C8B-B14F-4D97-AF65-F5344CB8AC3E}">
        <p14:creationId xmlns:p14="http://schemas.microsoft.com/office/powerpoint/2010/main" val="42884042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xfrm>
            <a:off x="457200" y="6381750"/>
            <a:ext cx="2133600" cy="476250"/>
          </a:xfrm>
          <a:ln/>
        </p:spPr>
        <p:txBody>
          <a:bodyPr/>
          <a:lstStyle>
            <a:lvl1pPr>
              <a:defRPr/>
            </a:lvl1pPr>
          </a:lstStyle>
          <a:p>
            <a:pPr>
              <a:defRPr/>
            </a:pPr>
            <a:endParaRPr lang="en-US" altLang="ja-JP"/>
          </a:p>
        </p:txBody>
      </p:sp>
      <p:sp>
        <p:nvSpPr>
          <p:cNvPr id="7" name="Rectangle 5"/>
          <p:cNvSpPr>
            <a:spLocks noGrp="1" noChangeArrowheads="1"/>
          </p:cNvSpPr>
          <p:nvPr>
            <p:ph type="ftr" sz="quarter" idx="11"/>
          </p:nvPr>
        </p:nvSpPr>
        <p:spPr>
          <a:xfrm>
            <a:off x="3124200" y="6381750"/>
            <a:ext cx="2895600" cy="476250"/>
          </a:xfrm>
          <a:ln/>
        </p:spPr>
        <p:txBody>
          <a:bodyPr/>
          <a:lstStyle>
            <a:lvl1pPr>
              <a:defRPr/>
            </a:lvl1pPr>
          </a:lstStyle>
          <a:p>
            <a:pPr>
              <a:defRPr/>
            </a:pPr>
            <a:endParaRPr lang="en-US" altLang="ja-JP"/>
          </a:p>
        </p:txBody>
      </p:sp>
      <p:sp>
        <p:nvSpPr>
          <p:cNvPr id="8" name="Rectangle 6"/>
          <p:cNvSpPr>
            <a:spLocks noGrp="1" noChangeArrowheads="1"/>
          </p:cNvSpPr>
          <p:nvPr>
            <p:ph type="sldNum" sz="quarter" idx="12"/>
          </p:nvPr>
        </p:nvSpPr>
        <p:spPr>
          <a:xfrm>
            <a:off x="6553200" y="6381750"/>
            <a:ext cx="2133600" cy="476250"/>
          </a:xfrm>
          <a:ln/>
        </p:spPr>
        <p:txBody>
          <a:bodyPr/>
          <a:lstStyle>
            <a:lvl1pPr>
              <a:defRPr/>
            </a:lvl1pPr>
          </a:lstStyle>
          <a:p>
            <a:pPr>
              <a:defRPr/>
            </a:pPr>
            <a:fld id="{B37F9505-1C57-4E93-B142-F4A860D24E6F}" type="slidenum">
              <a:rPr lang="en-US" altLang="ja-JP"/>
              <a:pPr>
                <a:defRPr/>
              </a:pPr>
              <a:t>‹#›</a:t>
            </a:fld>
            <a:endParaRPr lang="en-US" altLang="ja-JP" dirty="0"/>
          </a:p>
        </p:txBody>
      </p:sp>
    </p:spTree>
    <p:extLst>
      <p:ext uri="{BB962C8B-B14F-4D97-AF65-F5344CB8AC3E}">
        <p14:creationId xmlns:p14="http://schemas.microsoft.com/office/powerpoint/2010/main" val="755352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457200" y="6381750"/>
            <a:ext cx="2133600" cy="476250"/>
          </a:xfrm>
          <a:ln/>
        </p:spPr>
        <p:txBody>
          <a:bodyPr/>
          <a:lstStyle>
            <a:lvl1pPr>
              <a:defRPr/>
            </a:lvl1pPr>
          </a:lstStyle>
          <a:p>
            <a:pPr>
              <a:defRPr/>
            </a:pPr>
            <a:endParaRPr lang="en-US" altLang="ja-JP"/>
          </a:p>
        </p:txBody>
      </p:sp>
      <p:sp>
        <p:nvSpPr>
          <p:cNvPr id="7" name="Rectangle 5"/>
          <p:cNvSpPr>
            <a:spLocks noGrp="1" noChangeArrowheads="1"/>
          </p:cNvSpPr>
          <p:nvPr>
            <p:ph type="ftr" sz="quarter" idx="11"/>
          </p:nvPr>
        </p:nvSpPr>
        <p:spPr>
          <a:xfrm>
            <a:off x="3124200" y="6381750"/>
            <a:ext cx="2895600" cy="476250"/>
          </a:xfrm>
          <a:ln/>
        </p:spPr>
        <p:txBody>
          <a:bodyPr/>
          <a:lstStyle>
            <a:lvl1pPr>
              <a:defRPr/>
            </a:lvl1pPr>
          </a:lstStyle>
          <a:p>
            <a:pPr>
              <a:defRPr/>
            </a:pPr>
            <a:endParaRPr lang="en-US" altLang="ja-JP"/>
          </a:p>
        </p:txBody>
      </p:sp>
      <p:sp>
        <p:nvSpPr>
          <p:cNvPr id="8" name="Rectangle 6"/>
          <p:cNvSpPr>
            <a:spLocks noGrp="1" noChangeArrowheads="1"/>
          </p:cNvSpPr>
          <p:nvPr>
            <p:ph type="sldNum" sz="quarter" idx="12"/>
          </p:nvPr>
        </p:nvSpPr>
        <p:spPr>
          <a:xfrm>
            <a:off x="6553200" y="6381750"/>
            <a:ext cx="2133600" cy="476250"/>
          </a:xfrm>
          <a:ln/>
        </p:spPr>
        <p:txBody>
          <a:bodyPr/>
          <a:lstStyle>
            <a:lvl1pPr>
              <a:defRPr/>
            </a:lvl1pPr>
          </a:lstStyle>
          <a:p>
            <a:pPr>
              <a:defRPr/>
            </a:pPr>
            <a:fld id="{B37F9505-1C57-4E93-B142-F4A860D24E6F}" type="slidenum">
              <a:rPr lang="en-US" altLang="ja-JP"/>
              <a:pPr>
                <a:defRPr/>
              </a:pPr>
              <a:t>‹#›</a:t>
            </a:fld>
            <a:endParaRPr lang="en-US" altLang="ja-JP" dirty="0"/>
          </a:p>
        </p:txBody>
      </p:sp>
    </p:spTree>
    <p:extLst>
      <p:ext uri="{BB962C8B-B14F-4D97-AF65-F5344CB8AC3E}">
        <p14:creationId xmlns:p14="http://schemas.microsoft.com/office/powerpoint/2010/main" val="3932000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5123" name="Rectangle 3"/>
          <p:cNvSpPr>
            <a:spLocks noGrp="1" noChangeArrowheads="1"/>
          </p:cNvSpPr>
          <p:nvPr>
            <p:ph type="subTitle" idx="1"/>
          </p:nvPr>
        </p:nvSpPr>
        <p:spPr>
          <a:xfrm>
            <a:off x="431800" y="1773238"/>
            <a:ext cx="4968875" cy="1655762"/>
          </a:xfrm>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p:spPr>
        <p:txBody>
          <a:bodyPr vert="horz" wrap="square" lIns="91440" tIns="45720" rIns="91440" bIns="45720" numCol="1" anchor="t" anchorCtr="0" compatLnSpc="1">
            <a:prstTxWarp prst="textNoShape">
              <a:avLst/>
            </a:prstTxWarp>
          </a:bodyPr>
          <a:lstStyle>
            <a:lvl1pPr>
              <a:defRPr kumimoji="0" sz="9600">
                <a:ea typeface="ＭＳ Ｐゴシック" pitchFamily="50" charset="-128"/>
                <a:cs typeface="Arial" pitchFamily="34" charset="0"/>
              </a:defRPr>
            </a:lvl1pPr>
          </a:lstStyle>
          <a:p>
            <a:pPr>
              <a:defRPr/>
            </a:pPr>
            <a:endParaRPr lang="en-US" altLang="ja-JP"/>
          </a:p>
        </p:txBody>
      </p:sp>
    </p:spTree>
    <p:extLst>
      <p:ext uri="{BB962C8B-B14F-4D97-AF65-F5344CB8AC3E}">
        <p14:creationId xmlns:p14="http://schemas.microsoft.com/office/powerpoint/2010/main" val="1350853431"/>
      </p:ext>
    </p:extLst>
  </p:cSld>
  <p:clrMapOvr>
    <a:overrideClrMapping bg1="dk2" tx1="lt1" bg2="dk1"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070129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997923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9994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6"/>
          <p:cNvSpPr>
            <a:spLocks noGrp="1" noChangeArrowheads="1"/>
          </p:cNvSpPr>
          <p:nvPr>
            <p:ph type="sldNum" sz="quarter" idx="11"/>
          </p:nvPr>
        </p:nvSpPr>
        <p:spPr>
          <a:ln/>
        </p:spPr>
        <p:txBody>
          <a:bodyPr/>
          <a:lstStyle>
            <a:lvl1pPr>
              <a:defRPr/>
            </a:lvl1pPr>
          </a:lstStyle>
          <a:p>
            <a:pPr>
              <a:defRPr/>
            </a:pPr>
            <a:fld id="{64B1A88A-BB52-41D4-A739-C8B064860424}" type="slidenum">
              <a:rPr lang="en-US" altLang="ja-JP"/>
              <a:pPr>
                <a:defRPr/>
              </a:pPr>
              <a:t>‹#›</a:t>
            </a:fld>
            <a:endParaRPr lang="en-US" altLang="ja-JP"/>
          </a:p>
        </p:txBody>
      </p:sp>
    </p:spTree>
    <p:extLst>
      <p:ext uri="{BB962C8B-B14F-4D97-AF65-F5344CB8AC3E}">
        <p14:creationId xmlns:p14="http://schemas.microsoft.com/office/powerpoint/2010/main" val="3622897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162071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3222853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52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9546121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560198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188819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096299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Tree>
    <p:extLst>
      <p:ext uri="{BB962C8B-B14F-4D97-AF65-F5344CB8AC3E}">
        <p14:creationId xmlns:p14="http://schemas.microsoft.com/office/powerpoint/2010/main" val="5794013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127726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048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itchFamily="50" charset="-128"/>
              </a:defRPr>
            </a:lvl1pPr>
          </a:lstStyle>
          <a:p>
            <a:pPr>
              <a:defRPr/>
            </a:pPr>
            <a:endParaRPr lang="en-US" altLang="ja-JP"/>
          </a:p>
        </p:txBody>
      </p:sp>
    </p:spTree>
    <p:extLst>
      <p:ext uri="{BB962C8B-B14F-4D97-AF65-F5344CB8AC3E}">
        <p14:creationId xmlns:p14="http://schemas.microsoft.com/office/powerpoint/2010/main" val="57471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1"/>
          </p:nvPr>
        </p:nvSpPr>
        <p:spPr>
          <a:ln/>
        </p:spPr>
        <p:txBody>
          <a:bodyPr/>
          <a:lstStyle>
            <a:lvl1pPr>
              <a:defRPr/>
            </a:lvl1pPr>
          </a:lstStyle>
          <a:p>
            <a:pPr>
              <a:defRPr/>
            </a:pPr>
            <a:fld id="{95F50175-17F0-4ABA-B5AC-0697D7F4CE97}" type="slidenum">
              <a:rPr lang="en-US" altLang="ja-JP"/>
              <a:pPr>
                <a:defRPr/>
              </a:pPr>
              <a:t>‹#›</a:t>
            </a:fld>
            <a:endParaRPr lang="en-US" altLang="ja-JP"/>
          </a:p>
        </p:txBody>
      </p:sp>
    </p:spTree>
    <p:extLst>
      <p:ext uri="{BB962C8B-B14F-4D97-AF65-F5344CB8AC3E}">
        <p14:creationId xmlns:p14="http://schemas.microsoft.com/office/powerpoint/2010/main" val="4477266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a:t>Click to edit Master title style</a:t>
            </a:r>
            <a:endParaRPr lang="en-GB" altLang="zh-TW" noProof="0"/>
          </a:p>
        </p:txBody>
      </p:sp>
      <p:sp>
        <p:nvSpPr>
          <p:cNvPr id="57347" name="Rectangle 3"/>
          <p:cNvSpPr>
            <a:spLocks noGrp="1" noChangeArrowheads="1"/>
          </p:cNvSpPr>
          <p:nvPr>
            <p:ph type="subTitle" idx="1"/>
          </p:nvPr>
        </p:nvSpPr>
        <p:spPr>
          <a:xfrm>
            <a:off x="431800" y="1773238"/>
            <a:ext cx="4968875" cy="1655762"/>
          </a:xfrm>
        </p:spPr>
        <p:txBody>
          <a:bodyPr tIns="45720" rIns="54000" bIns="45720"/>
          <a:lstStyle>
            <a:lvl1pPr marL="0" indent="0">
              <a:buFont typeface="SEOptimist" pitchFamily="50" charset="0"/>
              <a:buNone/>
              <a:defRPr>
                <a:solidFill>
                  <a:schemeClr val="tx1"/>
                </a:solidFill>
              </a:defRPr>
            </a:lvl1pPr>
          </a:lstStyle>
          <a:p>
            <a:pPr lvl="0"/>
            <a:r>
              <a:rPr lang="en-US" altLang="zh-TW" noProof="0"/>
              <a:t>Click to edit Master subtitle style</a:t>
            </a:r>
            <a:endParaRPr lang="fr-FR"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p:spPr>
        <p:txBody>
          <a:bodyPr vert="horz" wrap="square" lIns="91440" tIns="45720" rIns="91440" bIns="45720" numCol="1" anchor="t" anchorCtr="0" compatLnSpc="1">
            <a:prstTxWarp prst="textNoShape">
              <a:avLst/>
            </a:prstTxWarp>
          </a:bodyPr>
          <a:lstStyle>
            <a:lvl1pPr>
              <a:defRPr kumimoji="0" sz="9600">
                <a:latin typeface="SEOptimist"/>
                <a:ea typeface="ＭＳ Ｐゴシック" pitchFamily="50" charset="-128"/>
                <a:cs typeface="Arial" pitchFamily="34" charset="0"/>
              </a:defRPr>
            </a:lvl1pPr>
          </a:lstStyle>
          <a:p>
            <a:pPr>
              <a:defRPr/>
            </a:pPr>
            <a:endParaRPr lang="fr-FR" altLang="ja-JP"/>
          </a:p>
        </p:txBody>
      </p:sp>
    </p:spTree>
    <p:extLst>
      <p:ext uri="{BB962C8B-B14F-4D97-AF65-F5344CB8AC3E}">
        <p14:creationId xmlns:p14="http://schemas.microsoft.com/office/powerpoint/2010/main" val="2769171115"/>
      </p:ext>
    </p:extLst>
  </p:cSld>
  <p:clrMapOvr>
    <a:overrideClrMapping bg1="dk2" tx1="lt1" bg2="dk1"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453996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469637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621458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3097044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1071866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487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9521541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27709065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0955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6"/>
          <p:cNvSpPr>
            <a:spLocks noGrp="1" noChangeArrowheads="1"/>
          </p:cNvSpPr>
          <p:nvPr>
            <p:ph type="sldNum" sz="quarter" idx="11"/>
          </p:nvPr>
        </p:nvSpPr>
        <p:spPr>
          <a:ln/>
        </p:spPr>
        <p:txBody>
          <a:bodyPr/>
          <a:lstStyle>
            <a:lvl1pPr>
              <a:defRPr/>
            </a:lvl1pPr>
          </a:lstStyle>
          <a:p>
            <a:pPr>
              <a:defRPr/>
            </a:pPr>
            <a:fld id="{9AE06842-B2BA-4BF2-ADF3-F78EDE941115}" type="slidenum">
              <a:rPr lang="en-US" altLang="ja-JP"/>
              <a:pPr>
                <a:defRPr/>
              </a:pPr>
              <a:t>‹#›</a:t>
            </a:fld>
            <a:endParaRPr lang="en-US" altLang="ja-JP"/>
          </a:p>
        </p:txBody>
      </p:sp>
    </p:spTree>
    <p:extLst>
      <p:ext uri="{BB962C8B-B14F-4D97-AF65-F5344CB8AC3E}">
        <p14:creationId xmlns:p14="http://schemas.microsoft.com/office/powerpoint/2010/main" val="2529017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885794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08899" name="Rectangle 3"/>
          <p:cNvSpPr>
            <a:spLocks noGrp="1" noChangeArrowheads="1"/>
          </p:cNvSpPr>
          <p:nvPr>
            <p:ph type="subTitle" idx="1"/>
          </p:nvPr>
        </p:nvSpPr>
        <p:spPr>
          <a:xfrm>
            <a:off x="431800" y="1773238"/>
            <a:ext cx="4968875" cy="1655762"/>
          </a:xfrm>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p:spPr>
        <p:txBody>
          <a:bodyPr vert="horz" wrap="square" lIns="91440" tIns="45720" rIns="91440" bIns="45720" numCol="1" anchor="t" anchorCtr="0" compatLnSpc="1">
            <a:prstTxWarp prst="textNoShape">
              <a:avLst/>
            </a:prstTxWarp>
          </a:bodyPr>
          <a:lstStyle>
            <a:lvl1pPr>
              <a:defRPr kumimoji="0" sz="9600">
                <a:ea typeface="ＭＳ Ｐゴシック" pitchFamily="50" charset="-128"/>
                <a:cs typeface="Arial" pitchFamily="34" charset="0"/>
              </a:defRPr>
            </a:lvl1pPr>
          </a:lstStyle>
          <a:p>
            <a:pPr>
              <a:defRPr/>
            </a:pPr>
            <a:endParaRPr lang="fr-FR" altLang="ja-JP"/>
          </a:p>
        </p:txBody>
      </p:sp>
    </p:spTree>
    <p:extLst>
      <p:ext uri="{BB962C8B-B14F-4D97-AF65-F5344CB8AC3E}">
        <p14:creationId xmlns:p14="http://schemas.microsoft.com/office/powerpoint/2010/main" val="2694619312"/>
      </p:ext>
    </p:extLst>
  </p:cSld>
  <p:clrMapOvr>
    <a:overrideClrMapping bg1="dk2" tx1="lt1" bg2="dk1"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94301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369891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5436277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7530273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9651562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030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9347343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66283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6"/>
          <p:cNvSpPr>
            <a:spLocks noGrp="1" noChangeArrowheads="1"/>
          </p:cNvSpPr>
          <p:nvPr>
            <p:ph type="sldNum" sz="quarter" idx="11"/>
          </p:nvPr>
        </p:nvSpPr>
        <p:spPr>
          <a:ln/>
        </p:spPr>
        <p:txBody>
          <a:bodyPr/>
          <a:lstStyle>
            <a:lvl1pPr>
              <a:defRPr/>
            </a:lvl1pPr>
          </a:lstStyle>
          <a:p>
            <a:pPr>
              <a:defRPr/>
            </a:pPr>
            <a:fld id="{56BF5DCB-EA91-4DE2-9A72-99D682801475}" type="slidenum">
              <a:rPr lang="en-US" altLang="ja-JP"/>
              <a:pPr>
                <a:defRPr/>
              </a:pPr>
              <a:t>‹#›</a:t>
            </a:fld>
            <a:endParaRPr lang="en-US" altLang="ja-JP"/>
          </a:p>
        </p:txBody>
      </p:sp>
    </p:spTree>
    <p:extLst>
      <p:ext uri="{BB962C8B-B14F-4D97-AF65-F5344CB8AC3E}">
        <p14:creationId xmlns:p14="http://schemas.microsoft.com/office/powerpoint/2010/main" val="24391726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529588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71783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54979" name="Rectangle 3"/>
          <p:cNvSpPr>
            <a:spLocks noGrp="1" noChangeArrowheads="1"/>
          </p:cNvSpPr>
          <p:nvPr>
            <p:ph type="subTitle" idx="1"/>
          </p:nvPr>
        </p:nvSpPr>
        <p:spPr>
          <a:xfrm>
            <a:off x="431800" y="1773238"/>
            <a:ext cx="4968875" cy="1655762"/>
          </a:xfrm>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p:spPr>
        <p:txBody>
          <a:bodyPr vert="horz" wrap="square" lIns="91440" tIns="45720" rIns="91440" bIns="45720" numCol="1" anchor="t" anchorCtr="0" compatLnSpc="1">
            <a:prstTxWarp prst="textNoShape">
              <a:avLst/>
            </a:prstTxWarp>
          </a:bodyPr>
          <a:lstStyle>
            <a:lvl1pPr>
              <a:defRPr kumimoji="0" sz="9600">
                <a:ea typeface="ＭＳ Ｐゴシック" pitchFamily="50" charset="-128"/>
                <a:cs typeface="Arial" pitchFamily="34" charset="0"/>
              </a:defRPr>
            </a:lvl1pPr>
          </a:lstStyle>
          <a:p>
            <a:pPr>
              <a:defRPr/>
            </a:pPr>
            <a:endParaRPr lang="fr-FR" altLang="ja-JP"/>
          </a:p>
        </p:txBody>
      </p:sp>
    </p:spTree>
    <p:extLst>
      <p:ext uri="{BB962C8B-B14F-4D97-AF65-F5344CB8AC3E}">
        <p14:creationId xmlns:p14="http://schemas.microsoft.com/office/powerpoint/2010/main" val="1500060104"/>
      </p:ext>
    </p:extLst>
  </p:cSld>
  <p:clrMapOvr>
    <a:overrideClrMapping bg1="dk2" tx1="lt1" bg2="dk1"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392078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11091435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9815349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4058348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6058327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4833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397357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6"/>
          <p:cNvSpPr>
            <a:spLocks noGrp="1" noChangeArrowheads="1"/>
          </p:cNvSpPr>
          <p:nvPr>
            <p:ph type="sldNum" sz="quarter" idx="11"/>
          </p:nvPr>
        </p:nvSpPr>
        <p:spPr>
          <a:ln/>
        </p:spPr>
        <p:txBody>
          <a:bodyPr/>
          <a:lstStyle>
            <a:lvl1pPr>
              <a:defRPr/>
            </a:lvl1pPr>
          </a:lstStyle>
          <a:p>
            <a:pPr>
              <a:defRPr/>
            </a:pPr>
            <a:fld id="{3B8DBBE3-93AA-49B1-AAFF-77CD1A40650E}" type="slidenum">
              <a:rPr lang="en-US" altLang="ja-JP"/>
              <a:pPr>
                <a:defRPr/>
              </a:pPr>
              <a:t>‹#›</a:t>
            </a:fld>
            <a:endParaRPr lang="en-US" altLang="ja-JP"/>
          </a:p>
        </p:txBody>
      </p:sp>
    </p:spTree>
    <p:extLst>
      <p:ext uri="{BB962C8B-B14F-4D97-AF65-F5344CB8AC3E}">
        <p14:creationId xmlns:p14="http://schemas.microsoft.com/office/powerpoint/2010/main" val="3450407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8556776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12621227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1573125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a:t>Click to edit Master title style</a:t>
            </a:r>
            <a:endParaRPr lang="en-GB" altLang="zh-TW" noProof="0"/>
          </a:p>
        </p:txBody>
      </p:sp>
      <p:sp>
        <p:nvSpPr>
          <p:cNvPr id="279555" name="Rectangle 3"/>
          <p:cNvSpPr>
            <a:spLocks noGrp="1" noChangeArrowheads="1"/>
          </p:cNvSpPr>
          <p:nvPr>
            <p:ph type="subTitle" idx="1"/>
          </p:nvPr>
        </p:nvSpPr>
        <p:spPr>
          <a:xfrm>
            <a:off x="431800" y="1773238"/>
            <a:ext cx="4968875" cy="1655762"/>
          </a:xfrm>
        </p:spPr>
        <p:txBody>
          <a:bodyPr tIns="45720" rIns="54000" bIns="45720"/>
          <a:lstStyle>
            <a:lvl1pPr marL="0" indent="0">
              <a:buFont typeface="Arial" charset="0"/>
              <a:buNone/>
              <a:defRPr>
                <a:solidFill>
                  <a:schemeClr val="tx1"/>
                </a:solidFill>
              </a:defRPr>
            </a:lvl1pPr>
          </a:lstStyle>
          <a:p>
            <a:pPr lvl="0"/>
            <a:r>
              <a:rPr lang="en-US" altLang="zh-TW" noProof="0"/>
              <a:t>Click to edit Master subtitle style</a:t>
            </a:r>
            <a:endParaRPr lang="en-GB" altLang="zh-TW" noProof="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p:spPr>
        <p:txBody>
          <a:bodyPr vert="horz" wrap="square" lIns="91440" tIns="45720" rIns="91440" bIns="45720" numCol="1" anchor="t" anchorCtr="0" compatLnSpc="1">
            <a:prstTxWarp prst="textNoShape">
              <a:avLst/>
            </a:prstTxWarp>
          </a:bodyPr>
          <a:lstStyle>
            <a:lvl1pPr>
              <a:defRPr kumimoji="0" sz="9600">
                <a:ea typeface="ＭＳ Ｐゴシック" pitchFamily="50" charset="-128"/>
                <a:cs typeface="Arial" pitchFamily="34" charset="0"/>
              </a:defRPr>
            </a:lvl1pPr>
          </a:lstStyle>
          <a:p>
            <a:pPr>
              <a:defRPr/>
            </a:pPr>
            <a:endParaRPr lang="fr-FR" altLang="ja-JP"/>
          </a:p>
        </p:txBody>
      </p:sp>
    </p:spTree>
    <p:extLst>
      <p:ext uri="{BB962C8B-B14F-4D97-AF65-F5344CB8AC3E}">
        <p14:creationId xmlns:p14="http://schemas.microsoft.com/office/powerpoint/2010/main" val="260411964"/>
      </p:ext>
    </p:extLst>
  </p:cSld>
  <p:clrMapOvr>
    <a:overrideClrMapping bg1="dk2" tx1="lt1" bg2="dk1"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2730257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Tree>
    <p:extLst>
      <p:ext uri="{BB962C8B-B14F-4D97-AF65-F5344CB8AC3E}">
        <p14:creationId xmlns:p14="http://schemas.microsoft.com/office/powerpoint/2010/main" val="25318368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21473465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8460625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Tree>
    <p:extLst>
      <p:ext uri="{BB962C8B-B14F-4D97-AF65-F5344CB8AC3E}">
        <p14:creationId xmlns:p14="http://schemas.microsoft.com/office/powerpoint/2010/main" val="8850493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9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1"/>
          </p:nvPr>
        </p:nvSpPr>
        <p:spPr>
          <a:ln/>
        </p:spPr>
        <p:txBody>
          <a:bodyPr/>
          <a:lstStyle>
            <a:lvl1pPr>
              <a:defRPr/>
            </a:lvl1pPr>
          </a:lstStyle>
          <a:p>
            <a:pPr>
              <a:defRPr/>
            </a:pPr>
            <a:fld id="{673B6301-0AD5-49E2-A190-5C6A2E4BD2BE}" type="slidenum">
              <a:rPr lang="en-US" altLang="ja-JP"/>
              <a:pPr>
                <a:defRPr/>
              </a:pPr>
              <a:t>‹#›</a:t>
            </a:fld>
            <a:endParaRPr lang="en-US" altLang="ja-JP"/>
          </a:p>
        </p:txBody>
      </p:sp>
    </p:spTree>
    <p:extLst>
      <p:ext uri="{BB962C8B-B14F-4D97-AF65-F5344CB8AC3E}">
        <p14:creationId xmlns:p14="http://schemas.microsoft.com/office/powerpoint/2010/main" val="36423100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3655691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Tree>
    <p:extLst>
      <p:ext uri="{BB962C8B-B14F-4D97-AF65-F5344CB8AC3E}">
        <p14:creationId xmlns:p14="http://schemas.microsoft.com/office/powerpoint/2010/main" val="14174324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3461553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Tree>
    <p:extLst>
      <p:ext uri="{BB962C8B-B14F-4D97-AF65-F5344CB8AC3E}">
        <p14:creationId xmlns:p14="http://schemas.microsoft.com/office/powerpoint/2010/main" val="311541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021215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42682352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Rectangle 6"/>
          <p:cNvSpPr txBox="1">
            <a:spLocks noChangeArrowheads="1"/>
          </p:cNvSpPr>
          <p:nvPr userDrawn="1"/>
        </p:nvSpPr>
        <p:spPr bwMode="auto">
          <a:xfrm>
            <a:off x="8305800" y="6324600"/>
            <a:ext cx="457200" cy="381000"/>
          </a:xfrm>
          <a:prstGeom prst="rect">
            <a:avLst/>
          </a:prstGeom>
          <a:noFill/>
          <a:ln w="9525">
            <a:noFill/>
            <a:miter lim="800000"/>
            <a:headEnd/>
            <a:tailEnd/>
          </a:ln>
          <a:effectLst/>
        </p:spPr>
        <p:txBody>
          <a:bodyPr/>
          <a:lstStyle>
            <a:lvl1pPr eaLnBrk="0" hangingPunct="0">
              <a:defRPr>
                <a:solidFill>
                  <a:schemeClr val="tx1"/>
                </a:solidFill>
                <a:latin typeface="Times New Roman" panose="02020603050405020304" pitchFamily="18" charset="0"/>
                <a:cs typeface="Arial" panose="020B0604020202020204" pitchFamily="34" charset="0"/>
              </a:defRPr>
            </a:lvl1pPr>
            <a:lvl2pPr marL="742950" indent="-285750" eaLnBrk="0" hangingPunct="0">
              <a:defRPr>
                <a:solidFill>
                  <a:schemeClr val="tx1"/>
                </a:solidFill>
                <a:latin typeface="Times New Roman" panose="02020603050405020304" pitchFamily="18" charset="0"/>
                <a:cs typeface="Arial" panose="020B0604020202020204" pitchFamily="34" charset="0"/>
              </a:defRPr>
            </a:lvl2pPr>
            <a:lvl3pPr marL="1143000" indent="-228600" eaLnBrk="0" hangingPunct="0">
              <a:defRPr>
                <a:solidFill>
                  <a:schemeClr val="tx1"/>
                </a:solidFill>
                <a:latin typeface="Times New Roman" panose="02020603050405020304" pitchFamily="18" charset="0"/>
                <a:cs typeface="Arial" panose="020B0604020202020204" pitchFamily="34" charset="0"/>
              </a:defRPr>
            </a:lvl3pPr>
            <a:lvl4pPr marL="1600200" indent="-228600" eaLnBrk="0" hangingPunct="0">
              <a:defRPr>
                <a:solidFill>
                  <a:schemeClr val="tx1"/>
                </a:solidFill>
                <a:latin typeface="Times New Roman" panose="02020603050405020304" pitchFamily="18" charset="0"/>
                <a:cs typeface="Arial" panose="020B0604020202020204" pitchFamily="34" charset="0"/>
              </a:defRPr>
            </a:lvl4pPr>
            <a:lvl5pPr marL="2057400" indent="-228600" eaLnBrk="0" hangingPunct="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eaLnBrk="1" hangingPunct="1">
              <a:defRPr/>
            </a:pPr>
            <a:fld id="{2D3F3C81-745D-4346-BC64-5081ADACC25D}" type="slidenum">
              <a:rPr lang="en-US" smtClean="0">
                <a:solidFill>
                  <a:schemeClr val="bg1"/>
                </a:solidFill>
                <a:latin typeface="Corbel" panose="020B0503020204020204" pitchFamily="34" charset="0"/>
              </a:rPr>
              <a:pPr algn="ctr" eaLnBrk="1" hangingPunct="1">
                <a:defRPr/>
              </a:pPr>
              <a:t>‹#›</a:t>
            </a:fld>
            <a:endParaRPr lang="en-US">
              <a:solidFill>
                <a:schemeClr val="bg1"/>
              </a:solidFill>
              <a:latin typeface="Corbel" panose="020B0503020204020204" pitchFamily="34" charset="0"/>
            </a:endParaRPr>
          </a:p>
        </p:txBody>
      </p:sp>
      <p:sp>
        <p:nvSpPr>
          <p:cNvPr id="2" name="Title 1"/>
          <p:cNvSpPr>
            <a:spLocks noGrp="1"/>
          </p:cNvSpPr>
          <p:nvPr>
            <p:ph type="title"/>
          </p:nvPr>
        </p:nvSpPr>
        <p:spPr>
          <a:xfrm>
            <a:off x="1143000" y="381000"/>
            <a:ext cx="6705600" cy="563563"/>
          </a:xfrm>
          <a:prstGeom prst="rect">
            <a:avLst/>
          </a:prstGeo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a:xfrm>
            <a:off x="5181600" y="6477000"/>
            <a:ext cx="2895600" cy="233363"/>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10973344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8437138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p:txBody>
          <a:bodyPr/>
          <a:lstStyle>
            <a:lvl1pPr>
              <a:defRPr/>
            </a:lvl1pPr>
          </a:lstStyle>
          <a:p>
            <a:pPr>
              <a:defRPr/>
            </a:pPr>
            <a:endParaRPr lang="en-US" altLang="ja-JP"/>
          </a:p>
        </p:txBody>
      </p:sp>
    </p:spTree>
    <p:extLst>
      <p:ext uri="{BB962C8B-B14F-4D97-AF65-F5344CB8AC3E}">
        <p14:creationId xmlns:p14="http://schemas.microsoft.com/office/powerpoint/2010/main" val="35173282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4013049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1"/>
          </p:nvPr>
        </p:nvSpPr>
        <p:spPr>
          <a:ln/>
        </p:spPr>
        <p:txBody>
          <a:bodyPr/>
          <a:lstStyle>
            <a:lvl1pPr>
              <a:defRPr/>
            </a:lvl1pPr>
          </a:lstStyle>
          <a:p>
            <a:pPr>
              <a:defRPr/>
            </a:pPr>
            <a:fld id="{D7A9A84C-C118-4667-8A26-1D88C697228A}" type="slidenum">
              <a:rPr lang="en-US" altLang="ja-JP"/>
              <a:pPr>
                <a:defRPr/>
              </a:pPr>
              <a:t>‹#›</a:t>
            </a:fld>
            <a:endParaRPr lang="en-US" altLang="ja-JP"/>
          </a:p>
        </p:txBody>
      </p:sp>
    </p:spTree>
    <p:extLst>
      <p:ext uri="{BB962C8B-B14F-4D97-AF65-F5344CB8AC3E}">
        <p14:creationId xmlns:p14="http://schemas.microsoft.com/office/powerpoint/2010/main" val="1189744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26921410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10"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Tree>
    <p:extLst>
      <p:ext uri="{BB962C8B-B14F-4D97-AF65-F5344CB8AC3E}">
        <p14:creationId xmlns:p14="http://schemas.microsoft.com/office/powerpoint/2010/main" val="37312793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05482879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24057560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8"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26439087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8"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9553815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Tree>
    <p:extLst>
      <p:ext uri="{BB962C8B-B14F-4D97-AF65-F5344CB8AC3E}">
        <p14:creationId xmlns:p14="http://schemas.microsoft.com/office/powerpoint/2010/main" val="34828871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4906963"/>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7" name="Title 1"/>
          <p:cNvSpPr txBox="1">
            <a:spLocks/>
          </p:cNvSpPr>
          <p:nvPr userDrawn="1"/>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altLang="ja-JP" kern="0"/>
              <a:t>Click to edit Master title style</a:t>
            </a:r>
            <a:endParaRPr lang="en-US" kern="0"/>
          </a:p>
        </p:txBody>
      </p:sp>
    </p:spTree>
    <p:extLst>
      <p:ext uri="{BB962C8B-B14F-4D97-AF65-F5344CB8AC3E}">
        <p14:creationId xmlns:p14="http://schemas.microsoft.com/office/powerpoint/2010/main" val="18549331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vi-V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Tree>
    <p:extLst>
      <p:ext uri="{BB962C8B-B14F-4D97-AF65-F5344CB8AC3E}">
        <p14:creationId xmlns:p14="http://schemas.microsoft.com/office/powerpoint/2010/main" val="4981743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9" name="Title 1"/>
          <p:cNvSpPr>
            <a:spLocks noGrp="1"/>
          </p:cNvSpPr>
          <p:nvPr>
            <p:ph type="title"/>
          </p:nvPr>
        </p:nvSpPr>
        <p:spPr>
          <a:xfrm>
            <a:off x="2667000" y="152400"/>
            <a:ext cx="6019800" cy="828675"/>
          </a:xfrm>
        </p:spPr>
        <p:txBody>
          <a:bodyPr/>
          <a:lstStyle/>
          <a:p>
            <a:r>
              <a:rPr lang="en-US" altLang="ja-JP"/>
              <a:t>Click to edit Master title style</a:t>
            </a:r>
            <a:endParaRPr lang="en-US"/>
          </a:p>
        </p:txBody>
      </p:sp>
    </p:spTree>
    <p:extLst>
      <p:ext uri="{BB962C8B-B14F-4D97-AF65-F5344CB8AC3E}">
        <p14:creationId xmlns:p14="http://schemas.microsoft.com/office/powerpoint/2010/main" val="32125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9.emf"/><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vmlDrawing" Target="../drawings/vmlDrawing1.v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6" Type="http://schemas.openxmlformats.org/officeDocument/2006/relationships/image" Target="../media/image10.emf"/><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oleObject" Target="../embeddings/oleObject1.bin"/><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1.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heme" Target="../theme/theme17.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8.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7.png"/><Relationship Id="rId2" Type="http://schemas.openxmlformats.org/officeDocument/2006/relationships/slideLayout" Target="../slideLayouts/slideLayout27.xml"/><Relationship Id="rId16" Type="http://schemas.openxmlformats.org/officeDocument/2006/relationships/image" Target="../media/image6.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6.xml"/><Relationship Id="rId7" Type="http://schemas.openxmlformats.org/officeDocument/2006/relationships/image" Target="../media/image3.png"/><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5.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4.png"/><Relationship Id="rId2" Type="http://schemas.openxmlformats.org/officeDocument/2006/relationships/slideLayout" Target="../slideLayouts/slideLayout88.xml"/><Relationship Id="rId16" Type="http://schemas.openxmlformats.org/officeDocument/2006/relationships/image" Target="../media/image1.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theme" Target="../theme/theme9.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2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6150"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tx1"/>
                </a:solidFill>
                <a:cs typeface="+mn-cs"/>
              </a:defRPr>
            </a:lvl1pPr>
          </a:lstStyle>
          <a:p>
            <a:pPr>
              <a:defRPr/>
            </a:pPr>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tx1"/>
                </a:solidFill>
                <a:cs typeface="+mn-cs"/>
              </a:defRPr>
            </a:lvl1pPr>
          </a:lstStyle>
          <a:p>
            <a:pPr>
              <a:defRPr/>
            </a:pPr>
            <a:fld id="{82C85054-8C69-4F66-A5D2-94D20F8CF3A7}"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hf hdr="0" ftr="0" dt="0"/>
  <p:txStyles>
    <p:title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n-lt"/>
          <a:cs typeface="+mn-cs"/>
        </a:defRPr>
      </a:lvl2pPr>
      <a:lvl3pPr marL="1143000" indent="-228600" algn="l" rtl="0" eaLnBrk="1" fontAlgn="base" hangingPunct="1">
        <a:spcBef>
          <a:spcPct val="20000"/>
        </a:spcBef>
        <a:spcAft>
          <a:spcPct val="0"/>
        </a:spcAft>
        <a:buChar char="•"/>
        <a:defRPr kumimoji="1" sz="2000">
          <a:solidFill>
            <a:schemeClr val="tx1"/>
          </a:solidFill>
          <a:latin typeface="+mn-lt"/>
          <a:cs typeface="+mn-cs"/>
        </a:defRPr>
      </a:lvl3pPr>
      <a:lvl4pPr marL="1600200" indent="-228600" algn="l" rtl="0" eaLnBrk="1" fontAlgn="base" hangingPunct="1">
        <a:spcBef>
          <a:spcPct val="20000"/>
        </a:spcBef>
        <a:spcAft>
          <a:spcPct val="0"/>
        </a:spcAft>
        <a:buChar char="–"/>
        <a:defRPr kumimoji="1" sz="2000">
          <a:solidFill>
            <a:schemeClr val="tx1"/>
          </a:solidFill>
          <a:latin typeface="+mn-lt"/>
          <a:cs typeface="+mn-cs"/>
        </a:defRPr>
      </a:lvl4pPr>
      <a:lvl5pPr marL="2057400" indent="-228600" algn="l" rtl="0" eaLnBrk="1" fontAlgn="base" hangingPunct="1">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063A7A2D-1ADC-4B5D-B5CA-136C64C5AB8C}"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819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819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51327BB8-11AB-4758-9AAC-AF177916745D}"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921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922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p:spPr>
        <p:txBody>
          <a:bodyPr wrap="none">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r>
              <a:rPr kumimoji="0" lang="en-US" altLang="ja-JP" sz="1400" dirty="0" err="1">
                <a:solidFill>
                  <a:schemeClr val="bg2"/>
                </a:solidFill>
                <a:latin typeface="Arial" pitchFamily="34" charset="0"/>
                <a:ea typeface="ＭＳ Ｐゴシック" pitchFamily="50" charset="-128"/>
                <a:cs typeface="Arial" pitchFamily="34" charset="0"/>
              </a:rPr>
              <a:t>Chiến</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lược</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phát</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triển</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Doanh</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nghiệp</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vừa</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và</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nhỏ</a:t>
            </a:r>
            <a:r>
              <a:rPr kumimoji="0" lang="en-US" altLang="ja-JP" sz="1400" dirty="0">
                <a:solidFill>
                  <a:schemeClr val="bg2"/>
                </a:solidFill>
                <a:latin typeface="Arial" pitchFamily="34" charset="0"/>
                <a:ea typeface="ＭＳ Ｐゴシック" pitchFamily="50" charset="-128"/>
                <a:cs typeface="Arial" pitchFamily="34" charset="0"/>
              </a:rPr>
              <a:t> </a:t>
            </a:r>
            <a:r>
              <a:rPr kumimoji="0" lang="en-US" altLang="ja-JP" sz="1400" dirty="0" err="1">
                <a:solidFill>
                  <a:schemeClr val="bg2"/>
                </a:solidFill>
                <a:latin typeface="Arial" pitchFamily="34" charset="0"/>
                <a:ea typeface="ＭＳ Ｐゴシック" pitchFamily="50" charset="-128"/>
                <a:cs typeface="Arial" pitchFamily="34" charset="0"/>
              </a:rPr>
              <a:t>Việt</a:t>
            </a:r>
            <a:r>
              <a:rPr kumimoji="0" lang="en-US" altLang="ja-JP" sz="1400" dirty="0">
                <a:solidFill>
                  <a:schemeClr val="bg2"/>
                </a:solidFill>
                <a:latin typeface="Arial" pitchFamily="34" charset="0"/>
                <a:ea typeface="ＭＳ Ｐゴシック" pitchFamily="50" charset="-128"/>
                <a:cs typeface="Arial" pitchFamily="34" charset="0"/>
              </a:rPr>
              <a:t> Nam – Viet SME strategy for development</a:t>
            </a:r>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1024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kumimoji="0" sz="9600">
                <a:ea typeface="ＭＳ Ｐゴシック" pitchFamily="50" charset="-128"/>
                <a:cs typeface="Arial" pitchFamily="34" charset="0"/>
              </a:defRPr>
            </a:lvl1pPr>
          </a:lstStyle>
          <a:p>
            <a:pPr>
              <a:defRPr/>
            </a:pPr>
            <a:endParaRPr lang="en-US" altLang="ja-JP"/>
          </a:p>
        </p:txBody>
      </p:sp>
    </p:spTree>
  </p:cSld>
  <p:clrMap bg1="dk2" tx1="lt1" bg2="dk1"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685800" indent="-325438" algn="l" rtl="0" eaLnBrk="1" fontAlgn="base" hangingPunct="1">
        <a:spcBef>
          <a:spcPct val="20000"/>
        </a:spcBef>
        <a:spcAft>
          <a:spcPct val="0"/>
        </a:spcAft>
        <a:buClr>
          <a:schemeClr val="bg2"/>
        </a:buClr>
        <a:buFont typeface="Wingdings" pitchFamily="2" charset="2"/>
        <a:buChar char="§"/>
        <a:defRPr kumimoji="1" sz="2800">
          <a:solidFill>
            <a:schemeClr val="bg2"/>
          </a:solidFill>
          <a:latin typeface="+mn-lt"/>
        </a:defRPr>
      </a:lvl2pPr>
      <a:lvl3pPr marL="1143000" indent="-325438" algn="l" rtl="0" eaLnBrk="1" fontAlgn="base" hangingPunct="1">
        <a:spcBef>
          <a:spcPct val="20000"/>
        </a:spcBef>
        <a:spcAft>
          <a:spcPct val="0"/>
        </a:spcAft>
        <a:buClr>
          <a:schemeClr val="bg2"/>
        </a:buClr>
        <a:buFont typeface="Courier New" pitchFamily="49"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kumimoji="0" lang="en-US" altLang="ja-JP" sz="80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A7D328E2-D4B7-40FF-86A9-F429DC21659F}"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a:solidFill>
                <a:schemeClr val="bg2"/>
              </a:solidFill>
              <a:latin typeface="Arial" pitchFamily="34" charset="0"/>
              <a:ea typeface="ＭＳ Ｐゴシック" pitchFamily="50" charset="-128"/>
              <a:cs typeface="Arial" pitchFamily="34" charset="0"/>
            </a:endParaRPr>
          </a:p>
        </p:txBody>
      </p:sp>
      <p:sp>
        <p:nvSpPr>
          <p:cNvPr id="1126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1126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685800" indent="-325438" algn="l" rtl="0" eaLnBrk="1" fontAlgn="base" hangingPunct="1">
        <a:spcBef>
          <a:spcPct val="20000"/>
        </a:spcBef>
        <a:spcAft>
          <a:spcPct val="0"/>
        </a:spcAft>
        <a:buClr>
          <a:schemeClr val="bg2"/>
        </a:buClr>
        <a:buFont typeface="Wingdings" pitchFamily="2" charset="2"/>
        <a:buChar char="§"/>
        <a:defRPr kumimoji="1" sz="2800">
          <a:solidFill>
            <a:schemeClr val="bg2"/>
          </a:solidFill>
          <a:latin typeface="+mn-lt"/>
        </a:defRPr>
      </a:lvl2pPr>
      <a:lvl3pPr marL="1143000" indent="-325438" algn="l" rtl="0" eaLnBrk="1" fontAlgn="base" hangingPunct="1">
        <a:spcBef>
          <a:spcPct val="20000"/>
        </a:spcBef>
        <a:spcAft>
          <a:spcPct val="0"/>
        </a:spcAft>
        <a:buClr>
          <a:schemeClr val="bg2"/>
        </a:buClr>
        <a:buFont typeface="Courier New" pitchFamily="49"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 descr="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kumimoji="0" sz="1000" b="1">
                <a:ea typeface="ＭＳ Ｐゴシック" pitchFamily="50" charset="-128"/>
                <a:cs typeface="Arial" pitchFamily="34" charset="0"/>
              </a:defRPr>
            </a:lvl1pPr>
          </a:lstStyle>
          <a:p>
            <a:pPr>
              <a:defRPr/>
            </a:pPr>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0" sz="1000" b="1">
                <a:ea typeface="ＭＳ Ｐゴシック" pitchFamily="50" charset="-128"/>
                <a:cs typeface="Arial" pitchFamily="34" charset="0"/>
              </a:defRPr>
            </a:lvl1pPr>
          </a:lstStyle>
          <a:p>
            <a:pPr>
              <a:defRPr/>
            </a:pPr>
            <a:fld id="{6D1937EB-E71D-474E-89CA-0FE4C6A77ECF}" type="slidenum">
              <a:rPr lang="en-US" altLang="ja-JP"/>
              <a:pPr>
                <a:defRPr/>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graphicFrame>
        <p:nvGraphicFramePr>
          <p:cNvPr id="12294" name="Object 6"/>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1258"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hdr="0" ftr="0" dt="0"/>
  <p:txStyles>
    <p:titleStyle>
      <a:lvl1pPr algn="l" rtl="0" eaLnBrk="1" fontAlgn="base" hangingPunct="1">
        <a:spcBef>
          <a:spcPct val="0"/>
        </a:spcBef>
        <a:spcAft>
          <a:spcPct val="0"/>
        </a:spcAft>
        <a:defRPr kumimoji="1" sz="4000">
          <a:solidFill>
            <a:schemeClr val="tx2"/>
          </a:solidFill>
          <a:latin typeface="+mj-lt"/>
          <a:ea typeface="+mj-ea"/>
          <a:cs typeface="+mj-cs"/>
        </a:defRPr>
      </a:lvl1pPr>
      <a:lvl2pPr algn="l" rtl="0" eaLnBrk="1" fontAlgn="base" hangingPunct="1">
        <a:spcBef>
          <a:spcPct val="0"/>
        </a:spcBef>
        <a:spcAft>
          <a:spcPct val="0"/>
        </a:spcAft>
        <a:defRPr kumimoji="1" sz="4000">
          <a:solidFill>
            <a:schemeClr val="tx2"/>
          </a:solidFill>
          <a:latin typeface="Arial" charset="0"/>
        </a:defRPr>
      </a:lvl2pPr>
      <a:lvl3pPr algn="l" rtl="0" eaLnBrk="1" fontAlgn="base" hangingPunct="1">
        <a:spcBef>
          <a:spcPct val="0"/>
        </a:spcBef>
        <a:spcAft>
          <a:spcPct val="0"/>
        </a:spcAft>
        <a:defRPr kumimoji="1" sz="4000">
          <a:solidFill>
            <a:schemeClr val="tx2"/>
          </a:solidFill>
          <a:latin typeface="Arial" charset="0"/>
        </a:defRPr>
      </a:lvl3pPr>
      <a:lvl4pPr algn="l" rtl="0" eaLnBrk="1" fontAlgn="base" hangingPunct="1">
        <a:spcBef>
          <a:spcPct val="0"/>
        </a:spcBef>
        <a:spcAft>
          <a:spcPct val="0"/>
        </a:spcAft>
        <a:defRPr kumimoji="1" sz="4000">
          <a:solidFill>
            <a:schemeClr val="tx2"/>
          </a:solidFill>
          <a:latin typeface="Arial" charset="0"/>
        </a:defRPr>
      </a:lvl4pPr>
      <a:lvl5pPr algn="l" rtl="0" eaLnBrk="1" fontAlgn="base" hangingPunct="1">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1" fontAlgn="base" hangingPunct="1">
        <a:spcBef>
          <a:spcPct val="20000"/>
        </a:spcBef>
        <a:spcAft>
          <a:spcPct val="0"/>
        </a:spcAft>
        <a:buClr>
          <a:schemeClr val="accent1"/>
        </a:buClr>
        <a:buSzPct val="70000"/>
        <a:buFont typeface="Wingdings" pitchFamily="2" charset="2"/>
        <a:buChar char="n"/>
        <a:defRPr kumimoji="1"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pitchFamily="2" charset="2"/>
        <a:buChar char="¡"/>
        <a:defRPr kumimoji="1" sz="2800">
          <a:solidFill>
            <a:schemeClr val="tx1"/>
          </a:solidFill>
          <a:latin typeface="+mn-lt"/>
        </a:defRPr>
      </a:lvl2pPr>
      <a:lvl3pPr marL="1293813" indent="-403225" algn="l" rtl="0" eaLnBrk="1" fontAlgn="base" hangingPunct="1">
        <a:spcBef>
          <a:spcPct val="20000"/>
        </a:spcBef>
        <a:spcAft>
          <a:spcPct val="0"/>
        </a:spcAft>
        <a:buClr>
          <a:schemeClr val="accent1"/>
        </a:buClr>
        <a:buSzPct val="70000"/>
        <a:buFont typeface="Wingdings" pitchFamily="2" charset="2"/>
        <a:buChar char="n"/>
        <a:defRPr kumimoji="1" sz="2400">
          <a:solidFill>
            <a:schemeClr val="tx1"/>
          </a:solidFill>
          <a:latin typeface="+mn-lt"/>
        </a:defRPr>
      </a:lvl3pPr>
      <a:lvl4pPr marL="1681163" indent="-385763" algn="l" rtl="0" eaLnBrk="1" fontAlgn="base" hangingPunct="1">
        <a:spcBef>
          <a:spcPct val="20000"/>
        </a:spcBef>
        <a:spcAft>
          <a:spcPct val="0"/>
        </a:spcAft>
        <a:buClr>
          <a:schemeClr val="hlink"/>
        </a:buClr>
        <a:buSzPct val="75000"/>
        <a:buFont typeface="Wingdings" pitchFamily="2" charset="2"/>
        <a:buChar char="¡"/>
        <a:defRPr kumimoji="1" sz="2000">
          <a:solidFill>
            <a:schemeClr val="tx1"/>
          </a:solidFill>
          <a:latin typeface="+mn-lt"/>
        </a:defRPr>
      </a:lvl4pPr>
      <a:lvl5pPr marL="20701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7620000" cy="6858000"/>
            <a:chOff x="0" y="0"/>
            <a:chExt cx="4800" cy="4320"/>
          </a:xfrm>
        </p:grpSpPr>
        <p:grpSp>
          <p:nvGrpSpPr>
            <p:cNvPr id="3"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ja-JP" altLang="en-US"/>
              </a:p>
            </p:txBody>
          </p:sp>
        </p:grpSp>
        <p:grpSp>
          <p:nvGrpSpPr>
            <p:cNvPr id="4"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ja-JP">
                  <a:solidFill>
                    <a:schemeClr val="bg2"/>
                  </a:solidFill>
                  <a:latin typeface="Arial" pitchFamily="34" charset="0"/>
                  <a:ea typeface="ＭＳ Ｐゴシック" pitchFamily="50" charset="-128"/>
                  <a:cs typeface="Arial" pitchFamily="34" charset="0"/>
                </a:endParaRPr>
              </a:p>
            </p:txBody>
          </p:sp>
        </p:grpSp>
      </p:grpSp>
      <p:sp>
        <p:nvSpPr>
          <p:cNvPr id="13315"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a:t>Click to edit Master title style</a:t>
            </a:r>
          </a:p>
        </p:txBody>
      </p:sp>
      <p:sp>
        <p:nvSpPr>
          <p:cNvPr id="13316"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0" sz="1400">
                <a:ea typeface="ＭＳ Ｐゴシック" pitchFamily="50" charset="-128"/>
                <a:cs typeface="Arial" pitchFamily="34" charset="0"/>
              </a:defRPr>
            </a:lvl1pPr>
          </a:lstStyle>
          <a:p>
            <a:pPr>
              <a:defRPr/>
            </a:pPr>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a:defRPr kumimoji="0" sz="1400">
                <a:ea typeface="ＭＳ Ｐゴシック" pitchFamily="50" charset="-128"/>
                <a:cs typeface="Arial" pitchFamily="34" charset="0"/>
              </a:defRPr>
            </a:lvl1pPr>
          </a:lstStyle>
          <a:p>
            <a:pPr>
              <a:defRPr/>
            </a:pPr>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p:spPr>
        <p:txBody>
          <a:bodyPr vert="horz" wrap="square" lIns="91440" tIns="45720" rIns="91440" bIns="45720" numCol="1" anchor="b" anchorCtr="1" compatLnSpc="1">
            <a:prstTxWarp prst="textNoShape">
              <a:avLst/>
            </a:prstTxWarp>
          </a:bodyPr>
          <a:lstStyle>
            <a:lvl1pPr>
              <a:defRPr kumimoji="0" sz="2600" b="1">
                <a:solidFill>
                  <a:schemeClr val="bg1"/>
                </a:solidFill>
                <a:ea typeface="ＭＳ Ｐゴシック" pitchFamily="50" charset="-128"/>
                <a:cs typeface="Arial" pitchFamily="34" charset="0"/>
              </a:defRPr>
            </a:lvl1pPr>
          </a:lstStyle>
          <a:p>
            <a:pPr>
              <a:defRPr/>
            </a:pPr>
            <a:fld id="{A827A394-2FD4-421D-AB05-6F6DFD9BDFE4}"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algn="l" rtl="0" eaLnBrk="1" fontAlgn="base" hangingPunct="1">
        <a:lnSpc>
          <a:spcPct val="90000"/>
        </a:lnSpc>
        <a:spcBef>
          <a:spcPct val="0"/>
        </a:spcBef>
        <a:spcAft>
          <a:spcPct val="0"/>
        </a:spcAft>
        <a:defRPr kumimoji="1" sz="3600" b="1">
          <a:solidFill>
            <a:schemeClr val="tx2"/>
          </a:solidFill>
          <a:latin typeface="+mj-lt"/>
          <a:ea typeface="+mj-ea"/>
          <a:cs typeface="+mj-cs"/>
        </a:defRPr>
      </a:lvl1pPr>
      <a:lvl2pPr algn="l" rtl="0" eaLnBrk="1" fontAlgn="base" hangingPunct="1">
        <a:lnSpc>
          <a:spcPct val="90000"/>
        </a:lnSpc>
        <a:spcBef>
          <a:spcPct val="0"/>
        </a:spcBef>
        <a:spcAft>
          <a:spcPct val="0"/>
        </a:spcAft>
        <a:defRPr kumimoji="1" sz="3600" b="1">
          <a:solidFill>
            <a:schemeClr val="tx2"/>
          </a:solidFill>
          <a:latin typeface="Arial" charset="0"/>
        </a:defRPr>
      </a:lvl2pPr>
      <a:lvl3pPr algn="l" rtl="0" eaLnBrk="1" fontAlgn="base" hangingPunct="1">
        <a:lnSpc>
          <a:spcPct val="90000"/>
        </a:lnSpc>
        <a:spcBef>
          <a:spcPct val="0"/>
        </a:spcBef>
        <a:spcAft>
          <a:spcPct val="0"/>
        </a:spcAft>
        <a:defRPr kumimoji="1" sz="3600" b="1">
          <a:solidFill>
            <a:schemeClr val="tx2"/>
          </a:solidFill>
          <a:latin typeface="Arial" charset="0"/>
        </a:defRPr>
      </a:lvl3pPr>
      <a:lvl4pPr algn="l" rtl="0" eaLnBrk="1" fontAlgn="base" hangingPunct="1">
        <a:lnSpc>
          <a:spcPct val="90000"/>
        </a:lnSpc>
        <a:spcBef>
          <a:spcPct val="0"/>
        </a:spcBef>
        <a:spcAft>
          <a:spcPct val="0"/>
        </a:spcAft>
        <a:defRPr kumimoji="1" sz="3600" b="1">
          <a:solidFill>
            <a:schemeClr val="tx2"/>
          </a:solidFill>
          <a:latin typeface="Arial" charset="0"/>
        </a:defRPr>
      </a:lvl4pPr>
      <a:lvl5pPr algn="l" rtl="0" eaLnBrk="1" fontAlgn="base" hangingPunct="1">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kumimoji="1"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a:t>First level</a:t>
            </a:r>
          </a:p>
          <a:p>
            <a:pPr lvl="1"/>
            <a:r>
              <a:rPr lang="en-US" altLang="ja-JP"/>
              <a:t>Second level</a:t>
            </a:r>
          </a:p>
          <a:p>
            <a:pPr lvl="2"/>
            <a:r>
              <a:rPr lang="en-US" altLang="ja-JP"/>
              <a:t>Third level</a:t>
            </a:r>
          </a:p>
        </p:txBody>
      </p:sp>
      <p:sp>
        <p:nvSpPr>
          <p:cNvPr id="1433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a:t>Title</a:t>
            </a:r>
          </a:p>
        </p:txBody>
      </p:sp>
    </p:spTree>
  </p:cSld>
  <p:clrMap bg1="dk2" tx1="lt1" bg2="dk1"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685800" indent="-325438" algn="l" rtl="0" eaLnBrk="1" fontAlgn="base" hangingPunct="1">
        <a:spcBef>
          <a:spcPct val="20000"/>
        </a:spcBef>
        <a:spcAft>
          <a:spcPct val="0"/>
        </a:spcAft>
        <a:buClr>
          <a:schemeClr val="bg2"/>
        </a:buClr>
        <a:buFont typeface="Wingdings" pitchFamily="2" charset="2"/>
        <a:buChar char="§"/>
        <a:defRPr kumimoji="1" sz="2800">
          <a:solidFill>
            <a:schemeClr val="bg2"/>
          </a:solidFill>
          <a:latin typeface="+mn-lt"/>
        </a:defRPr>
      </a:lvl2pPr>
      <a:lvl3pPr marL="1143000" indent="-325438" algn="l" rtl="0" eaLnBrk="1" fontAlgn="base" hangingPunct="1">
        <a:spcBef>
          <a:spcPct val="20000"/>
        </a:spcBef>
        <a:spcAft>
          <a:spcPct val="0"/>
        </a:spcAft>
        <a:buClr>
          <a:schemeClr val="bg2"/>
        </a:buClr>
        <a:buFont typeface="Courier New" pitchFamily="49"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ja-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2C85054-8C69-4F66-A5D2-94D20F8CF3A7}" type="slidenum">
              <a:rPr lang="en-US" altLang="ja-JP" smtClean="0"/>
              <a:pPr>
                <a:defRPr/>
              </a:pPr>
              <a:t>‹#›</a:t>
            </a:fld>
            <a:endParaRPr lang="en-US" altLang="ja-JP"/>
          </a:p>
        </p:txBody>
      </p:sp>
    </p:spTree>
    <p:extLst>
      <p:ext uri="{BB962C8B-B14F-4D97-AF65-F5344CB8AC3E}">
        <p14:creationId xmlns:p14="http://schemas.microsoft.com/office/powerpoint/2010/main" val="3058395958"/>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ja-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2C85054-8C69-4F66-A5D2-94D20F8CF3A7}" type="slidenum">
              <a:rPr lang="en-US" altLang="ja-JP" smtClean="0"/>
              <a:pPr>
                <a:defRPr/>
              </a:pPr>
              <a:t>‹#›</a:t>
            </a:fld>
            <a:endParaRPr lang="en-US" altLang="ja-JP"/>
          </a:p>
        </p:txBody>
      </p:sp>
    </p:spTree>
    <p:extLst>
      <p:ext uri="{BB962C8B-B14F-4D97-AF65-F5344CB8AC3E}">
        <p14:creationId xmlns:p14="http://schemas.microsoft.com/office/powerpoint/2010/main" val="726855061"/>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7173" name="Rectangle 3"/>
          <p:cNvSpPr>
            <a:spLocks noGrp="1" noChangeArrowheads="1"/>
          </p:cNvSpPr>
          <p:nvPr>
            <p:ph type="body" idx="1"/>
          </p:nvPr>
        </p:nvSpPr>
        <p:spPr bwMode="auto">
          <a:xfrm>
            <a:off x="457200" y="1268760"/>
            <a:ext cx="8229600" cy="485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dirty="0"/>
              <a:t>Click to 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chemeClr val="tx1"/>
                </a:solidFill>
                <a:cs typeface="+mn-cs"/>
              </a:defRPr>
            </a:lvl1pPr>
          </a:lstStyle>
          <a:p>
            <a:pPr>
              <a:defRPr/>
            </a:pPr>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chemeClr val="tx1"/>
                </a:solidFill>
                <a:cs typeface="+mn-cs"/>
              </a:defRPr>
            </a:lvl1pPr>
          </a:lstStyle>
          <a:p>
            <a:pPr>
              <a:defRPr/>
            </a:pPr>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chemeClr val="tx1"/>
                </a:solidFill>
                <a:cs typeface="+mn-cs"/>
              </a:defRPr>
            </a:lvl1pPr>
          </a:lstStyle>
          <a:p>
            <a:pPr>
              <a:defRPr/>
            </a:pPr>
            <a:fld id="{0A8A1465-60C4-41FA-884E-82C3586E817E}" type="slidenum">
              <a:rPr lang="en-US" altLang="ja-JP"/>
              <a:pPr>
                <a:defRPr/>
              </a:pPr>
              <a:t>‹#›</a:t>
            </a:fld>
            <a:endParaRPr lang="en-US" altLang="ja-JP" dirty="0"/>
          </a:p>
        </p:txBody>
      </p:sp>
      <p:pic>
        <p:nvPicPr>
          <p:cNvPr id="7177" name="Picture 1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Lst>
  <p:hf hdr="0" ftr="0" dt="0"/>
  <p:txStyles>
    <p:title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n-lt"/>
          <a:cs typeface="+mn-cs"/>
        </a:defRPr>
      </a:lvl2pPr>
      <a:lvl3pPr marL="1143000" indent="-228600" algn="l" rtl="0" eaLnBrk="1" fontAlgn="base" hangingPunct="1">
        <a:spcBef>
          <a:spcPct val="20000"/>
        </a:spcBef>
        <a:spcAft>
          <a:spcPct val="0"/>
        </a:spcAft>
        <a:buChar char="•"/>
        <a:defRPr kumimoji="1" sz="2000">
          <a:solidFill>
            <a:schemeClr val="tx1"/>
          </a:solidFill>
          <a:latin typeface="+mn-lt"/>
          <a:cs typeface="+mn-cs"/>
        </a:defRPr>
      </a:lvl3pPr>
      <a:lvl4pPr marL="1600200" indent="-228600" algn="l" rtl="0" eaLnBrk="1" fontAlgn="base" hangingPunct="1">
        <a:spcBef>
          <a:spcPct val="20000"/>
        </a:spcBef>
        <a:spcAft>
          <a:spcPct val="0"/>
        </a:spcAft>
        <a:buChar char="–"/>
        <a:defRPr kumimoji="1" sz="2000">
          <a:solidFill>
            <a:schemeClr val="tx1"/>
          </a:solidFill>
          <a:latin typeface="+mn-lt"/>
          <a:cs typeface="+mn-cs"/>
        </a:defRPr>
      </a:lvl4pPr>
      <a:lvl5pPr marL="2057400" indent="-228600" algn="l" rtl="0" eaLnBrk="1" fontAlgn="base" hangingPunct="1">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6D7A86BA-9DBC-4C79-B5C5-95A6133F4915}"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102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102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pic>
        <p:nvPicPr>
          <p:cNvPr id="1029" name="Picture 1060" descr="BackGroun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1032"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60" descr="BackGroun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1036"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endParaRPr kumimoji="0" lang="en-US" altLang="ja-JP" sz="1400" dirty="0">
              <a:ea typeface="ＭＳ Ｐゴシック"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a:solidFill>
                  <a:schemeClr val="bg1"/>
                </a:solidFill>
                <a:latin typeface="Arial" charset="0"/>
                <a:ea typeface="MS PGothic" pitchFamily="34" charset="-128"/>
              </a:rPr>
              <a:t>© </a:t>
            </a:r>
            <a:r>
              <a:rPr kumimoji="0" lang="en-US" altLang="ja-JP" sz="1200" b="1" dirty="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endParaRPr kumimoji="0" lang="en-US" altLang="ja-JP" sz="1400" dirty="0">
              <a:ea typeface="ＭＳ Ｐゴシック"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eaLnBrk="1" hangingPunct="1">
              <a:defRPr/>
            </a:pPr>
            <a:endParaRPr kumimoji="0" lang="en-US" altLang="en-US" sz="1400" dirty="0">
              <a:latin typeface="Arial" charset="0"/>
            </a:endParaRPr>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r" eaLnBrk="1" hangingPunct="1">
              <a:defRPr/>
            </a:pPr>
            <a:fld id="{469FAB01-BE65-4797-8CFA-BB8D416ADECA}" type="slidenum">
              <a:rPr kumimoji="0" lang="en-US" altLang="en-US" sz="1000" smtClean="0">
                <a:latin typeface="Arial" charset="0"/>
              </a:rPr>
              <a:pPr algn="r" eaLnBrk="1" hangingPunct="1">
                <a:defRPr/>
              </a:pPr>
              <a:t>‹#›</a:t>
            </a:fld>
            <a:endParaRPr kumimoji="0" lang="en-US" altLang="en-US" sz="1000" dirty="0">
              <a:latin typeface="Arial" charset="0"/>
            </a:endParaRPr>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200" dirty="0">
                <a:latin typeface="Arial" charset="0"/>
              </a:rPr>
              <a:t>©</a:t>
            </a:r>
            <a:r>
              <a:rPr kumimoji="0" lang="en-US" altLang="en-US" sz="1000" dirty="0">
                <a:latin typeface="Arial" charset="0"/>
              </a:rPr>
              <a:t> FPT SOFTWARE – TRAINING MATERIAL</a:t>
            </a:r>
            <a:r>
              <a:rPr kumimoji="0" lang="en-US" altLang="ja-JP" sz="1000" dirty="0">
                <a:latin typeface="Arial" charset="0"/>
                <a:ea typeface="MS PGothic" pitchFamily="34" charset="-128"/>
              </a:rPr>
              <a:t> – Int</a:t>
            </a:r>
            <a:r>
              <a:rPr kumimoji="0" lang="en-US" altLang="en-US" sz="1000" dirty="0">
                <a:latin typeface="Arial" charset="0"/>
              </a:rPr>
              <a:t>er</a:t>
            </a:r>
            <a:r>
              <a:rPr kumimoji="0" lang="en-US" altLang="ja-JP" sz="1000" dirty="0">
                <a:latin typeface="Arial" charset="0"/>
                <a:ea typeface="MS PGothic" pitchFamily="34" charset="-128"/>
              </a:rPr>
              <a:t>nal </a:t>
            </a:r>
            <a:r>
              <a:rPr kumimoji="0" lang="en-US" altLang="en-US" sz="1000" dirty="0">
                <a:latin typeface="Arial" charset="0"/>
              </a:rPr>
              <a:t>us</a:t>
            </a:r>
            <a:r>
              <a:rPr kumimoji="0" lang="en-US" altLang="ja-JP" sz="1000" dirty="0">
                <a:latin typeface="Arial" charset="0"/>
                <a:ea typeface="MS PGothic" pitchFamily="34" charset="-128"/>
              </a:rPr>
              <a:t>e</a:t>
            </a:r>
            <a:endParaRPr kumimoji="0" lang="en-US" altLang="en-US" sz="1000" dirty="0">
              <a:latin typeface="Arial" charset="0"/>
            </a:endParaRPr>
          </a:p>
        </p:txBody>
      </p:sp>
      <p:sp>
        <p:nvSpPr>
          <p:cNvPr id="20" name="Text Box 1059"/>
          <p:cNvSpPr txBox="1">
            <a:spLocks noChangeArrowheads="1"/>
          </p:cNvSpPr>
          <p:nvPr/>
        </p:nvSpPr>
        <p:spPr bwMode="auto">
          <a:xfrm>
            <a:off x="7027863" y="6597650"/>
            <a:ext cx="195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a:latin typeface="Arial" charset="0"/>
              </a:rPr>
              <a:t>04e-BM/</a:t>
            </a:r>
            <a:r>
              <a:rPr kumimoji="0" lang="en-US" altLang="ja-JP" sz="1000" dirty="0">
                <a:latin typeface="Arial" charset="0"/>
                <a:ea typeface="MS PGothic" pitchFamily="34" charset="-128"/>
              </a:rPr>
              <a:t>NS</a:t>
            </a:r>
            <a:r>
              <a:rPr kumimoji="0" lang="en-US" altLang="en-US" sz="1000" dirty="0">
                <a:latin typeface="Arial" charset="0"/>
              </a:rPr>
              <a:t>/HDCV/FSOFT v2</a:t>
            </a:r>
            <a:r>
              <a:rPr kumimoji="0" lang="en-US" altLang="ja-JP" sz="1000" dirty="0">
                <a:latin typeface="Arial" charset="0"/>
                <a:ea typeface="MS PGothic" pitchFamily="34" charset="-128"/>
              </a:rPr>
              <a:t>/</a:t>
            </a:r>
            <a:r>
              <a:rPr kumimoji="0" lang="en-US" altLang="en-US" sz="1000" dirty="0">
                <a:latin typeface="Arial" charset="0"/>
              </a:rPr>
              <a:t>2</a:t>
            </a:r>
          </a:p>
        </p:txBody>
      </p:sp>
      <p:pic>
        <p:nvPicPr>
          <p:cNvPr id="1045" name="Picture 1060" descr="BackGroun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1061" descr="Logo_Software_khongSLOGAN"/>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9A29CF0F-07E1-4BE9-A9AD-FBE2DA38C6E0}" type="slidenum">
              <a:rPr kumimoji="0" lang="fr-FR" altLang="ja-JP" sz="800" smtClean="0">
                <a:solidFill>
                  <a:schemeClr val="bg2"/>
                </a:solidFill>
                <a:latin typeface="SEOptimist"/>
                <a:ea typeface="ＭＳ Ｐゴシック" pitchFamily="50" charset="-128"/>
                <a:cs typeface="Arial" pitchFamily="34" charset="0"/>
              </a:rPr>
              <a:pPr>
                <a:defRPr/>
              </a:pPr>
              <a:t>‹#›</a:t>
            </a:fld>
            <a:endParaRPr kumimoji="0" lang="fr-FR" altLang="ja-JP" sz="800" dirty="0">
              <a:solidFill>
                <a:schemeClr val="bg2"/>
              </a:solidFill>
              <a:latin typeface="SEOptimist"/>
              <a:ea typeface="ＭＳ Ｐゴシック" pitchFamily="50" charset="-128"/>
              <a:cs typeface="Arial" pitchFamily="34" charset="0"/>
            </a:endParaRPr>
          </a:p>
        </p:txBody>
      </p:sp>
      <p:sp>
        <p:nvSpPr>
          <p:cNvPr id="2051"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Cliquez pour modifier les styles du texte du masque</a:t>
            </a:r>
          </a:p>
          <a:p>
            <a:pPr lvl="1"/>
            <a:r>
              <a:rPr lang="en-GB" altLang="zh-TW"/>
              <a:t>Deuxième niveau</a:t>
            </a:r>
          </a:p>
          <a:p>
            <a:pPr lvl="2"/>
            <a:r>
              <a:rPr lang="en-GB" altLang="zh-TW"/>
              <a:t>Troisième niveau</a:t>
            </a:r>
          </a:p>
          <a:p>
            <a:pPr lvl="3"/>
            <a:r>
              <a:rPr lang="en-GB" altLang="zh-TW"/>
              <a:t>Quatrième niveau</a:t>
            </a:r>
          </a:p>
          <a:p>
            <a:pPr lvl="4"/>
            <a:r>
              <a:rPr lang="en-GB" altLang="zh-TW"/>
              <a:t>Cinquième niveau</a:t>
            </a:r>
          </a:p>
        </p:txBody>
      </p:sp>
      <p:sp>
        <p:nvSpPr>
          <p:cNvPr id="2052"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Cliquez et modifiez le titre</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l" rtl="0" eaLnBrk="1" fontAlgn="base" hangingPunct="1">
        <a:spcBef>
          <a:spcPct val="0"/>
        </a:spcBef>
        <a:spcAft>
          <a:spcPct val="0"/>
        </a:spcAft>
        <a:defRPr kumimoji="1" sz="3600" b="1">
          <a:solidFill>
            <a:schemeClr val="accent1"/>
          </a:solidFill>
          <a:latin typeface="+mj-lt"/>
          <a:ea typeface="+mj-ea"/>
          <a:cs typeface="+mj-cs"/>
        </a:defRPr>
      </a:lvl1pPr>
      <a:lvl2pPr algn="l" rtl="0" eaLnBrk="1" fontAlgn="base" hangingPunct="1">
        <a:spcBef>
          <a:spcPct val="0"/>
        </a:spcBef>
        <a:spcAft>
          <a:spcPct val="0"/>
        </a:spcAft>
        <a:defRPr kumimoji="1" sz="3600" b="1">
          <a:solidFill>
            <a:schemeClr val="accent1"/>
          </a:solidFill>
          <a:latin typeface="Arial" charset="0"/>
        </a:defRPr>
      </a:lvl2pPr>
      <a:lvl3pPr algn="l" rtl="0" eaLnBrk="1" fontAlgn="base" hangingPunct="1">
        <a:spcBef>
          <a:spcPct val="0"/>
        </a:spcBef>
        <a:spcAft>
          <a:spcPct val="0"/>
        </a:spcAft>
        <a:defRPr kumimoji="1" sz="3600" b="1">
          <a:solidFill>
            <a:schemeClr val="accent1"/>
          </a:solidFill>
          <a:latin typeface="Arial" charset="0"/>
        </a:defRPr>
      </a:lvl3pPr>
      <a:lvl4pPr algn="l" rtl="0" eaLnBrk="1" fontAlgn="base" hangingPunct="1">
        <a:spcBef>
          <a:spcPct val="0"/>
        </a:spcBef>
        <a:spcAft>
          <a:spcPct val="0"/>
        </a:spcAft>
        <a:defRPr kumimoji="1" sz="3600" b="1">
          <a:solidFill>
            <a:schemeClr val="accent1"/>
          </a:solidFill>
          <a:latin typeface="Arial" charset="0"/>
        </a:defRPr>
      </a:lvl4pPr>
      <a:lvl5pPr algn="l" rtl="0" eaLnBrk="1" fontAlgn="base" hangingPunct="1">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SEOptimist" pitchFamily="50" charset="0"/>
        </a:defRPr>
      </a:lvl4pPr>
      <a:lvl5pPr marL="2159000" indent="-228600" algn="l" rtl="0" eaLnBrk="1" fontAlgn="base" hangingPunct="1">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17EFA10C-9DE7-4060-9697-477FB0359A75}"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307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307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085535DE-E391-4F02-A061-303EAE499747}"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409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410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kumimoji="0" lang="en-GB" altLang="zh-TW" sz="800" dirty="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61988">
              <a:defRPr kumimoji="1" sz="2400">
                <a:solidFill>
                  <a:schemeClr val="tx1"/>
                </a:solidFill>
                <a:latin typeface="Times New Roman" pitchFamily="18" charset="0"/>
              </a:defRPr>
            </a:lvl1pPr>
            <a:lvl2pPr marL="742950" indent="-285750" defTabSz="661988">
              <a:defRPr kumimoji="1" sz="2400">
                <a:solidFill>
                  <a:schemeClr val="tx1"/>
                </a:solidFill>
                <a:latin typeface="Times New Roman" pitchFamily="18" charset="0"/>
              </a:defRPr>
            </a:lvl2pPr>
            <a:lvl3pPr marL="1143000" indent="-228600" defTabSz="661988">
              <a:defRPr kumimoji="1" sz="2400">
                <a:solidFill>
                  <a:schemeClr val="tx1"/>
                </a:solidFill>
                <a:latin typeface="Times New Roman" pitchFamily="18" charset="0"/>
              </a:defRPr>
            </a:lvl3pPr>
            <a:lvl4pPr marL="1600200" indent="-228600" defTabSz="661988">
              <a:defRPr kumimoji="1" sz="2400">
                <a:solidFill>
                  <a:schemeClr val="tx1"/>
                </a:solidFill>
                <a:latin typeface="Times New Roman" pitchFamily="18" charset="0"/>
              </a:defRPr>
            </a:lvl4pPr>
            <a:lvl5pPr marL="2057400" indent="-228600" defTabSz="661988">
              <a:defRPr kumimoji="1" sz="2400">
                <a:solidFill>
                  <a:schemeClr val="tx1"/>
                </a:solidFill>
                <a:latin typeface="Times New Roman" pitchFamily="18" charset="0"/>
              </a:defRPr>
            </a:lvl5pPr>
            <a:lvl6pPr marL="2514600" indent="-228600" defTabSz="661988" eaLnBrk="0" fontAlgn="base" hangingPunct="0">
              <a:spcBef>
                <a:spcPct val="0"/>
              </a:spcBef>
              <a:spcAft>
                <a:spcPct val="0"/>
              </a:spcAft>
              <a:defRPr kumimoji="1" sz="2400">
                <a:solidFill>
                  <a:schemeClr val="tx1"/>
                </a:solidFill>
                <a:latin typeface="Times New Roman" pitchFamily="18" charset="0"/>
              </a:defRPr>
            </a:lvl6pPr>
            <a:lvl7pPr marL="2971800" indent="-228600" defTabSz="661988" eaLnBrk="0" fontAlgn="base" hangingPunct="0">
              <a:spcBef>
                <a:spcPct val="0"/>
              </a:spcBef>
              <a:spcAft>
                <a:spcPct val="0"/>
              </a:spcAft>
              <a:defRPr kumimoji="1" sz="2400">
                <a:solidFill>
                  <a:schemeClr val="tx1"/>
                </a:solidFill>
                <a:latin typeface="Times New Roman" pitchFamily="18" charset="0"/>
              </a:defRPr>
            </a:lvl7pPr>
            <a:lvl8pPr marL="3429000" indent="-228600" defTabSz="661988" eaLnBrk="0" fontAlgn="base" hangingPunct="0">
              <a:spcBef>
                <a:spcPct val="0"/>
              </a:spcBef>
              <a:spcAft>
                <a:spcPct val="0"/>
              </a:spcAft>
              <a:defRPr kumimoji="1" sz="2400">
                <a:solidFill>
                  <a:schemeClr val="tx1"/>
                </a:solidFill>
                <a:latin typeface="Times New Roman" pitchFamily="18" charset="0"/>
              </a:defRPr>
            </a:lvl8pPr>
            <a:lvl9pPr marL="3886200" indent="-228600" defTabSz="661988" eaLnBrk="0" fontAlgn="base" hangingPunct="0">
              <a:spcBef>
                <a:spcPct val="0"/>
              </a:spcBef>
              <a:spcAft>
                <a:spcPct val="0"/>
              </a:spcAft>
              <a:defRPr kumimoji="1" sz="2400">
                <a:solidFill>
                  <a:schemeClr val="tx1"/>
                </a:solidFill>
                <a:latin typeface="Times New Roman" pitchFamily="18" charset="0"/>
              </a:defRPr>
            </a:lvl9pPr>
          </a:lstStyle>
          <a:p>
            <a:pPr>
              <a:defRPr/>
            </a:pPr>
            <a:fld id="{A9A6B261-DB35-4CD0-AE2B-6DC41344706F}" type="slidenum">
              <a:rPr kumimoji="0" lang="fr-FR" altLang="ja-JP" sz="800" smtClean="0">
                <a:solidFill>
                  <a:schemeClr val="bg2"/>
                </a:solidFill>
                <a:latin typeface="Arial" pitchFamily="34" charset="0"/>
                <a:ea typeface="ＭＳ Ｐゴシック" pitchFamily="50" charset="-128"/>
                <a:cs typeface="Arial" pitchFamily="34" charset="0"/>
              </a:rPr>
              <a:pPr>
                <a:defRPr/>
              </a:pPr>
              <a:t>‹#›</a:t>
            </a:fld>
            <a:endParaRPr kumimoji="0" lang="fr-FR" altLang="ja-JP" sz="800" dirty="0">
              <a:solidFill>
                <a:schemeClr val="bg2"/>
              </a:solidFill>
              <a:latin typeface="Arial" pitchFamily="34" charset="0"/>
              <a:ea typeface="ＭＳ Ｐゴシック" pitchFamily="50" charset="-128"/>
              <a:cs typeface="Arial" pitchFamily="34" charset="0"/>
            </a:endParaRPr>
          </a:p>
        </p:txBody>
      </p:sp>
      <p:sp>
        <p:nvSpPr>
          <p:cNvPr id="5124"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a:t>First level</a:t>
            </a:r>
          </a:p>
          <a:p>
            <a:pPr lvl="1"/>
            <a:r>
              <a:rPr lang="en-GB" altLang="zh-TW"/>
              <a:t>Second level</a:t>
            </a:r>
          </a:p>
          <a:p>
            <a:pPr lvl="2"/>
            <a:r>
              <a:rPr lang="en-GB" altLang="zh-TW"/>
              <a:t>Third level</a:t>
            </a:r>
          </a:p>
        </p:txBody>
      </p:sp>
      <p:sp>
        <p:nvSpPr>
          <p:cNvPr id="5125"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a:t>Title</a:t>
            </a:r>
          </a:p>
        </p:txBody>
      </p:sp>
      <p:sp>
        <p:nvSpPr>
          <p:cNvPr id="5126" name="Rectangle 6"/>
          <p:cNvSpPr>
            <a:spLocks noChangeArrowheads="1"/>
          </p:cNvSpPr>
          <p:nvPr/>
        </p:nvSpPr>
        <p:spPr bwMode="auto">
          <a:xfrm>
            <a:off x="1325563" y="6577013"/>
            <a:ext cx="11382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kumimoji="0" lang="en-GB" altLang="zh-TW" sz="800" dirty="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rtl="0" eaLnBrk="1" fontAlgn="base" hangingPunct="1">
        <a:spcBef>
          <a:spcPct val="0"/>
        </a:spcBef>
        <a:spcAft>
          <a:spcPct val="0"/>
        </a:spcAft>
        <a:defRPr kumimoji="1" sz="3600">
          <a:solidFill>
            <a:schemeClr val="accent1"/>
          </a:solidFill>
          <a:latin typeface="+mj-lt"/>
          <a:ea typeface="+mj-ea"/>
          <a:cs typeface="+mj-cs"/>
        </a:defRPr>
      </a:lvl1pPr>
      <a:lvl2pPr algn="l" rtl="0" eaLnBrk="1" fontAlgn="base" hangingPunct="1">
        <a:spcBef>
          <a:spcPct val="0"/>
        </a:spcBef>
        <a:spcAft>
          <a:spcPct val="0"/>
        </a:spcAft>
        <a:defRPr kumimoji="1" sz="3600">
          <a:solidFill>
            <a:schemeClr val="accent1"/>
          </a:solidFill>
          <a:latin typeface="Arial" charset="0"/>
        </a:defRPr>
      </a:lvl2pPr>
      <a:lvl3pPr algn="l" rtl="0" eaLnBrk="1" fontAlgn="base" hangingPunct="1">
        <a:spcBef>
          <a:spcPct val="0"/>
        </a:spcBef>
        <a:spcAft>
          <a:spcPct val="0"/>
        </a:spcAft>
        <a:defRPr kumimoji="1" sz="3600">
          <a:solidFill>
            <a:schemeClr val="accent1"/>
          </a:solidFill>
          <a:latin typeface="Arial" charset="0"/>
        </a:defRPr>
      </a:lvl3pPr>
      <a:lvl4pPr algn="l" rtl="0" eaLnBrk="1" fontAlgn="base" hangingPunct="1">
        <a:spcBef>
          <a:spcPct val="0"/>
        </a:spcBef>
        <a:spcAft>
          <a:spcPct val="0"/>
        </a:spcAft>
        <a:defRPr kumimoji="1" sz="3600">
          <a:solidFill>
            <a:schemeClr val="accent1"/>
          </a:solidFill>
          <a:latin typeface="Arial" charset="0"/>
        </a:defRPr>
      </a:lvl4pPr>
      <a:lvl5pPr algn="l" rtl="0" eaLnBrk="1" fontAlgn="base" hangingPunct="1">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1" fontAlgn="base" hangingPunct="1">
        <a:spcBef>
          <a:spcPct val="20000"/>
        </a:spcBef>
        <a:spcAft>
          <a:spcPct val="0"/>
        </a:spcAft>
        <a:buClr>
          <a:schemeClr val="accent1"/>
        </a:buClr>
        <a:buFont typeface="Arial" pitchFamily="34" charset="0"/>
        <a:buChar char="●"/>
        <a:defRPr kumimoji="1" sz="2000">
          <a:solidFill>
            <a:schemeClr val="accent1"/>
          </a:solidFill>
          <a:latin typeface="+mn-lt"/>
          <a:ea typeface="+mn-ea"/>
          <a:cs typeface="+mn-cs"/>
        </a:defRPr>
      </a:lvl1pPr>
      <a:lvl2pPr marL="541338" indent="-180975" algn="l" rtl="0" eaLnBrk="1" fontAlgn="base" hangingPunct="1">
        <a:spcBef>
          <a:spcPct val="20000"/>
        </a:spcBef>
        <a:spcAft>
          <a:spcPct val="0"/>
        </a:spcAft>
        <a:buClr>
          <a:schemeClr val="bg2"/>
        </a:buClr>
        <a:buFont typeface="Arial" pitchFamily="34" charset="0"/>
        <a:buChar char="●"/>
        <a:defRPr kumimoji="1" sz="2800">
          <a:solidFill>
            <a:schemeClr val="bg2"/>
          </a:solidFill>
          <a:latin typeface="+mn-lt"/>
        </a:defRPr>
      </a:lvl2pPr>
      <a:lvl3pPr marL="901700" indent="-84138" algn="l" rtl="0" eaLnBrk="1" fontAlgn="base" hangingPunct="1">
        <a:spcBef>
          <a:spcPct val="20000"/>
        </a:spcBef>
        <a:spcAft>
          <a:spcPct val="0"/>
        </a:spcAft>
        <a:buClr>
          <a:schemeClr val="bg2"/>
        </a:buClr>
        <a:buFont typeface="Arial" pitchFamily="34" charset="0"/>
        <a:buChar char="●"/>
        <a:defRPr kumimoji="1" sz="2400">
          <a:solidFill>
            <a:schemeClr val="bg2"/>
          </a:solidFill>
          <a:latin typeface="+mn-lt"/>
        </a:defRPr>
      </a:lvl3pPr>
      <a:lvl4pPr marL="1751013" indent="-228600" algn="l" rtl="0" eaLnBrk="1" fontAlgn="base" hangingPunct="1">
        <a:spcBef>
          <a:spcPct val="20000"/>
        </a:spcBef>
        <a:spcAft>
          <a:spcPct val="0"/>
        </a:spcAft>
        <a:buChar char="–"/>
        <a:defRPr kumimoji="1" sz="2000">
          <a:solidFill>
            <a:schemeClr val="tx1"/>
          </a:solidFill>
          <a:latin typeface="+mn-lt"/>
        </a:defRPr>
      </a:lvl4pPr>
      <a:lvl5pPr marL="2159000" indent="-228600" algn="l" rtl="0" eaLnBrk="1" fontAlgn="base" hangingPunct="1">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2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kumimoji="0" sz="1400">
                <a:ea typeface="ＭＳ Ｐゴシック" pitchFamily="50" charset="-128"/>
              </a:defRPr>
            </a:lvl1pPr>
          </a:lstStyle>
          <a:p>
            <a:pPr>
              <a:defRPr/>
            </a:pPr>
            <a:endParaRPr lang="en-US" altLang="ja-JP" dirty="0"/>
          </a:p>
        </p:txBody>
      </p:sp>
      <p:sp>
        <p:nvSpPr>
          <p:cNvPr id="9" name="Rectangle 6"/>
          <p:cNvSpPr txBox="1">
            <a:spLocks noChangeArrowheads="1"/>
          </p:cNvSpPr>
          <p:nvPr/>
        </p:nvSpPr>
        <p:spPr bwMode="auto">
          <a:xfrm>
            <a:off x="16764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solidFill>
                  <a:schemeClr val="tx1"/>
                </a:solidFill>
                <a:latin typeface="+mj-lt"/>
              </a:rPr>
              <a:t>© FPT Software</a:t>
            </a:r>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r">
              <a:defRPr/>
            </a:pPr>
            <a:fld id="{255B1080-B92A-4EFB-AB27-FF2F930DAF6A}" type="slidenum">
              <a:rPr lang="en-US" altLang="ja-JP" sz="1600" b="1" smtClean="0">
                <a:solidFill>
                  <a:schemeClr val="tx1"/>
                </a:solidFill>
                <a:latin typeface="+mj-lt"/>
              </a:rPr>
              <a:pPr algn="r">
                <a:defRPr/>
              </a:pPr>
              <a:t>‹#›</a:t>
            </a:fld>
            <a:endParaRPr lang="en-US" altLang="ja-JP" sz="1600" b="1" dirty="0">
              <a:solidFill>
                <a:schemeClr val="tx1"/>
              </a:solidFill>
              <a:latin typeface="+mj-lt"/>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4026" r:id="rId3"/>
  </p:sldLayoutIdLst>
  <p:hf hdr="0" ftr="0" dt="0"/>
  <p:txStyles>
    <p:title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7173"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ea typeface="ＭＳ Ｐゴシック" pitchFamily="50" charset="-128"/>
              </a:defRPr>
            </a:lvl1pPr>
          </a:lstStyle>
          <a:p>
            <a:pPr>
              <a:defRPr/>
            </a:pPr>
            <a:endParaRPr lang="en-US" altLang="ja-JP" dirty="0"/>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ea typeface="ＭＳ Ｐゴシック" pitchFamily="50" charset="-128"/>
              </a:defRPr>
            </a:lvl1pPr>
          </a:lstStyle>
          <a:p>
            <a:pPr>
              <a:defRPr/>
            </a:pPr>
            <a:endParaRPr lang="en-US" altLang="ja-JP" dirty="0"/>
          </a:p>
        </p:txBody>
      </p:sp>
      <p:pic>
        <p:nvPicPr>
          <p:cNvPr id="7177" name="Picture 1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6764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a:solidFill>
                  <a:schemeClr val="tx1"/>
                </a:solidFill>
                <a:latin typeface="+mj-lt"/>
              </a:rPr>
              <a:t>© FPT Software</a:t>
            </a:r>
          </a:p>
        </p:txBody>
      </p:sp>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r">
              <a:defRPr/>
            </a:pPr>
            <a:fld id="{255B1080-B92A-4EFB-AB27-FF2F930DAF6A}" type="slidenum">
              <a:rPr lang="en-US" altLang="ja-JP" sz="1600" b="1" smtClean="0">
                <a:solidFill>
                  <a:schemeClr val="tx1"/>
                </a:solidFill>
                <a:latin typeface="+mj-lt"/>
              </a:rPr>
              <a:pPr algn="r">
                <a:defRPr/>
              </a:pPr>
              <a:t>‹#›</a:t>
            </a:fld>
            <a:endParaRPr lang="en-US" altLang="ja-JP" sz="1600" b="1" dirty="0">
              <a:solidFill>
                <a:schemeClr val="tx1"/>
              </a:solidFill>
              <a:latin typeface="+mj-lt"/>
            </a:endParaRP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Lst>
  <p:hf hdr="0" ftr="0" dt="0"/>
  <p:txStyles>
    <p:title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9.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7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9.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79.xml"/></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7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9.xml"/></Relationships>
</file>

<file path=ppt/slides/_rels/slide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179.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7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7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7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9.xml"/></Relationships>
</file>

<file path=ppt/slides/_rels/slide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9.xml"/></Relationships>
</file>

<file path=ppt/slides/_rels/slide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7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79.xml"/></Relationships>
</file>

<file path=ppt/slides/_rels/slide15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2.xml"/><Relationship Id="rId1" Type="http://schemas.openxmlformats.org/officeDocument/2006/relationships/slideLayout" Target="../slideLayouts/slideLayout179.xml"/></Relationships>
</file>

<file path=ppt/slides/_rels/slide158.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3.xml"/><Relationship Id="rId1" Type="http://schemas.openxmlformats.org/officeDocument/2006/relationships/slideLayout" Target="../slideLayouts/slideLayout179.xml"/><Relationship Id="rId4" Type="http://schemas.openxmlformats.org/officeDocument/2006/relationships/audio" Target="../media/audio2.bin"/></Relationships>
</file>

<file path=ppt/slides/_rels/slide159.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4.xml"/><Relationship Id="rId1" Type="http://schemas.openxmlformats.org/officeDocument/2006/relationships/slideLayout" Target="../slideLayouts/slideLayout1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9.xml"/></Relationships>
</file>

<file path=ppt/slides/_rels/slide16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5.xml"/><Relationship Id="rId1" Type="http://schemas.openxmlformats.org/officeDocument/2006/relationships/slideLayout" Target="../slideLayouts/slideLayout179.xml"/></Relationships>
</file>

<file path=ppt/slides/_rels/slide16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6.xml"/><Relationship Id="rId1" Type="http://schemas.openxmlformats.org/officeDocument/2006/relationships/slideLayout" Target="../slideLayouts/slideLayout17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9.xml"/></Relationships>
</file>

<file path=ppt/slides/_rels/slide16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8.xml"/><Relationship Id="rId1" Type="http://schemas.openxmlformats.org/officeDocument/2006/relationships/slideLayout" Target="../slideLayouts/slideLayout17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9.xml"/></Relationships>
</file>

<file path=ppt/slides/_rels/slide1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0.xml"/><Relationship Id="rId1" Type="http://schemas.openxmlformats.org/officeDocument/2006/relationships/slideLayout" Target="../slideLayouts/slideLayout17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9.xml"/></Relationships>
</file>

<file path=ppt/slides/_rels/slide1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7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5.xml.rels><?xml version="1.0" encoding="UTF-8" standalone="yes"?>
<Relationships xmlns="http://schemas.openxmlformats.org/package/2006/relationships"><Relationship Id="rId3" Type="http://schemas.openxmlformats.org/officeDocument/2006/relationships/hyperlink" Target="https://vi.wikipedia.org/wiki/V%C4%83n_b%E1%BA%A3n" TargetMode="External"/><Relationship Id="rId2" Type="http://schemas.openxmlformats.org/officeDocument/2006/relationships/hyperlink" Target="https://vi.wikipedia.org/wiki/Phim_%C4%91i%E1%BB%87n_%E1%BA%A3nh" TargetMode="External"/><Relationship Id="rId1" Type="http://schemas.openxmlformats.org/officeDocument/2006/relationships/slideLayout" Target="../slideLayouts/slideLayout179.xml"/><Relationship Id="rId4" Type="http://schemas.openxmlformats.org/officeDocument/2006/relationships/hyperlink" Target="https://vi.wikipedia.org/wiki/H%C3%ACnh_%E1%BA%A3n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9.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79.xml"/></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png"/><Relationship Id="rId1" Type="http://schemas.openxmlformats.org/officeDocument/2006/relationships/slideLayout" Target="../slideLayouts/slideLayout184.xml"/><Relationship Id="rId4" Type="http://schemas.openxmlformats.org/officeDocument/2006/relationships/image" Target="../media/image16.tmp"/></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7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9.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7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9.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79.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7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7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9.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79.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79.xml"/></Relationships>
</file>

<file path=ppt/slides/_rels/slide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8.xml"/><Relationship Id="rId1" Type="http://schemas.openxmlformats.org/officeDocument/2006/relationships/slideLayout" Target="../slideLayouts/slideLayout179.xml"/></Relationships>
</file>

<file path=ppt/slides/_rels/slide8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9.xml"/><Relationship Id="rId1" Type="http://schemas.openxmlformats.org/officeDocument/2006/relationships/slideLayout" Target="../slideLayouts/slideLayout179.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79.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7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9.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8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9.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bwMode="auto">
          <a:xfrm>
            <a:off x="1981200" y="4876800"/>
            <a:ext cx="6400800" cy="1752600"/>
          </a:xfrm>
          <a:noFill/>
          <a:ln>
            <a:miter lim="800000"/>
            <a:headEnd/>
            <a:tailEnd/>
          </a:ln>
        </p:spPr>
        <p:txBody>
          <a:bodyPr vert="horz" wrap="square" lIns="91440" tIns="45720" rIns="91440" bIns="45720" numCol="1" anchor="t" anchorCtr="0" compatLnSpc="1">
            <a:prstTxWarp prst="textNoShape">
              <a:avLst/>
            </a:prstTxWarp>
            <a:normAutofit/>
          </a:bodyPr>
          <a:lstStyle/>
          <a:p>
            <a:pPr algn="r"/>
            <a:r>
              <a:rPr lang="en-US" altLang="ja-JP" sz="3200">
                <a:ea typeface="MS PGothic" pitchFamily="34" charset="-128"/>
              </a:rPr>
              <a:t>Giảng Viên: Trần Thị Kim Chi </a:t>
            </a:r>
            <a:endParaRPr lang="vi-VN" altLang="ja-JP" sz="3200" dirty="0"/>
          </a:p>
        </p:txBody>
      </p:sp>
      <p:sp>
        <p:nvSpPr>
          <p:cNvPr id="5" name="Rectangle 4"/>
          <p:cNvSpPr/>
          <p:nvPr/>
        </p:nvSpPr>
        <p:spPr>
          <a:xfrm>
            <a:off x="1128987" y="1953161"/>
            <a:ext cx="6680034" cy="1323439"/>
          </a:xfrm>
          <a:prstGeom prst="rect">
            <a:avLst/>
          </a:prstGeom>
          <a:noFill/>
        </p:spPr>
        <p:txBody>
          <a:bodyPr wrap="none" lIns="91440" tIns="45720" rIns="91440" bIns="45720">
            <a:spAutoFit/>
          </a:bodyPr>
          <a:lstStyle/>
          <a:p>
            <a:pPr algn="ctr"/>
            <a:r>
              <a:rPr lang="en-US" sz="4000" b="1">
                <a:ln w="22225">
                  <a:solidFill>
                    <a:srgbClr val="C00000"/>
                  </a:solidFill>
                  <a:prstDash val="solid"/>
                </a:ln>
                <a:solidFill>
                  <a:schemeClr val="accent2">
                    <a:lumMod val="60000"/>
                    <a:lumOff val="40000"/>
                  </a:schemeClr>
                </a:solidFill>
              </a:rPr>
              <a:t>TỔNG QUAN VỀ BẢO MẬT</a:t>
            </a:r>
          </a:p>
          <a:p>
            <a:pPr algn="ctr"/>
            <a:r>
              <a:rPr lang="en-US" sz="4000" b="1">
                <a:ln w="22225">
                  <a:solidFill>
                    <a:srgbClr val="C00000"/>
                  </a:solidFill>
                  <a:prstDash val="solid"/>
                </a:ln>
                <a:solidFill>
                  <a:schemeClr val="accent2">
                    <a:lumMod val="60000"/>
                    <a:lumOff val="40000"/>
                  </a:schemeClr>
                </a:solidFill>
              </a:rPr>
              <a:t>CƠ SỞ DỮ LIỆU</a:t>
            </a:r>
          </a:p>
        </p:txBody>
      </p:sp>
      <p:sp>
        <p:nvSpPr>
          <p:cNvPr id="2" name="Slide Number Placeholder 1"/>
          <p:cNvSpPr>
            <a:spLocks noGrp="1"/>
          </p:cNvSpPr>
          <p:nvPr>
            <p:ph type="sldNum" sz="quarter" idx="12"/>
          </p:nvPr>
        </p:nvSpPr>
        <p:spPr/>
        <p:txBody>
          <a:bodyPr/>
          <a:lstStyle/>
          <a:p>
            <a:fld id="{4FAB73BC-B049-4115-A692-8D63A059BFB8}"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701675" y="304800"/>
            <a:ext cx="8442325" cy="495300"/>
          </a:xfrm>
          <a:noFill/>
          <a:ln/>
        </p:spPr>
        <p:txBody>
          <a:bodyPr lIns="92075" tIns="46038" rIns="92075" bIns="46038" anchor="ctr">
            <a:normAutofit fontScale="90000"/>
          </a:bodyPr>
          <a:lstStyle/>
          <a:p>
            <a:r>
              <a:rPr lang="en-US" b="1">
                <a:solidFill>
                  <a:srgbClr val="0000FF"/>
                </a:solidFill>
              </a:rPr>
              <a:t>Ví dụ về một CSDL</a:t>
            </a:r>
          </a:p>
        </p:txBody>
      </p:sp>
      <p:sp>
        <p:nvSpPr>
          <p:cNvPr id="119" name="Slide Number Placeholder 5"/>
          <p:cNvSpPr>
            <a:spLocks noGrp="1"/>
          </p:cNvSpPr>
          <p:nvPr>
            <p:ph type="sldNum" sz="quarter" idx="12"/>
          </p:nvPr>
        </p:nvSpPr>
        <p:spPr>
          <a:xfrm>
            <a:off x="7042150" y="6243638"/>
            <a:ext cx="1905000" cy="457200"/>
          </a:xfrm>
          <a:prstGeom prst="rect">
            <a:avLst/>
          </a:prstGeom>
        </p:spPr>
        <p:txBody>
          <a:bodyPr/>
          <a:lstStyle/>
          <a:p>
            <a:fld id="{B36D71F5-06CF-4492-8B15-4D5EEA2D28DF}" type="slidenum">
              <a:rPr lang="en-US"/>
              <a:pPr/>
              <a:t>10</a:t>
            </a:fld>
            <a:endParaRPr lang="en-US"/>
          </a:p>
        </p:txBody>
      </p:sp>
      <p:sp>
        <p:nvSpPr>
          <p:cNvPr id="283651" name="Rectangle 3"/>
          <p:cNvSpPr>
            <a:spLocks noChangeArrowheads="1"/>
          </p:cNvSpPr>
          <p:nvPr/>
        </p:nvSpPr>
        <p:spPr bwMode="auto">
          <a:xfrm>
            <a:off x="0" y="4191000"/>
            <a:ext cx="11430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r>
              <a:rPr lang="en-US" altLang="zh-CN" sz="1600" b="1">
                <a:solidFill>
                  <a:srgbClr val="003300"/>
                </a:solidFill>
                <a:latin typeface="Arial" pitchFamily="34" charset="0"/>
                <a:ea typeface="Times New Roman" pitchFamily="18" charset="0"/>
                <a:cs typeface="Arial" pitchFamily="34" charset="0"/>
              </a:rPr>
              <a:t>MONHOC</a:t>
            </a:r>
          </a:p>
        </p:txBody>
      </p:sp>
      <p:sp>
        <p:nvSpPr>
          <p:cNvPr id="283652" name="Rectangle 4"/>
          <p:cNvSpPr>
            <a:spLocks noChangeArrowheads="1"/>
          </p:cNvSpPr>
          <p:nvPr/>
        </p:nvSpPr>
        <p:spPr bwMode="auto">
          <a:xfrm>
            <a:off x="1066800" y="1066800"/>
            <a:ext cx="11414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sz="1600" b="1">
                <a:solidFill>
                  <a:srgbClr val="FF0000"/>
                </a:solidFill>
                <a:latin typeface="Arial" pitchFamily="34" charset="0"/>
                <a:ea typeface="Times New Roman" pitchFamily="18" charset="0"/>
                <a:cs typeface="Arial" pitchFamily="34" charset="0"/>
              </a:rPr>
              <a:t>SINHVIEN</a:t>
            </a:r>
          </a:p>
        </p:txBody>
      </p:sp>
      <p:graphicFrame>
        <p:nvGraphicFramePr>
          <p:cNvPr id="283653" name="Group 5"/>
          <p:cNvGraphicFramePr>
            <a:graphicFrameLocks noGrp="1"/>
          </p:cNvGraphicFramePr>
          <p:nvPr/>
        </p:nvGraphicFramePr>
        <p:xfrm>
          <a:off x="990600" y="1524000"/>
          <a:ext cx="4191000" cy="2286000"/>
        </p:xfrm>
        <a:graphic>
          <a:graphicData uri="http://schemas.openxmlformats.org/drawingml/2006/table">
            <a:tbl>
              <a:tblPr/>
              <a:tblGrid>
                <a:gridCol w="1371600">
                  <a:extLst>
                    <a:ext uri="{9D8B030D-6E8A-4147-A177-3AD203B41FA5}">
                      <a16:colId xmlns:a16="http://schemas.microsoft.com/office/drawing/2014/main" val="20000"/>
                    </a:ext>
                  </a:extLst>
                </a:gridCol>
                <a:gridCol w="1058863">
                  <a:extLst>
                    <a:ext uri="{9D8B030D-6E8A-4147-A177-3AD203B41FA5}">
                      <a16:colId xmlns:a16="http://schemas.microsoft.com/office/drawing/2014/main" val="20001"/>
                    </a:ext>
                  </a:extLst>
                </a:gridCol>
                <a:gridCol w="1760537">
                  <a:extLst>
                    <a:ext uri="{9D8B030D-6E8A-4147-A177-3AD203B41FA5}">
                      <a16:colId xmlns:a16="http://schemas.microsoft.com/office/drawing/2014/main" val="20002"/>
                    </a:ext>
                  </a:extLst>
                </a:gridCol>
              </a:tblGrid>
              <a:tr h="803275">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sng" strike="noStrike" cap="none" normalizeH="0" baseline="0">
                          <a:ln>
                            <a:noFill/>
                          </a:ln>
                          <a:solidFill>
                            <a:schemeClr val="tx1"/>
                          </a:solidFill>
                          <a:effectLst/>
                          <a:latin typeface="Arial" pitchFamily="34" charset="0"/>
                          <a:ea typeface="Times New Roman" pitchFamily="18" charset="0"/>
                          <a:cs typeface="Arial" pitchFamily="34" charset="0"/>
                        </a:rPr>
                        <a:t>MASV</a:t>
                      </a:r>
                      <a:endParaRPr kumimoji="0" lang="en-US" altLang="zh-CN" sz="1800" b="0" i="0" u="none" strike="noStrike" cap="none" normalizeH="0" baseline="0">
                        <a:ln>
                          <a:noFill/>
                        </a:ln>
                        <a:solidFill>
                          <a:schemeClr val="tx1"/>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chemeClr val="tx1"/>
                          </a:solidFill>
                          <a:effectLst/>
                          <a:latin typeface="Arial" pitchFamily="34" charset="0"/>
                          <a:ea typeface="Times New Roman" pitchFamily="18" charset="0"/>
                          <a:cs typeface="Arial" pitchFamily="34" charset="0"/>
                        </a:rPr>
                        <a:t>TEN</a:t>
                      </a:r>
                      <a:endParaRPr kumimoji="0" lang="en-US" altLang="zh-CN" sz="1800" b="0" i="0" u="none" strike="noStrike" cap="none" normalizeH="0" baseline="0">
                        <a:ln>
                          <a:noFill/>
                        </a:ln>
                        <a:solidFill>
                          <a:schemeClr val="tx1"/>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chemeClr val="tx1"/>
                          </a:solidFill>
                          <a:effectLst/>
                          <a:latin typeface="Arial" pitchFamily="34" charset="0"/>
                          <a:ea typeface="Times New Roman" pitchFamily="18" charset="0"/>
                          <a:cs typeface="Arial" pitchFamily="34" charset="0"/>
                        </a:rPr>
                        <a:t>MALOP</a:t>
                      </a:r>
                      <a:endParaRPr kumimoji="0" lang="en-US" altLang="zh-CN" sz="1800" b="0" i="0" u="none" strike="noStrike" cap="none" normalizeH="0" baseline="0">
                        <a:ln>
                          <a:noFill/>
                        </a:ln>
                        <a:solidFill>
                          <a:schemeClr val="tx1"/>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45402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SimSun" pitchFamily="2" charset="-122"/>
                          <a:cs typeface="Times New Roman" pitchFamily="18" charset="0"/>
                        </a:rPr>
                        <a:t>TCTH01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Times New Roman" pitchFamily="18" charset="0"/>
                          <a:ea typeface="SimSun" pitchFamily="2" charset="-122"/>
                          <a:cs typeface="Arial" pitchFamily="34" charset="0"/>
                        </a:rPr>
                        <a:t>Sơn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FF"/>
                          </a:solidFill>
                          <a:effectLst/>
                          <a:latin typeface="Arial" pitchFamily="34" charset="0"/>
                          <a:ea typeface="Times New Roman" pitchFamily="18" charset="0"/>
                          <a:cs typeface="Arial" pitchFamily="34" charset="0"/>
                        </a:rPr>
                        <a:t>TCTHA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5402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SimSun" pitchFamily="2" charset="-122"/>
                          <a:cs typeface="Times New Roman" pitchFamily="18" charset="0"/>
                        </a:rPr>
                        <a:t>TCTH02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Times New Roman" pitchFamily="18" charset="0"/>
                          <a:ea typeface="SimSun" pitchFamily="2" charset="-122"/>
                          <a:cs typeface="Arial" pitchFamily="34" charset="0"/>
                        </a:rPr>
                        <a:t>Bảo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FF"/>
                          </a:solidFill>
                          <a:effectLst/>
                          <a:latin typeface="Arial" pitchFamily="34" charset="0"/>
                          <a:ea typeface="Times New Roman" pitchFamily="18" charset="0"/>
                          <a:cs typeface="Arial" pitchFamily="34" charset="0"/>
                        </a:rPr>
                        <a:t>TCTHB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7467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Trang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FF"/>
                          </a:solidFill>
                          <a:effectLst/>
                          <a:latin typeface="Arial" pitchFamily="34" charset="0"/>
                          <a:ea typeface="Times New Roman" pitchFamily="18" charset="0"/>
                          <a:cs typeface="Arial" pitchFamily="34" charset="0"/>
                        </a:rPr>
                        <a:t>TCTHA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283675" name="Group 27"/>
          <p:cNvGraphicFramePr>
            <a:graphicFrameLocks noGrp="1"/>
          </p:cNvGraphicFramePr>
          <p:nvPr/>
        </p:nvGraphicFramePr>
        <p:xfrm>
          <a:off x="5715000" y="3505200"/>
          <a:ext cx="3200400" cy="2987040"/>
        </p:xfrm>
        <a:graphic>
          <a:graphicData uri="http://schemas.openxmlformats.org/drawingml/2006/table">
            <a:tbl>
              <a:tblPr/>
              <a:tblGrid>
                <a:gridCol w="1371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609600">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chemeClr val="tx1"/>
                          </a:solidFill>
                          <a:effectLst/>
                          <a:latin typeface="Arial" pitchFamily="34" charset="0"/>
                          <a:ea typeface="Times New Roman" pitchFamily="18" charset="0"/>
                          <a:cs typeface="Arial" pitchFamily="34" charset="0"/>
                        </a:rPr>
                        <a:t>MASV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chemeClr val="tx1"/>
                          </a:solidFill>
                          <a:effectLst/>
                          <a:latin typeface="Arial" pitchFamily="34" charset="0"/>
                          <a:ea typeface="Times New Roman" pitchFamily="18" charset="0"/>
                          <a:cs typeface="Arial" pitchFamily="34" charset="0"/>
                        </a:rPr>
                        <a:t>MAMH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chemeClr val="tx1"/>
                          </a:solidFill>
                          <a:effectLst/>
                          <a:latin typeface="Arial" pitchFamily="34" charset="0"/>
                          <a:ea typeface="Times New Roman" pitchFamily="18" charset="0"/>
                          <a:cs typeface="Arial" pitchFamily="34" charset="0"/>
                        </a:rPr>
                        <a:t>DIEM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THVP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CSDL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2"/>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CTDL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3"/>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THVP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4"/>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CSDL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5"/>
                  </a:ext>
                </a:extLst>
              </a:tr>
              <a:tr h="3556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THVP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chemeClr val="tx1"/>
                          </a:solidFill>
                          <a:effectLst/>
                          <a:latin typeface="Arial" pitchFamily="34" charset="0"/>
                          <a:ea typeface="Times New Roman" pitchFamily="18" charset="0"/>
                          <a:cs typeface="Arial"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6"/>
                  </a:ext>
                </a:extLst>
              </a:tr>
            </a:tbl>
          </a:graphicData>
        </a:graphic>
      </p:graphicFrame>
      <p:graphicFrame>
        <p:nvGraphicFramePr>
          <p:cNvPr id="283767" name="Group 119"/>
          <p:cNvGraphicFramePr>
            <a:graphicFrameLocks noGrp="1"/>
          </p:cNvGraphicFramePr>
          <p:nvPr>
            <p:extLst>
              <p:ext uri="{D42A27DB-BD31-4B8C-83A1-F6EECF244321}">
                <p14:modId xmlns:p14="http://schemas.microsoft.com/office/powerpoint/2010/main" val="2467640937"/>
              </p:ext>
            </p:extLst>
          </p:nvPr>
        </p:nvGraphicFramePr>
        <p:xfrm>
          <a:off x="1066800" y="4343400"/>
          <a:ext cx="3956050" cy="1866900"/>
        </p:xfrm>
        <a:graphic>
          <a:graphicData uri="http://schemas.openxmlformats.org/drawingml/2006/table">
            <a:tbl>
              <a:tblPr/>
              <a:tblGrid>
                <a:gridCol w="1066800">
                  <a:extLst>
                    <a:ext uri="{9D8B030D-6E8A-4147-A177-3AD203B41FA5}">
                      <a16:colId xmlns:a16="http://schemas.microsoft.com/office/drawing/2014/main" val="20000"/>
                    </a:ext>
                  </a:extLst>
                </a:gridCol>
                <a:gridCol w="182245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466725">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sng" strike="noStrike" cap="none" normalizeH="0" baseline="0">
                          <a:ln>
                            <a:noFill/>
                          </a:ln>
                          <a:solidFill>
                            <a:srgbClr val="C00000"/>
                          </a:solidFill>
                          <a:effectLst/>
                          <a:latin typeface="Arial" pitchFamily="34" charset="0"/>
                          <a:ea typeface="Times New Roman" pitchFamily="18" charset="0"/>
                          <a:cs typeface="Arial" pitchFamily="34" charset="0"/>
                        </a:rPr>
                        <a:t>MAMH</a:t>
                      </a:r>
                      <a:endParaRPr kumimoji="0" lang="en-US" altLang="zh-CN" sz="1800" b="0" i="0" u="none" strike="noStrike" cap="none" normalizeH="0" baseline="0">
                        <a:ln>
                          <a:noFill/>
                        </a:ln>
                        <a:solidFill>
                          <a:srgbClr val="C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rgbClr val="C00000"/>
                          </a:solidFill>
                          <a:effectLst/>
                          <a:latin typeface="Arial" pitchFamily="34" charset="0"/>
                          <a:ea typeface="Times New Roman" pitchFamily="18" charset="0"/>
                          <a:cs typeface="Arial" pitchFamily="34" charset="0"/>
                        </a:rPr>
                        <a:t>TENMH</a:t>
                      </a:r>
                      <a:endParaRPr kumimoji="0" lang="en-US" altLang="zh-CN" sz="1800" b="0" i="0" u="none" strike="noStrike" cap="none" normalizeH="0" baseline="0">
                        <a:ln>
                          <a:noFill/>
                        </a:ln>
                        <a:solidFill>
                          <a:srgbClr val="C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rgbClr val="C00000"/>
                          </a:solidFill>
                          <a:effectLst/>
                          <a:latin typeface="Arial" pitchFamily="34" charset="0"/>
                          <a:ea typeface="Times New Roman" pitchFamily="18" charset="0"/>
                          <a:cs typeface="Arial" pitchFamily="34" charset="0"/>
                        </a:rPr>
                        <a:t>TINCHI</a:t>
                      </a:r>
                      <a:endParaRPr kumimoji="0" lang="en-US" altLang="zh-CN" sz="1800" b="0" i="0" u="none" strike="noStrike" cap="none" normalizeH="0" baseline="0">
                        <a:ln>
                          <a:noFill/>
                        </a:ln>
                        <a:solidFill>
                          <a:srgbClr val="C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SimSun" pitchFamily="2" charset="-122"/>
                          <a:cs typeface="Times New Roman" pitchFamily="18" charset="0"/>
                        </a:rPr>
                        <a:t>THVP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Times New Roman" pitchFamily="18" charset="0"/>
                          <a:ea typeface="SimSun" pitchFamily="2" charset="-122"/>
                          <a:cs typeface="Arial" pitchFamily="34" charset="0"/>
                        </a:rPr>
                        <a:t>Nhập môn 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Times New Roman" pitchFamily="18" charset="0"/>
                          <a:cs typeface="Arial"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1"/>
                  </a:ext>
                </a:extLst>
              </a:tr>
              <a:tr h="46672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SimSun" pitchFamily="2" charset="-122"/>
                          <a:cs typeface="Times New Roman" pitchFamily="18" charset="0"/>
                        </a:rPr>
                        <a:t>CSDL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sz="2000" b="0" i="0" u="none" strike="noStrike" cap="none" normalizeH="0" baseline="0">
                          <a:ln>
                            <a:noFill/>
                          </a:ln>
                          <a:solidFill>
                            <a:srgbClr val="C00000"/>
                          </a:solidFill>
                          <a:effectLst/>
                          <a:latin typeface="Times New Roman" pitchFamily="18" charset="0"/>
                          <a:ea typeface="Times New Roman" pitchFamily="18" charset="0"/>
                          <a:cs typeface="Arial" pitchFamily="34" charset="0"/>
                        </a:rPr>
                        <a:t>Cấu trúc dữ liệu</a:t>
                      </a:r>
                      <a:endParaRPr kumimoji="0" lang="en-US" altLang="zh-CN" sz="2000" b="0" i="0" u="none" strike="noStrike" cap="none" normalizeH="0" baseline="0">
                        <a:ln>
                          <a:noFill/>
                        </a:ln>
                        <a:solidFill>
                          <a:srgbClr val="C00000"/>
                        </a:solidFill>
                        <a:effectLst/>
                        <a:latin typeface="Times New Roman" pitchFamily="18" charset="0"/>
                        <a:ea typeface="SimSun" pitchFamily="2"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Times New Roman" pitchFamily="18" charset="0"/>
                          <a:cs typeface="Arial"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466725">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SimSun" pitchFamily="2" charset="-122"/>
                          <a:cs typeface="Times New Roman" pitchFamily="18" charset="0"/>
                        </a:rPr>
                        <a:t>CTDL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Times New Roman" pitchFamily="18" charset="0"/>
                          <a:ea typeface="SimSun" pitchFamily="2" charset="-122"/>
                          <a:cs typeface="Arial" pitchFamily="34" charset="0"/>
                        </a:rPr>
                        <a:t>To</a:t>
                      </a:r>
                      <a:r>
                        <a:rPr kumimoji="0" lang="en-US" altLang="zh-CN" sz="2000" b="0" i="0" u="none" strike="noStrike" cap="none" normalizeH="0" baseline="0">
                          <a:ln>
                            <a:noFill/>
                          </a:ln>
                          <a:solidFill>
                            <a:srgbClr val="C00000"/>
                          </a:solidFill>
                          <a:effectLst/>
                          <a:latin typeface="Gill Sans"/>
                          <a:ea typeface="SimSun" pitchFamily="2" charset="-122"/>
                          <a:cs typeface="Arial" pitchFamily="34" charset="0"/>
                        </a:rPr>
                        <a:t>á</a:t>
                      </a:r>
                      <a:r>
                        <a:rPr kumimoji="0" lang="en-US" altLang="zh-CN" sz="2000" b="0" i="0" u="none" strike="noStrike" cap="none" normalizeH="0" baseline="0">
                          <a:ln>
                            <a:noFill/>
                          </a:ln>
                          <a:solidFill>
                            <a:srgbClr val="C00000"/>
                          </a:solidFill>
                          <a:effectLst/>
                          <a:latin typeface="Times New Roman" pitchFamily="18" charset="0"/>
                          <a:ea typeface="SimSun" pitchFamily="2" charset="-122"/>
                          <a:cs typeface="Arial" pitchFamily="34" charset="0"/>
                        </a:rPr>
                        <a:t>n rời rạc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C00000"/>
                          </a:solidFill>
                          <a:effectLst/>
                          <a:latin typeface="Arial" pitchFamily="34" charset="0"/>
                          <a:ea typeface="Times New Roman" pitchFamily="18" charset="0"/>
                          <a:cs typeface="Arial"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bl>
          </a:graphicData>
        </a:graphic>
      </p:graphicFrame>
      <p:sp>
        <p:nvSpPr>
          <p:cNvPr id="283736" name="Rectangle 88"/>
          <p:cNvSpPr>
            <a:spLocks noChangeArrowheads="1"/>
          </p:cNvSpPr>
          <p:nvPr/>
        </p:nvSpPr>
        <p:spPr bwMode="auto">
          <a:xfrm>
            <a:off x="5562600" y="3124200"/>
            <a:ext cx="10398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sz="1600" b="1">
                <a:solidFill>
                  <a:srgbClr val="0000CC"/>
                </a:solidFill>
                <a:latin typeface="Arial" pitchFamily="34" charset="0"/>
                <a:ea typeface="Times New Roman" pitchFamily="18" charset="0"/>
                <a:cs typeface="Arial" pitchFamily="34" charset="0"/>
              </a:rPr>
              <a:t>KETQUA</a:t>
            </a:r>
          </a:p>
        </p:txBody>
      </p:sp>
      <p:sp>
        <p:nvSpPr>
          <p:cNvPr id="283737" name="Rectangle 89"/>
          <p:cNvSpPr>
            <a:spLocks noChangeArrowheads="1"/>
          </p:cNvSpPr>
          <p:nvPr/>
        </p:nvSpPr>
        <p:spPr bwMode="auto">
          <a:xfrm>
            <a:off x="5562600" y="762000"/>
            <a:ext cx="6016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sz="1600" b="1">
                <a:solidFill>
                  <a:srgbClr val="990000"/>
                </a:solidFill>
                <a:latin typeface="Arial" pitchFamily="34" charset="0"/>
                <a:ea typeface="Times New Roman" pitchFamily="18" charset="0"/>
                <a:cs typeface="Arial" pitchFamily="34" charset="0"/>
              </a:rPr>
              <a:t>LOP</a:t>
            </a:r>
          </a:p>
        </p:txBody>
      </p:sp>
      <p:graphicFrame>
        <p:nvGraphicFramePr>
          <p:cNvPr id="283763" name="Group 115"/>
          <p:cNvGraphicFramePr>
            <a:graphicFrameLocks noGrp="1"/>
          </p:cNvGraphicFramePr>
          <p:nvPr/>
        </p:nvGraphicFramePr>
        <p:xfrm>
          <a:off x="5410200" y="1219200"/>
          <a:ext cx="3505200" cy="1557020"/>
        </p:xfrm>
        <a:graphic>
          <a:graphicData uri="http://schemas.openxmlformats.org/drawingml/2006/table">
            <a:tbl>
              <a:tblPr/>
              <a:tblGrid>
                <a:gridCol w="1193800">
                  <a:extLst>
                    <a:ext uri="{9D8B030D-6E8A-4147-A177-3AD203B41FA5}">
                      <a16:colId xmlns:a16="http://schemas.microsoft.com/office/drawing/2014/main" val="20000"/>
                    </a:ext>
                  </a:extLst>
                </a:gridCol>
                <a:gridCol w="1397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68300">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sng" strike="noStrike" cap="none" normalizeH="0" baseline="0">
                          <a:ln>
                            <a:noFill/>
                          </a:ln>
                          <a:solidFill>
                            <a:srgbClr val="000000"/>
                          </a:solidFill>
                          <a:effectLst/>
                          <a:latin typeface="Arial" pitchFamily="34" charset="0"/>
                          <a:ea typeface="Times New Roman" pitchFamily="18" charset="0"/>
                          <a:cs typeface="Arial" pitchFamily="34" charset="0"/>
                        </a:rPr>
                        <a:t>MALOP</a:t>
                      </a:r>
                      <a:endParaRPr kumimoji="0" lang="en-US" altLang="zh-CN" sz="1800" b="0" i="0" u="none" strike="noStrike" cap="none" normalizeH="0" baseline="0">
                        <a:ln>
                          <a:noFill/>
                        </a:ln>
                        <a:solidFill>
                          <a:srgbClr val="0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rgbClr val="000000"/>
                          </a:solidFill>
                          <a:effectLst/>
                          <a:latin typeface="Arial" pitchFamily="34" charset="0"/>
                          <a:ea typeface="Times New Roman" pitchFamily="18" charset="0"/>
                          <a:cs typeface="Arial" pitchFamily="34" charset="0"/>
                        </a:rPr>
                        <a:t>TENLOP</a:t>
                      </a:r>
                      <a:endParaRPr kumimoji="0" lang="en-US" altLang="zh-CN" sz="1800" b="0" i="0" u="none" strike="noStrike" cap="none" normalizeH="0" baseline="0">
                        <a:ln>
                          <a:noFill/>
                        </a:ln>
                        <a:solidFill>
                          <a:srgbClr val="0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1800" b="1" i="0" u="none" strike="noStrike" cap="none" normalizeH="0" baseline="0">
                          <a:ln>
                            <a:noFill/>
                          </a:ln>
                          <a:solidFill>
                            <a:srgbClr val="000000"/>
                          </a:solidFill>
                          <a:effectLst/>
                          <a:latin typeface="Arial" pitchFamily="34" charset="0"/>
                          <a:ea typeface="Times New Roman" pitchFamily="18" charset="0"/>
                          <a:cs typeface="Arial" pitchFamily="34" charset="0"/>
                        </a:rPr>
                        <a:t>KHOA</a:t>
                      </a:r>
                      <a:endParaRPr kumimoji="0" lang="en-US" altLang="zh-CN" sz="1800" b="0" i="0" u="none" strike="noStrike" cap="none" normalizeH="0" baseline="0">
                        <a:ln>
                          <a:noFill/>
                        </a:ln>
                        <a:solidFill>
                          <a:srgbClr val="000000"/>
                        </a:solidFill>
                        <a:effectLst/>
                        <a:latin typeface="Arial" pitchFamily="34" charset="0"/>
                        <a:ea typeface="Times New Roman" pitchFamily="18" charset="0"/>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TCTH32A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CNTT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3683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TCTH32B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CNTT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368300">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990000"/>
                          </a:solidFill>
                          <a:effectLst/>
                          <a:latin typeface="Arial" pitchFamily="34" charset="0"/>
                          <a:ea typeface="Times New Roman" pitchFamily="18" charset="0"/>
                          <a:cs typeface="Arial" pitchFamily="34" charset="0"/>
                        </a:rPr>
                        <a:t>TCTHC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TCTH32C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0" lang="en-US" altLang="zh-CN" sz="2000" b="0" i="0" u="none" strike="noStrike" cap="none" normalizeH="0" baseline="0">
                          <a:ln>
                            <a:noFill/>
                          </a:ln>
                          <a:solidFill>
                            <a:srgbClr val="000000"/>
                          </a:solidFill>
                          <a:effectLst/>
                          <a:latin typeface="Arial" pitchFamily="34" charset="0"/>
                          <a:ea typeface="Times New Roman" pitchFamily="18" charset="0"/>
                          <a:cs typeface="Arial" pitchFamily="34" charset="0"/>
                        </a:rPr>
                        <a:t>CNTT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bl>
          </a:graphicData>
        </a:graphic>
      </p:graphicFrame>
      <p:grpSp>
        <p:nvGrpSpPr>
          <p:cNvPr id="283773" name="Group 125"/>
          <p:cNvGrpSpPr>
            <a:grpSpLocks/>
          </p:cNvGrpSpPr>
          <p:nvPr/>
        </p:nvGrpSpPr>
        <p:grpSpPr bwMode="auto">
          <a:xfrm>
            <a:off x="4038600" y="1066800"/>
            <a:ext cx="1828800" cy="457200"/>
            <a:chOff x="2544" y="672"/>
            <a:chExt cx="1152" cy="288"/>
          </a:xfrm>
        </p:grpSpPr>
        <p:sp>
          <p:nvSpPr>
            <p:cNvPr id="283764" name="Line 116"/>
            <p:cNvSpPr>
              <a:spLocks noChangeShapeType="1"/>
            </p:cNvSpPr>
            <p:nvPr/>
          </p:nvSpPr>
          <p:spPr bwMode="auto">
            <a:xfrm>
              <a:off x="2544" y="672"/>
              <a:ext cx="0" cy="288"/>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765" name="Line 117"/>
            <p:cNvSpPr>
              <a:spLocks noChangeShapeType="1"/>
            </p:cNvSpPr>
            <p:nvPr/>
          </p:nvSpPr>
          <p:spPr bwMode="auto">
            <a:xfrm>
              <a:off x="2544" y="672"/>
              <a:ext cx="115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766" name="Line 118"/>
            <p:cNvSpPr>
              <a:spLocks noChangeShapeType="1"/>
            </p:cNvSpPr>
            <p:nvPr/>
          </p:nvSpPr>
          <p:spPr bwMode="auto">
            <a:xfrm flipV="1">
              <a:off x="3696" y="672"/>
              <a:ext cx="0"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3775" name="Group 127"/>
          <p:cNvGrpSpPr>
            <a:grpSpLocks/>
          </p:cNvGrpSpPr>
          <p:nvPr/>
        </p:nvGrpSpPr>
        <p:grpSpPr bwMode="auto">
          <a:xfrm>
            <a:off x="1600200" y="6200775"/>
            <a:ext cx="6019800" cy="504825"/>
            <a:chOff x="1008" y="3906"/>
            <a:chExt cx="3792" cy="318"/>
          </a:xfrm>
        </p:grpSpPr>
        <p:sp>
          <p:nvSpPr>
            <p:cNvPr id="283768" name="Line 120"/>
            <p:cNvSpPr>
              <a:spLocks noChangeShapeType="1"/>
            </p:cNvSpPr>
            <p:nvPr/>
          </p:nvSpPr>
          <p:spPr bwMode="auto">
            <a:xfrm>
              <a:off x="1008" y="3906"/>
              <a:ext cx="0" cy="31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769" name="Line 121"/>
            <p:cNvSpPr>
              <a:spLocks noChangeShapeType="1"/>
            </p:cNvSpPr>
            <p:nvPr/>
          </p:nvSpPr>
          <p:spPr bwMode="auto">
            <a:xfrm>
              <a:off x="1008" y="4218"/>
              <a:ext cx="37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3770" name="Line 122"/>
          <p:cNvSpPr>
            <a:spLocks noChangeShapeType="1"/>
          </p:cNvSpPr>
          <p:nvPr/>
        </p:nvSpPr>
        <p:spPr bwMode="auto">
          <a:xfrm flipV="1">
            <a:off x="7620000" y="6477000"/>
            <a:ext cx="0" cy="20955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3774" name="Group 126"/>
          <p:cNvGrpSpPr>
            <a:grpSpLocks/>
          </p:cNvGrpSpPr>
          <p:nvPr/>
        </p:nvGrpSpPr>
        <p:grpSpPr bwMode="auto">
          <a:xfrm>
            <a:off x="1676400" y="3810000"/>
            <a:ext cx="4038600" cy="228600"/>
            <a:chOff x="1056" y="2400"/>
            <a:chExt cx="2544" cy="144"/>
          </a:xfrm>
        </p:grpSpPr>
        <p:sp>
          <p:nvSpPr>
            <p:cNvPr id="283771" name="Line 123"/>
            <p:cNvSpPr>
              <a:spLocks noChangeShapeType="1"/>
            </p:cNvSpPr>
            <p:nvPr/>
          </p:nvSpPr>
          <p:spPr bwMode="auto">
            <a:xfrm>
              <a:off x="1056" y="2400"/>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772" name="Line 124"/>
            <p:cNvSpPr>
              <a:spLocks noChangeShapeType="1"/>
            </p:cNvSpPr>
            <p:nvPr/>
          </p:nvSpPr>
          <p:spPr bwMode="auto">
            <a:xfrm>
              <a:off x="1056" y="2544"/>
              <a:ext cx="2544"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4657362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3652"/>
                                        </p:tgtEl>
                                        <p:attrNameLst>
                                          <p:attrName>style.visibility</p:attrName>
                                        </p:attrNameLst>
                                      </p:cBhvr>
                                      <p:to>
                                        <p:strVal val="visible"/>
                                      </p:to>
                                    </p:set>
                                    <p:anim calcmode="lin" valueType="num">
                                      <p:cBhvr additive="base">
                                        <p:cTn id="7" dur="500" fill="hold"/>
                                        <p:tgtEl>
                                          <p:spTgt spid="283652"/>
                                        </p:tgtEl>
                                        <p:attrNameLst>
                                          <p:attrName>ppt_x</p:attrName>
                                        </p:attrNameLst>
                                      </p:cBhvr>
                                      <p:tavLst>
                                        <p:tav tm="0">
                                          <p:val>
                                            <p:strVal val="0-#ppt_w/2"/>
                                          </p:val>
                                        </p:tav>
                                        <p:tav tm="100000">
                                          <p:val>
                                            <p:strVal val="#ppt_x"/>
                                          </p:val>
                                        </p:tav>
                                      </p:tavLst>
                                    </p:anim>
                                    <p:anim calcmode="lin" valueType="num">
                                      <p:cBhvr additive="base">
                                        <p:cTn id="8" dur="500" fill="hold"/>
                                        <p:tgtEl>
                                          <p:spTgt spid="2836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83653"/>
                                        </p:tgtEl>
                                        <p:attrNameLst>
                                          <p:attrName>style.visibility</p:attrName>
                                        </p:attrNameLst>
                                      </p:cBhvr>
                                      <p:to>
                                        <p:strVal val="visible"/>
                                      </p:to>
                                    </p:set>
                                    <p:anim calcmode="lin" valueType="num">
                                      <p:cBhvr additive="base">
                                        <p:cTn id="13" dur="500" fill="hold"/>
                                        <p:tgtEl>
                                          <p:spTgt spid="283653"/>
                                        </p:tgtEl>
                                        <p:attrNameLst>
                                          <p:attrName>ppt_x</p:attrName>
                                        </p:attrNameLst>
                                      </p:cBhvr>
                                      <p:tavLst>
                                        <p:tav tm="0">
                                          <p:val>
                                            <p:strVal val="0-#ppt_w/2"/>
                                          </p:val>
                                        </p:tav>
                                        <p:tav tm="100000">
                                          <p:val>
                                            <p:strVal val="#ppt_x"/>
                                          </p:val>
                                        </p:tav>
                                      </p:tavLst>
                                    </p:anim>
                                    <p:anim calcmode="lin" valueType="num">
                                      <p:cBhvr additive="base">
                                        <p:cTn id="14" dur="500" fill="hold"/>
                                        <p:tgtEl>
                                          <p:spTgt spid="28365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83737"/>
                                        </p:tgtEl>
                                        <p:attrNameLst>
                                          <p:attrName>style.visibility</p:attrName>
                                        </p:attrNameLst>
                                      </p:cBhvr>
                                      <p:to>
                                        <p:strVal val="visible"/>
                                      </p:to>
                                    </p:set>
                                    <p:anim calcmode="lin" valueType="num">
                                      <p:cBhvr additive="base">
                                        <p:cTn id="19" dur="500" fill="hold"/>
                                        <p:tgtEl>
                                          <p:spTgt spid="283737"/>
                                        </p:tgtEl>
                                        <p:attrNameLst>
                                          <p:attrName>ppt_x</p:attrName>
                                        </p:attrNameLst>
                                      </p:cBhvr>
                                      <p:tavLst>
                                        <p:tav tm="0">
                                          <p:val>
                                            <p:strVal val="1+#ppt_w/2"/>
                                          </p:val>
                                        </p:tav>
                                        <p:tav tm="100000">
                                          <p:val>
                                            <p:strVal val="#ppt_x"/>
                                          </p:val>
                                        </p:tav>
                                      </p:tavLst>
                                    </p:anim>
                                    <p:anim calcmode="lin" valueType="num">
                                      <p:cBhvr additive="base">
                                        <p:cTn id="20" dur="500" fill="hold"/>
                                        <p:tgtEl>
                                          <p:spTgt spid="2837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283763"/>
                                        </p:tgtEl>
                                        <p:attrNameLst>
                                          <p:attrName>style.visibility</p:attrName>
                                        </p:attrNameLst>
                                      </p:cBhvr>
                                      <p:to>
                                        <p:strVal val="visible"/>
                                      </p:to>
                                    </p:set>
                                    <p:anim calcmode="lin" valueType="num">
                                      <p:cBhvr additive="base">
                                        <p:cTn id="25" dur="500" fill="hold"/>
                                        <p:tgtEl>
                                          <p:spTgt spid="283763"/>
                                        </p:tgtEl>
                                        <p:attrNameLst>
                                          <p:attrName>ppt_x</p:attrName>
                                        </p:attrNameLst>
                                      </p:cBhvr>
                                      <p:tavLst>
                                        <p:tav tm="0">
                                          <p:val>
                                            <p:strVal val="1+#ppt_w/2"/>
                                          </p:val>
                                        </p:tav>
                                        <p:tav tm="100000">
                                          <p:val>
                                            <p:strVal val="#ppt_x"/>
                                          </p:val>
                                        </p:tav>
                                      </p:tavLst>
                                    </p:anim>
                                    <p:anim calcmode="lin" valueType="num">
                                      <p:cBhvr additive="base">
                                        <p:cTn id="26" dur="500" fill="hold"/>
                                        <p:tgtEl>
                                          <p:spTgt spid="28376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283651"/>
                                        </p:tgtEl>
                                        <p:attrNameLst>
                                          <p:attrName>style.visibility</p:attrName>
                                        </p:attrNameLst>
                                      </p:cBhvr>
                                      <p:to>
                                        <p:strVal val="visible"/>
                                      </p:to>
                                    </p:set>
                                    <p:anim calcmode="lin" valueType="num">
                                      <p:cBhvr>
                                        <p:cTn id="31" dur="500" fill="hold"/>
                                        <p:tgtEl>
                                          <p:spTgt spid="283651"/>
                                        </p:tgtEl>
                                        <p:attrNameLst>
                                          <p:attrName>ppt_w</p:attrName>
                                        </p:attrNameLst>
                                      </p:cBhvr>
                                      <p:tavLst>
                                        <p:tav tm="0">
                                          <p:val>
                                            <p:fltVal val="0"/>
                                          </p:val>
                                        </p:tav>
                                        <p:tav tm="100000">
                                          <p:val>
                                            <p:strVal val="#ppt_w"/>
                                          </p:val>
                                        </p:tav>
                                      </p:tavLst>
                                    </p:anim>
                                    <p:anim calcmode="lin" valueType="num">
                                      <p:cBhvr>
                                        <p:cTn id="32" dur="500" fill="hold"/>
                                        <p:tgtEl>
                                          <p:spTgt spid="283651"/>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12" fill="hold" nodeType="clickEffect">
                                  <p:stCondLst>
                                    <p:cond delay="0"/>
                                  </p:stCondLst>
                                  <p:childTnLst>
                                    <p:set>
                                      <p:cBhvr>
                                        <p:cTn id="36" dur="1" fill="hold">
                                          <p:stCondLst>
                                            <p:cond delay="0"/>
                                          </p:stCondLst>
                                        </p:cTn>
                                        <p:tgtEl>
                                          <p:spTgt spid="283767"/>
                                        </p:tgtEl>
                                        <p:attrNameLst>
                                          <p:attrName>style.visibility</p:attrName>
                                        </p:attrNameLst>
                                      </p:cBhvr>
                                      <p:to>
                                        <p:strVal val="visible"/>
                                      </p:to>
                                    </p:set>
                                    <p:animEffect transition="in" filter="strips(downLeft)">
                                      <p:cBhvr>
                                        <p:cTn id="37" dur="500"/>
                                        <p:tgtEl>
                                          <p:spTgt spid="2837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83736"/>
                                        </p:tgtEl>
                                        <p:attrNameLst>
                                          <p:attrName>style.visibility</p:attrName>
                                        </p:attrNameLst>
                                      </p:cBhvr>
                                      <p:to>
                                        <p:strVal val="visible"/>
                                      </p:to>
                                    </p:set>
                                    <p:animEffect transition="in" filter="blinds(horizontal)">
                                      <p:cBhvr>
                                        <p:cTn id="42" dur="500"/>
                                        <p:tgtEl>
                                          <p:spTgt spid="28373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83675"/>
                                        </p:tgtEl>
                                        <p:attrNameLst>
                                          <p:attrName>style.visibility</p:attrName>
                                        </p:attrNameLst>
                                      </p:cBhvr>
                                      <p:to>
                                        <p:strVal val="visible"/>
                                      </p:to>
                                    </p:set>
                                    <p:animEffect transition="in" filter="wipe(left)">
                                      <p:cBhvr>
                                        <p:cTn id="47" dur="500"/>
                                        <p:tgtEl>
                                          <p:spTgt spid="2836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nodeType="clickEffect">
                                  <p:stCondLst>
                                    <p:cond delay="0"/>
                                  </p:stCondLst>
                                  <p:childTnLst>
                                    <p:set>
                                      <p:cBhvr>
                                        <p:cTn id="51" dur="1" fill="hold">
                                          <p:stCondLst>
                                            <p:cond delay="0"/>
                                          </p:stCondLst>
                                        </p:cTn>
                                        <p:tgtEl>
                                          <p:spTgt spid="283773"/>
                                        </p:tgtEl>
                                        <p:attrNameLst>
                                          <p:attrName>style.visibility</p:attrName>
                                        </p:attrNameLst>
                                      </p:cBhvr>
                                      <p:to>
                                        <p:strVal val="visible"/>
                                      </p:to>
                                    </p:set>
                                    <p:anim calcmode="lin" valueType="num">
                                      <p:cBhvr>
                                        <p:cTn id="52" dur="1000" fill="hold"/>
                                        <p:tgtEl>
                                          <p:spTgt spid="283773"/>
                                        </p:tgtEl>
                                        <p:attrNameLst>
                                          <p:attrName>ppt_w</p:attrName>
                                        </p:attrNameLst>
                                      </p:cBhvr>
                                      <p:tavLst>
                                        <p:tav tm="0">
                                          <p:val>
                                            <p:strVal val="#ppt_w*0.70"/>
                                          </p:val>
                                        </p:tav>
                                        <p:tav tm="100000">
                                          <p:val>
                                            <p:strVal val="#ppt_w"/>
                                          </p:val>
                                        </p:tav>
                                      </p:tavLst>
                                    </p:anim>
                                    <p:anim calcmode="lin" valueType="num">
                                      <p:cBhvr>
                                        <p:cTn id="53" dur="1000" fill="hold"/>
                                        <p:tgtEl>
                                          <p:spTgt spid="283773"/>
                                        </p:tgtEl>
                                        <p:attrNameLst>
                                          <p:attrName>ppt_h</p:attrName>
                                        </p:attrNameLst>
                                      </p:cBhvr>
                                      <p:tavLst>
                                        <p:tav tm="0">
                                          <p:val>
                                            <p:strVal val="#ppt_h"/>
                                          </p:val>
                                        </p:tav>
                                        <p:tav tm="100000">
                                          <p:val>
                                            <p:strVal val="#ppt_h"/>
                                          </p:val>
                                        </p:tav>
                                      </p:tavLst>
                                    </p:anim>
                                    <p:animEffect transition="in" filter="fade">
                                      <p:cBhvr>
                                        <p:cTn id="54" dur="1000"/>
                                        <p:tgtEl>
                                          <p:spTgt spid="28377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5" presetClass="entr" presetSubtype="0" fill="hold" nodeType="clickEffect">
                                  <p:stCondLst>
                                    <p:cond delay="0"/>
                                  </p:stCondLst>
                                  <p:childTnLst>
                                    <p:set>
                                      <p:cBhvr>
                                        <p:cTn id="58" dur="1" fill="hold">
                                          <p:stCondLst>
                                            <p:cond delay="0"/>
                                          </p:stCondLst>
                                        </p:cTn>
                                        <p:tgtEl>
                                          <p:spTgt spid="283774"/>
                                        </p:tgtEl>
                                        <p:attrNameLst>
                                          <p:attrName>style.visibility</p:attrName>
                                        </p:attrNameLst>
                                      </p:cBhvr>
                                      <p:to>
                                        <p:strVal val="visible"/>
                                      </p:to>
                                    </p:set>
                                    <p:anim calcmode="lin" valueType="num">
                                      <p:cBhvr>
                                        <p:cTn id="59" dur="1000" fill="hold"/>
                                        <p:tgtEl>
                                          <p:spTgt spid="283774"/>
                                        </p:tgtEl>
                                        <p:attrNameLst>
                                          <p:attrName>ppt_w</p:attrName>
                                        </p:attrNameLst>
                                      </p:cBhvr>
                                      <p:tavLst>
                                        <p:tav tm="0">
                                          <p:val>
                                            <p:strVal val="#ppt_w*0.70"/>
                                          </p:val>
                                        </p:tav>
                                        <p:tav tm="100000">
                                          <p:val>
                                            <p:strVal val="#ppt_w"/>
                                          </p:val>
                                        </p:tav>
                                      </p:tavLst>
                                    </p:anim>
                                    <p:anim calcmode="lin" valueType="num">
                                      <p:cBhvr>
                                        <p:cTn id="60" dur="1000" fill="hold"/>
                                        <p:tgtEl>
                                          <p:spTgt spid="283774"/>
                                        </p:tgtEl>
                                        <p:attrNameLst>
                                          <p:attrName>ppt_h</p:attrName>
                                        </p:attrNameLst>
                                      </p:cBhvr>
                                      <p:tavLst>
                                        <p:tav tm="0">
                                          <p:val>
                                            <p:strVal val="#ppt_h"/>
                                          </p:val>
                                        </p:tav>
                                        <p:tav tm="100000">
                                          <p:val>
                                            <p:strVal val="#ppt_h"/>
                                          </p:val>
                                        </p:tav>
                                      </p:tavLst>
                                    </p:anim>
                                    <p:animEffect transition="in" filter="fade">
                                      <p:cBhvr>
                                        <p:cTn id="61" dur="1000"/>
                                        <p:tgtEl>
                                          <p:spTgt spid="28377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5" presetClass="entr" presetSubtype="0" fill="hold" nodeType="clickEffect">
                                  <p:stCondLst>
                                    <p:cond delay="0"/>
                                  </p:stCondLst>
                                  <p:childTnLst>
                                    <p:set>
                                      <p:cBhvr>
                                        <p:cTn id="65" dur="1" fill="hold">
                                          <p:stCondLst>
                                            <p:cond delay="0"/>
                                          </p:stCondLst>
                                        </p:cTn>
                                        <p:tgtEl>
                                          <p:spTgt spid="283775"/>
                                        </p:tgtEl>
                                        <p:attrNameLst>
                                          <p:attrName>style.visibility</p:attrName>
                                        </p:attrNameLst>
                                      </p:cBhvr>
                                      <p:to>
                                        <p:strVal val="visible"/>
                                      </p:to>
                                    </p:set>
                                    <p:anim calcmode="lin" valueType="num">
                                      <p:cBhvr>
                                        <p:cTn id="66" dur="1000" fill="hold"/>
                                        <p:tgtEl>
                                          <p:spTgt spid="283775"/>
                                        </p:tgtEl>
                                        <p:attrNameLst>
                                          <p:attrName>ppt_w</p:attrName>
                                        </p:attrNameLst>
                                      </p:cBhvr>
                                      <p:tavLst>
                                        <p:tav tm="0">
                                          <p:val>
                                            <p:strVal val="#ppt_w*0.70"/>
                                          </p:val>
                                        </p:tav>
                                        <p:tav tm="100000">
                                          <p:val>
                                            <p:strVal val="#ppt_w"/>
                                          </p:val>
                                        </p:tav>
                                      </p:tavLst>
                                    </p:anim>
                                    <p:anim calcmode="lin" valueType="num">
                                      <p:cBhvr>
                                        <p:cTn id="67" dur="1000" fill="hold"/>
                                        <p:tgtEl>
                                          <p:spTgt spid="283775"/>
                                        </p:tgtEl>
                                        <p:attrNameLst>
                                          <p:attrName>ppt_h</p:attrName>
                                        </p:attrNameLst>
                                      </p:cBhvr>
                                      <p:tavLst>
                                        <p:tav tm="0">
                                          <p:val>
                                            <p:strVal val="#ppt_h"/>
                                          </p:val>
                                        </p:tav>
                                        <p:tav tm="100000">
                                          <p:val>
                                            <p:strVal val="#ppt_h"/>
                                          </p:val>
                                        </p:tav>
                                      </p:tavLst>
                                    </p:anim>
                                    <p:animEffect transition="in" filter="fade">
                                      <p:cBhvr>
                                        <p:cTn id="68" dur="1000"/>
                                        <p:tgtEl>
                                          <p:spTgt spid="283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autoUpdateAnimBg="0"/>
      <p:bldP spid="283652" grpId="0" autoUpdateAnimBg="0"/>
      <p:bldP spid="283736" grpId="0" autoUpdateAnimBg="0"/>
      <p:bldP spid="283737"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sz="3600">
                <a:solidFill>
                  <a:srgbClr val="FF0000"/>
                </a:solidFill>
              </a:rPr>
              <a:t>Authentication Methods (continued)</a:t>
            </a:r>
          </a:p>
        </p:txBody>
      </p:sp>
      <p:sp>
        <p:nvSpPr>
          <p:cNvPr id="414723" name="Rectangle 3"/>
          <p:cNvSpPr>
            <a:spLocks noGrp="1" noChangeArrowheads="1"/>
          </p:cNvSpPr>
          <p:nvPr>
            <p:ph idx="1"/>
          </p:nvPr>
        </p:nvSpPr>
        <p:spPr>
          <a:xfrm>
            <a:off x="463550" y="1743076"/>
            <a:ext cx="8077200" cy="4267200"/>
          </a:xfrm>
        </p:spPr>
        <p:txBody>
          <a:bodyPr>
            <a:normAutofit/>
          </a:bodyPr>
          <a:lstStyle/>
          <a:p>
            <a:pPr marL="0" indent="0">
              <a:buNone/>
            </a:pPr>
            <a:r>
              <a:rPr lang="en-US" sz="2400" b="1">
                <a:latin typeface="Arial" panose="020B0604020202020204" pitchFamily="34" charset="0"/>
                <a:cs typeface="Arial" panose="020B0604020202020204" pitchFamily="34" charset="0"/>
              </a:rPr>
              <a:t>Digital card -</a:t>
            </a:r>
            <a:r>
              <a:rPr lang="vi-VN" sz="2400" b="1">
                <a:latin typeface="Arial" panose="020B0604020202020204" pitchFamily="34" charset="0"/>
                <a:cs typeface="Arial" panose="020B0604020202020204" pitchFamily="34" charset="0"/>
              </a:rPr>
              <a:t>Thẻ kỹ thuật số:</a:t>
            </a:r>
          </a:p>
          <a:p>
            <a:pPr marL="400050" indent="-400050"/>
            <a:r>
              <a:rPr lang="vi-VN" sz="2400">
                <a:latin typeface="Arial" panose="020B0604020202020204" pitchFamily="34" charset="0"/>
                <a:cs typeface="Arial" panose="020B0604020202020204" pitchFamily="34" charset="0"/>
              </a:rPr>
              <a:t>Cũng được biết đến như là một thẻ an ninh hoặc thẻ thông minh</a:t>
            </a:r>
          </a:p>
          <a:p>
            <a:pPr marL="400050" indent="-400050"/>
            <a:r>
              <a:rPr lang="vi-VN" sz="2400">
                <a:latin typeface="Arial" panose="020B0604020202020204" pitchFamily="34" charset="0"/>
                <a:cs typeface="Arial" panose="020B0604020202020204" pitchFamily="34" charset="0"/>
              </a:rPr>
              <a:t>Tương tự như một thẻ tín dụng; sử dụng một mạch điện tử thay vì một dải từ</a:t>
            </a:r>
          </a:p>
          <a:p>
            <a:pPr marL="400050" indent="-400050"/>
            <a:r>
              <a:rPr lang="vi-VN" sz="2400">
                <a:latin typeface="Arial" panose="020B0604020202020204" pitchFamily="34" charset="0"/>
                <a:cs typeface="Arial" panose="020B0604020202020204" pitchFamily="34" charset="0"/>
              </a:rPr>
              <a:t>Lưu trữ thông tin nhận dạng người dùng</a:t>
            </a:r>
            <a:endParaRPr lang="en-US" sz="2400">
              <a:latin typeface="Arial" panose="020B0604020202020204" pitchFamily="34" charset="0"/>
              <a:cs typeface="Arial" panose="020B0604020202020204" pitchFamily="34" charset="0"/>
            </a:endParaRPr>
          </a:p>
          <a:p>
            <a:pPr marL="0" indent="0">
              <a:buNone/>
            </a:pPr>
            <a:r>
              <a:rPr lang="en-US" sz="2400" b="1">
                <a:latin typeface="Arial" panose="020B0604020202020204" pitchFamily="34" charset="0"/>
                <a:cs typeface="Arial" panose="020B0604020202020204" pitchFamily="34" charset="0"/>
              </a:rPr>
              <a:t>Kerberos:</a:t>
            </a:r>
          </a:p>
          <a:p>
            <a:pPr lvl="1"/>
            <a:r>
              <a:rPr lang="en-US" sz="2000">
                <a:latin typeface="Arial" panose="020B0604020202020204" pitchFamily="34" charset="0"/>
                <a:cs typeface="Arial" panose="020B0604020202020204" pitchFamily="34" charset="0"/>
              </a:rPr>
              <a:t>Phát triển bởi MIT</a:t>
            </a:r>
          </a:p>
          <a:p>
            <a:pPr lvl="1"/>
            <a:r>
              <a:rPr lang="en-US" sz="2000">
                <a:latin typeface="Arial" panose="020B0604020202020204" pitchFamily="34" charset="0"/>
                <a:cs typeface="Arial" panose="020B0604020202020204" pitchFamily="34" charset="0"/>
              </a:rPr>
              <a:t>Sử dụng vé cho các mục đích xác thực</a:t>
            </a:r>
          </a:p>
        </p:txBody>
      </p:sp>
      <p:sp>
        <p:nvSpPr>
          <p:cNvPr id="5" name="Slide Number Placeholder 4"/>
          <p:cNvSpPr>
            <a:spLocks noGrp="1"/>
          </p:cNvSpPr>
          <p:nvPr>
            <p:ph type="sldNum" sz="quarter" idx="12"/>
          </p:nvPr>
        </p:nvSpPr>
        <p:spPr/>
        <p:txBody>
          <a:bodyPr/>
          <a:lstStyle/>
          <a:p>
            <a:fld id="{245062E7-E858-40D2-9AC5-70C584186034}" type="slidenum">
              <a:rPr lang="en-US"/>
              <a:pPr/>
              <a:t>100</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31259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r>
              <a:rPr lang="en-US" sz="3600">
                <a:solidFill>
                  <a:srgbClr val="FF0000"/>
                </a:solidFill>
              </a:rPr>
              <a:t>Authentication Methods (continued)</a:t>
            </a:r>
          </a:p>
        </p:txBody>
      </p:sp>
      <p:sp>
        <p:nvSpPr>
          <p:cNvPr id="415747" name="Rectangle 3"/>
          <p:cNvSpPr>
            <a:spLocks noGrp="1" noChangeArrowheads="1"/>
          </p:cNvSpPr>
          <p:nvPr>
            <p:ph idx="1"/>
          </p:nvPr>
        </p:nvSpPr>
        <p:spPr>
          <a:xfrm>
            <a:off x="304800" y="1616076"/>
            <a:ext cx="8077200" cy="4495800"/>
          </a:xfrm>
        </p:spPr>
        <p:txBody>
          <a:bodyPr/>
          <a:lstStyle/>
          <a:p>
            <a:pPr>
              <a:lnSpc>
                <a:spcPct val="120000"/>
              </a:lnSpc>
            </a:pPr>
            <a:r>
              <a:rPr lang="en-US" sz="2800"/>
              <a:t>Lightweight Directory Access Protocol (LDAP):</a:t>
            </a:r>
          </a:p>
          <a:p>
            <a:pPr lvl="1">
              <a:lnSpc>
                <a:spcPct val="120000"/>
              </a:lnSpc>
            </a:pPr>
            <a:r>
              <a:rPr lang="vi-VN" sz="2400"/>
              <a:t>Phát triển bởi trường Đại học Michigan</a:t>
            </a:r>
          </a:p>
          <a:p>
            <a:pPr lvl="1">
              <a:lnSpc>
                <a:spcPct val="120000"/>
              </a:lnSpc>
            </a:pPr>
            <a:r>
              <a:rPr lang="vi-VN" sz="2400"/>
              <a:t>Một cơ sở dữ liệu tập trung các thư mục:</a:t>
            </a:r>
          </a:p>
          <a:p>
            <a:pPr lvl="1">
              <a:lnSpc>
                <a:spcPct val="120000"/>
              </a:lnSpc>
            </a:pPr>
            <a:r>
              <a:rPr lang="vi-VN" sz="2400"/>
              <a:t>Người dùng (user name và user ID)</a:t>
            </a:r>
          </a:p>
          <a:p>
            <a:pPr lvl="1">
              <a:lnSpc>
                <a:spcPct val="120000"/>
              </a:lnSpc>
            </a:pPr>
            <a:r>
              <a:rPr lang="vi-VN" sz="2400"/>
              <a:t>mật khẩu</a:t>
            </a:r>
          </a:p>
          <a:p>
            <a:pPr lvl="1">
              <a:lnSpc>
                <a:spcPct val="120000"/>
              </a:lnSpc>
            </a:pPr>
            <a:r>
              <a:rPr lang="en-US" sz="2400"/>
              <a:t>Danh b</a:t>
            </a:r>
            <a:r>
              <a:rPr lang="vi-VN" sz="2400"/>
              <a:t>ạ nội bộ</a:t>
            </a:r>
          </a:p>
          <a:p>
            <a:pPr lvl="1">
              <a:lnSpc>
                <a:spcPct val="120000"/>
              </a:lnSpc>
            </a:pPr>
            <a:r>
              <a:rPr lang="vi-VN" sz="2400"/>
              <a:t>khóa bảo mật</a:t>
            </a:r>
          </a:p>
          <a:p>
            <a:pPr lvl="1">
              <a:lnSpc>
                <a:spcPct val="120000"/>
              </a:lnSpc>
            </a:pPr>
            <a:r>
              <a:rPr lang="vi-VN" sz="2400"/>
              <a:t>Hiệu quả để đọc nhưng không phù hợp với thay đổi thường xuyên thông tin</a:t>
            </a:r>
            <a:endParaRPr lang="en-US" sz="2400"/>
          </a:p>
        </p:txBody>
      </p:sp>
      <p:sp>
        <p:nvSpPr>
          <p:cNvPr id="5" name="Slide Number Placeholder 4"/>
          <p:cNvSpPr>
            <a:spLocks noGrp="1"/>
          </p:cNvSpPr>
          <p:nvPr>
            <p:ph type="sldNum" sz="quarter" idx="12"/>
          </p:nvPr>
        </p:nvSpPr>
        <p:spPr/>
        <p:txBody>
          <a:bodyPr/>
          <a:lstStyle/>
          <a:p>
            <a:fld id="{D4A65E70-7FE1-4B8E-94A8-5CC6B13F8F5F}" type="slidenum">
              <a:rPr lang="en-US"/>
              <a:pPr/>
              <a:t>101</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39107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sz="4000">
                <a:solidFill>
                  <a:srgbClr val="FF0000"/>
                </a:solidFill>
              </a:rPr>
              <a:t>Authentication Methods (continued)</a:t>
            </a:r>
          </a:p>
        </p:txBody>
      </p:sp>
      <p:sp>
        <p:nvSpPr>
          <p:cNvPr id="416771" name="Rectangle 3"/>
          <p:cNvSpPr>
            <a:spLocks noGrp="1" noChangeArrowheads="1"/>
          </p:cNvSpPr>
          <p:nvPr>
            <p:ph idx="1"/>
          </p:nvPr>
        </p:nvSpPr>
        <p:spPr>
          <a:xfrm>
            <a:off x="603250" y="1813720"/>
            <a:ext cx="8077200" cy="4419600"/>
          </a:xfrm>
        </p:spPr>
        <p:txBody>
          <a:bodyPr/>
          <a:lstStyle/>
          <a:p>
            <a:r>
              <a:rPr lang="en-US" sz="2800"/>
              <a:t>NTLM:</a:t>
            </a:r>
          </a:p>
          <a:p>
            <a:pPr lvl="1"/>
            <a:r>
              <a:rPr lang="en-US" sz="2400"/>
              <a:t>Phát triển và sử dụng bởi Microsoft</a:t>
            </a:r>
          </a:p>
          <a:p>
            <a:pPr lvl="1"/>
            <a:r>
              <a:rPr lang="en-US" sz="2400"/>
              <a:t>Sử dụng giao thức xác thực Protocol </a:t>
            </a:r>
          </a:p>
          <a:p>
            <a:r>
              <a:rPr lang="en-US" sz="2800"/>
              <a:t>Public Key Infrastructure (PKI):</a:t>
            </a:r>
          </a:p>
          <a:p>
            <a:pPr lvl="1"/>
            <a:r>
              <a:rPr lang="vi-VN" sz="2400"/>
              <a:t>Người sử dụng giữ một khóa riêng</a:t>
            </a:r>
          </a:p>
          <a:p>
            <a:pPr lvl="1"/>
            <a:r>
              <a:rPr lang="vi-VN" sz="2400"/>
              <a:t>Công ty thẩm định nắm giữ một khóa công khai</a:t>
            </a:r>
          </a:p>
          <a:p>
            <a:pPr lvl="1"/>
            <a:r>
              <a:rPr lang="vi-VN" sz="2400"/>
              <a:t>Mã hóa và giải mã dữ liệu bằng cách sử dụng cả hai phím</a:t>
            </a:r>
            <a:endParaRPr lang="en-US" sz="2400"/>
          </a:p>
        </p:txBody>
      </p:sp>
      <p:sp>
        <p:nvSpPr>
          <p:cNvPr id="5" name="Slide Number Placeholder 4"/>
          <p:cNvSpPr>
            <a:spLocks noGrp="1"/>
          </p:cNvSpPr>
          <p:nvPr>
            <p:ph type="sldNum" sz="quarter" idx="12"/>
          </p:nvPr>
        </p:nvSpPr>
        <p:spPr/>
        <p:txBody>
          <a:bodyPr/>
          <a:lstStyle/>
          <a:p>
            <a:fld id="{05EB5D3F-050C-4B7D-A0CD-C27003AAF11B}" type="slidenum">
              <a:rPr lang="en-US"/>
              <a:pPr/>
              <a:t>102</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580308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552450" y="246061"/>
            <a:ext cx="7886700" cy="1325563"/>
          </a:xfrm>
        </p:spPr>
        <p:txBody>
          <a:bodyPr>
            <a:normAutofit/>
          </a:bodyPr>
          <a:lstStyle/>
          <a:p>
            <a:r>
              <a:rPr lang="en-US" sz="3600">
                <a:solidFill>
                  <a:srgbClr val="C00000"/>
                </a:solidFill>
              </a:rPr>
              <a:t>Authentication Methods (continued)</a:t>
            </a:r>
          </a:p>
        </p:txBody>
      </p:sp>
      <p:sp>
        <p:nvSpPr>
          <p:cNvPr id="417795" name="Rectangle 3"/>
          <p:cNvSpPr>
            <a:spLocks noGrp="1" noChangeArrowheads="1"/>
          </p:cNvSpPr>
          <p:nvPr>
            <p:ph idx="1"/>
          </p:nvPr>
        </p:nvSpPr>
        <p:spPr>
          <a:xfrm>
            <a:off x="457200" y="1571624"/>
            <a:ext cx="8077200" cy="4267200"/>
          </a:xfrm>
        </p:spPr>
        <p:txBody>
          <a:bodyPr>
            <a:normAutofit/>
          </a:bodyPr>
          <a:lstStyle/>
          <a:p>
            <a:pPr algn="just"/>
            <a:r>
              <a:rPr lang="en-US" sz="2400" b="1"/>
              <a:t>RADIUS:</a:t>
            </a:r>
            <a:r>
              <a:rPr lang="en-US" sz="2400"/>
              <a:t> </a:t>
            </a:r>
            <a:r>
              <a:rPr lang="vi-VN" sz="2400"/>
              <a:t>được sử dụng bởi các thiết bị mạng để cung cấp một cơ chế chứng thực tập trung</a:t>
            </a:r>
            <a:endParaRPr lang="en-US" sz="2400"/>
          </a:p>
          <a:p>
            <a:pPr algn="just"/>
            <a:r>
              <a:rPr lang="en-US" sz="2400" b="1"/>
              <a:t>Secure Socket Layer (SSL): </a:t>
            </a:r>
            <a:r>
              <a:rPr lang="vi-VN" sz="2400"/>
              <a:t>thông tin xác thực được truyền qua mạng </a:t>
            </a:r>
            <a:r>
              <a:rPr lang="en-US" sz="2400"/>
              <a:t>đã được</a:t>
            </a:r>
            <a:r>
              <a:rPr lang="vi-VN" sz="2400"/>
              <a:t> mật mã</a:t>
            </a:r>
            <a:endParaRPr lang="en-US" sz="2400"/>
          </a:p>
          <a:p>
            <a:pPr algn="just"/>
            <a:r>
              <a:rPr lang="en-US" sz="2400" b="1"/>
              <a:t>Secure Remote Password (SRP):</a:t>
            </a:r>
          </a:p>
          <a:p>
            <a:pPr lvl="1" algn="just"/>
            <a:r>
              <a:rPr lang="vi-VN" sz="2000"/>
              <a:t>Mật khẩu không được lưu trữ tại </a:t>
            </a:r>
            <a:r>
              <a:rPr lang="en-US" sz="2000"/>
              <a:t>máy cục bộ</a:t>
            </a:r>
            <a:endParaRPr lang="vi-VN" sz="2000"/>
          </a:p>
          <a:p>
            <a:pPr lvl="1" algn="just"/>
            <a:r>
              <a:rPr lang="vi-VN" sz="2000"/>
              <a:t>Bất khả xâm phạm hoặc tấn công từ điển</a:t>
            </a:r>
            <a:endParaRPr lang="en-US" sz="2000"/>
          </a:p>
        </p:txBody>
      </p:sp>
      <p:sp>
        <p:nvSpPr>
          <p:cNvPr id="5" name="Slide Number Placeholder 4"/>
          <p:cNvSpPr>
            <a:spLocks noGrp="1"/>
          </p:cNvSpPr>
          <p:nvPr>
            <p:ph type="sldNum" sz="quarter" idx="12"/>
          </p:nvPr>
        </p:nvSpPr>
        <p:spPr/>
        <p:txBody>
          <a:bodyPr/>
          <a:lstStyle/>
          <a:p>
            <a:fld id="{926A410E-E9B9-4489-8C44-D662C2ED0FFB}" type="slidenum">
              <a:rPr lang="en-US"/>
              <a:pPr/>
              <a:t>103</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693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fade">
                                      <p:cBhvr>
                                        <p:cTn id="7" dur="500"/>
                                        <p:tgtEl>
                                          <p:spTgt spid="417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1" end="1"/>
                                            </p:txEl>
                                          </p:spTgt>
                                        </p:tgtEl>
                                        <p:attrNameLst>
                                          <p:attrName>style.visibility</p:attrName>
                                        </p:attrNameLst>
                                      </p:cBhvr>
                                      <p:to>
                                        <p:strVal val="visible"/>
                                      </p:to>
                                    </p:set>
                                    <p:animEffect transition="in" filter="fade">
                                      <p:cBhvr>
                                        <p:cTn id="12" dur="500"/>
                                        <p:tgtEl>
                                          <p:spTgt spid="4177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2" end="2"/>
                                            </p:txEl>
                                          </p:spTgt>
                                        </p:tgtEl>
                                        <p:attrNameLst>
                                          <p:attrName>style.visibility</p:attrName>
                                        </p:attrNameLst>
                                      </p:cBhvr>
                                      <p:to>
                                        <p:strVal val="visible"/>
                                      </p:to>
                                    </p:set>
                                    <p:animEffect transition="in" filter="fade">
                                      <p:cBhvr>
                                        <p:cTn id="17" dur="500"/>
                                        <p:tgtEl>
                                          <p:spTgt spid="4177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7795">
                                            <p:txEl>
                                              <p:pRg st="3" end="3"/>
                                            </p:txEl>
                                          </p:spTgt>
                                        </p:tgtEl>
                                        <p:attrNameLst>
                                          <p:attrName>style.visibility</p:attrName>
                                        </p:attrNameLst>
                                      </p:cBhvr>
                                      <p:to>
                                        <p:strVal val="visible"/>
                                      </p:to>
                                    </p:set>
                                    <p:animEffect transition="in" filter="fade">
                                      <p:cBhvr>
                                        <p:cTn id="22" dur="500"/>
                                        <p:tgtEl>
                                          <p:spTgt spid="4177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7795">
                                            <p:txEl>
                                              <p:pRg st="4" end="4"/>
                                            </p:txEl>
                                          </p:spTgt>
                                        </p:tgtEl>
                                        <p:attrNameLst>
                                          <p:attrName>style.visibility</p:attrName>
                                        </p:attrNameLst>
                                      </p:cBhvr>
                                      <p:to>
                                        <p:strVal val="visible"/>
                                      </p:to>
                                    </p:set>
                                    <p:animEffect transition="in" filter="fade">
                                      <p:cBhvr>
                                        <p:cTn id="27" dur="500"/>
                                        <p:tgtEl>
                                          <p:spTgt spid="417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2590800" y="152400"/>
            <a:ext cx="6019800" cy="828675"/>
          </a:xfrm>
        </p:spPr>
        <p:txBody>
          <a:bodyPr/>
          <a:lstStyle/>
          <a:p>
            <a:r>
              <a:rPr lang="en-US" sz="4000">
                <a:solidFill>
                  <a:srgbClr val="FF0000"/>
                </a:solidFill>
              </a:rPr>
              <a:t>Authorization</a:t>
            </a:r>
          </a:p>
        </p:txBody>
      </p:sp>
      <p:sp>
        <p:nvSpPr>
          <p:cNvPr id="418819" name="Rectangle 3"/>
          <p:cNvSpPr>
            <a:spLocks noGrp="1" noChangeArrowheads="1"/>
          </p:cNvSpPr>
          <p:nvPr>
            <p:ph idx="1"/>
          </p:nvPr>
        </p:nvSpPr>
        <p:spPr>
          <a:xfrm>
            <a:off x="438150" y="1295400"/>
            <a:ext cx="8077200" cy="4419600"/>
          </a:xfrm>
        </p:spPr>
        <p:txBody>
          <a:bodyPr>
            <a:normAutofit/>
          </a:bodyPr>
          <a:lstStyle/>
          <a:p>
            <a:pPr marL="406400" indent="-406400" algn="just">
              <a:lnSpc>
                <a:spcPct val="120000"/>
              </a:lnSpc>
            </a:pPr>
            <a:r>
              <a:rPr lang="vi-VN" sz="2400"/>
              <a:t>Quá trình quyết định liệu người dùng được phép thực hiện các chức năng mà họ yêu cầu</a:t>
            </a:r>
          </a:p>
          <a:p>
            <a:pPr marL="406400" indent="-406400" algn="just">
              <a:lnSpc>
                <a:spcPct val="120000"/>
              </a:lnSpc>
            </a:pPr>
            <a:r>
              <a:rPr lang="vi-VN" sz="2400"/>
              <a:t>Uỷ quyền không được thực hiện cho đến khi người dùng được xác thực</a:t>
            </a:r>
          </a:p>
          <a:p>
            <a:pPr marL="406400" indent="-406400" algn="just">
              <a:lnSpc>
                <a:spcPct val="120000"/>
              </a:lnSpc>
            </a:pPr>
            <a:r>
              <a:rPr lang="vi-VN" sz="2400"/>
              <a:t>Ưu đãi với các đặc quyền và quyền</a:t>
            </a:r>
            <a:endParaRPr lang="en-US" sz="2400"/>
          </a:p>
        </p:txBody>
      </p:sp>
      <p:sp>
        <p:nvSpPr>
          <p:cNvPr id="5" name="Slide Number Placeholder 4"/>
          <p:cNvSpPr>
            <a:spLocks noGrp="1"/>
          </p:cNvSpPr>
          <p:nvPr>
            <p:ph type="sldNum" sz="quarter" idx="12"/>
          </p:nvPr>
        </p:nvSpPr>
        <p:spPr/>
        <p:txBody>
          <a:bodyPr/>
          <a:lstStyle/>
          <a:p>
            <a:fld id="{8F07FA54-6F96-49A6-9C0E-59BBA8C17A2B}" type="slidenum">
              <a:rPr lang="en-US"/>
              <a:pPr/>
              <a:t>104</a:t>
            </a:fld>
            <a:endParaRPr lang="en-US"/>
          </a:p>
        </p:txBody>
      </p:sp>
      <p:cxnSp>
        <p:nvCxnSpPr>
          <p:cNvPr id="6" name="Straight Connector 5"/>
          <p:cNvCxnSpPr/>
          <p:nvPr/>
        </p:nvCxnSpPr>
        <p:spPr>
          <a:xfrm>
            <a:off x="152400" y="9302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1582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628650" y="152400"/>
            <a:ext cx="7886700" cy="1325563"/>
          </a:xfrm>
        </p:spPr>
        <p:txBody>
          <a:bodyPr>
            <a:normAutofit/>
          </a:bodyPr>
          <a:lstStyle/>
          <a:p>
            <a:r>
              <a:rPr lang="en-US" sz="4400">
                <a:solidFill>
                  <a:srgbClr val="FF0000"/>
                </a:solidFill>
              </a:rPr>
              <a:t>User Administration</a:t>
            </a:r>
          </a:p>
        </p:txBody>
      </p:sp>
      <p:sp>
        <p:nvSpPr>
          <p:cNvPr id="419843" name="Rectangle 3"/>
          <p:cNvSpPr>
            <a:spLocks noGrp="1" noChangeArrowheads="1"/>
          </p:cNvSpPr>
          <p:nvPr>
            <p:ph idx="1"/>
          </p:nvPr>
        </p:nvSpPr>
        <p:spPr>
          <a:xfrm>
            <a:off x="533400" y="1600200"/>
            <a:ext cx="8077200" cy="4267200"/>
          </a:xfrm>
        </p:spPr>
        <p:txBody>
          <a:bodyPr>
            <a:normAutofit/>
          </a:bodyPr>
          <a:lstStyle/>
          <a:p>
            <a:pPr>
              <a:lnSpc>
                <a:spcPct val="120000"/>
              </a:lnSpc>
            </a:pPr>
            <a:r>
              <a:rPr lang="vi-VN" sz="2400"/>
              <a:t>Tạo tài khoản người dùng</a:t>
            </a:r>
          </a:p>
          <a:p>
            <a:pPr>
              <a:lnSpc>
                <a:spcPct val="120000"/>
              </a:lnSpc>
            </a:pPr>
            <a:r>
              <a:rPr lang="vi-VN" sz="2400"/>
              <a:t>Thiết lập chính sách mật khẩu</a:t>
            </a:r>
          </a:p>
          <a:p>
            <a:pPr>
              <a:lnSpc>
                <a:spcPct val="120000"/>
              </a:lnSpc>
            </a:pPr>
            <a:r>
              <a:rPr lang="vi-VN" sz="2400"/>
              <a:t>Những đặc quyền cho người sử dụng</a:t>
            </a:r>
          </a:p>
        </p:txBody>
      </p:sp>
      <p:sp>
        <p:nvSpPr>
          <p:cNvPr id="5" name="Slide Number Placeholder 4"/>
          <p:cNvSpPr>
            <a:spLocks noGrp="1"/>
          </p:cNvSpPr>
          <p:nvPr>
            <p:ph type="sldNum" sz="quarter" idx="12"/>
          </p:nvPr>
        </p:nvSpPr>
        <p:spPr/>
        <p:txBody>
          <a:bodyPr/>
          <a:lstStyle/>
          <a:p>
            <a:fld id="{6C1798C8-F90D-43AE-BE87-10727661A57E}" type="slidenum">
              <a:rPr lang="en-US"/>
              <a:pPr/>
              <a:t>105</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055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28650" y="237489"/>
            <a:ext cx="7886700" cy="1325563"/>
          </a:xfrm>
        </p:spPr>
        <p:txBody>
          <a:bodyPr/>
          <a:lstStyle/>
          <a:p>
            <a:r>
              <a:rPr lang="en-US" sz="3600">
                <a:solidFill>
                  <a:srgbClr val="FF0000"/>
                </a:solidFill>
              </a:rPr>
              <a:t>User Administration (continued)</a:t>
            </a:r>
          </a:p>
        </p:txBody>
      </p:sp>
      <p:sp>
        <p:nvSpPr>
          <p:cNvPr id="420867" name="Rectangle 3"/>
          <p:cNvSpPr>
            <a:spLocks noGrp="1" noChangeArrowheads="1"/>
          </p:cNvSpPr>
          <p:nvPr>
            <p:ph idx="1"/>
          </p:nvPr>
        </p:nvSpPr>
        <p:spPr>
          <a:xfrm>
            <a:off x="594360" y="1563052"/>
            <a:ext cx="8077200" cy="4267200"/>
          </a:xfrm>
        </p:spPr>
        <p:txBody>
          <a:bodyPr>
            <a:noAutofit/>
          </a:bodyPr>
          <a:lstStyle/>
          <a:p>
            <a:pPr marL="0" indent="0">
              <a:buNone/>
            </a:pPr>
            <a:r>
              <a:rPr lang="vi-VN" sz="1600" b="1"/>
              <a:t>Thực hành:</a:t>
            </a:r>
          </a:p>
          <a:p>
            <a:pPr lvl="1">
              <a:lnSpc>
                <a:spcPct val="120000"/>
              </a:lnSpc>
            </a:pPr>
            <a:r>
              <a:rPr lang="vi-VN"/>
              <a:t>Sử dụng một quy ước đặt tên nhất quán</a:t>
            </a:r>
          </a:p>
          <a:p>
            <a:pPr lvl="1">
              <a:lnSpc>
                <a:spcPct val="120000"/>
              </a:lnSpc>
            </a:pPr>
            <a:r>
              <a:rPr lang="vi-VN"/>
              <a:t>Luôn luôn cung cấp một mật khẩu cho một tài khoản và buộc người dùng phải thay đổi nó ở lần đăng nhập đầu tiên</a:t>
            </a:r>
          </a:p>
          <a:p>
            <a:pPr lvl="1">
              <a:lnSpc>
                <a:spcPct val="120000"/>
              </a:lnSpc>
            </a:pPr>
            <a:r>
              <a:rPr lang="vi-VN"/>
              <a:t>bảo vệ mật khẩu</a:t>
            </a:r>
          </a:p>
          <a:p>
            <a:pPr lvl="1">
              <a:lnSpc>
                <a:spcPct val="120000"/>
              </a:lnSpc>
            </a:pPr>
            <a:r>
              <a:rPr lang="vi-VN"/>
              <a:t>Không sử dụng mật khẩu mặc định</a:t>
            </a:r>
          </a:p>
          <a:p>
            <a:pPr lvl="1">
              <a:lnSpc>
                <a:spcPct val="120000"/>
              </a:lnSpc>
            </a:pPr>
            <a:r>
              <a:rPr lang="vi-VN"/>
              <a:t>Tạo một hệ thống tập tin cụ thể cho người sử dụng</a:t>
            </a:r>
          </a:p>
          <a:p>
            <a:pPr lvl="1">
              <a:lnSpc>
                <a:spcPct val="120000"/>
              </a:lnSpc>
            </a:pPr>
            <a:r>
              <a:rPr lang="en-US" sz="2000"/>
              <a:t>Hướng dẫn</a:t>
            </a:r>
            <a:r>
              <a:rPr lang="vi-VN" sz="2000"/>
              <a:t> </a:t>
            </a:r>
            <a:r>
              <a:rPr lang="vi-VN"/>
              <a:t>người dùng về cách chọn một mật khẩu</a:t>
            </a:r>
          </a:p>
          <a:p>
            <a:pPr lvl="1">
              <a:lnSpc>
                <a:spcPct val="120000"/>
              </a:lnSpc>
            </a:pPr>
            <a:r>
              <a:rPr lang="vi-VN"/>
              <a:t>Khóa tài khoản không sử dụng</a:t>
            </a:r>
          </a:p>
          <a:p>
            <a:pPr lvl="1">
              <a:lnSpc>
                <a:spcPct val="120000"/>
              </a:lnSpc>
            </a:pPr>
            <a:r>
              <a:rPr lang="vi-VN"/>
              <a:t>Đặc quyền Grant trên mỗi máy chủ cơ sở</a:t>
            </a:r>
          </a:p>
          <a:p>
            <a:pPr lvl="1">
              <a:lnSpc>
                <a:spcPct val="120000"/>
              </a:lnSpc>
            </a:pPr>
            <a:r>
              <a:rPr lang="vi-VN"/>
              <a:t>Không trao quyền cho tất cả các máy</a:t>
            </a:r>
          </a:p>
          <a:p>
            <a:pPr lvl="1">
              <a:lnSpc>
                <a:spcPct val="120000"/>
              </a:lnSpc>
            </a:pPr>
            <a:r>
              <a:rPr lang="vi-VN"/>
              <a:t>Sử dụng ssh, scp, và Secure FTP</a:t>
            </a:r>
          </a:p>
          <a:p>
            <a:pPr lvl="1">
              <a:lnSpc>
                <a:spcPct val="120000"/>
              </a:lnSpc>
            </a:pPr>
            <a:r>
              <a:rPr lang="vi-VN"/>
              <a:t>Cô lập hệ thống sau khi một thỏa hiệp</a:t>
            </a:r>
          </a:p>
          <a:p>
            <a:pPr lvl="1">
              <a:lnSpc>
                <a:spcPct val="120000"/>
              </a:lnSpc>
            </a:pPr>
            <a:r>
              <a:rPr lang="vi-VN"/>
              <a:t>Thực hiện các thủ tục kiểm </a:t>
            </a:r>
            <a:r>
              <a:rPr lang="en-US"/>
              <a:t>chứng</a:t>
            </a:r>
            <a:r>
              <a:rPr lang="vi-VN"/>
              <a:t> ngẫu nhiên</a:t>
            </a:r>
            <a:endParaRPr lang="en-US"/>
          </a:p>
        </p:txBody>
      </p:sp>
      <p:sp>
        <p:nvSpPr>
          <p:cNvPr id="5" name="Slide Number Placeholder 4"/>
          <p:cNvSpPr>
            <a:spLocks noGrp="1"/>
          </p:cNvSpPr>
          <p:nvPr>
            <p:ph type="sldNum" sz="quarter" idx="12"/>
          </p:nvPr>
        </p:nvSpPr>
        <p:spPr/>
        <p:txBody>
          <a:bodyPr/>
          <a:lstStyle/>
          <a:p>
            <a:fld id="{27E97182-DD40-4A75-9C3B-3F436B6767A9}" type="slidenum">
              <a:rPr lang="en-US"/>
              <a:pPr/>
              <a:t>106</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3269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8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8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08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8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08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08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086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08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52400"/>
            <a:ext cx="8153400" cy="828675"/>
          </a:xfrm>
        </p:spPr>
        <p:txBody>
          <a:bodyPr/>
          <a:lstStyle/>
          <a:p>
            <a:r>
              <a:rPr lang="en-US" sz="4000">
                <a:solidFill>
                  <a:srgbClr val="C00000"/>
                </a:solidFill>
              </a:rPr>
              <a:t>Bảo mật trong SQL Server</a:t>
            </a:r>
          </a:p>
        </p:txBody>
      </p:sp>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685800" y="1371600"/>
            <a:ext cx="7543800" cy="3046988"/>
          </a:xfrm>
          <a:prstGeom prst="rect">
            <a:avLst/>
          </a:prstGeom>
        </p:spPr>
        <p:txBody>
          <a:bodyPr wrap="square">
            <a:spAutoFit/>
          </a:bodyPr>
          <a:lstStyle/>
          <a:p>
            <a:pPr marL="400050" indent="-400050" eaLnBrk="1" hangingPunct="1">
              <a:spcBef>
                <a:spcPct val="30000"/>
              </a:spcBef>
              <a:buClr>
                <a:schemeClr val="tx1"/>
              </a:buClr>
              <a:buSzPct val="75000"/>
              <a:buFont typeface="Wingdings" panose="05000000000000000000" pitchFamily="2" charset="2"/>
              <a:buChar char="l"/>
            </a:pPr>
            <a:r>
              <a:rPr lang="en-US" sz="2400">
                <a:cs typeface="Times New Roman" panose="02020603050405020304" pitchFamily="18" charset="0"/>
              </a:rPr>
              <a:t>Bảo mật của SQL Server gồm 3 lớp :</a:t>
            </a:r>
          </a:p>
          <a:p>
            <a:pPr marL="852488" lvl="1" indent="-395288" eaLnBrk="1" hangingPunct="1">
              <a:lnSpc>
                <a:spcPct val="150000"/>
              </a:lnSpc>
              <a:spcBef>
                <a:spcPct val="30000"/>
              </a:spcBef>
              <a:buClr>
                <a:schemeClr val="tx1"/>
              </a:buClr>
              <a:buSzPct val="75000"/>
              <a:buFontTx/>
              <a:buChar char="–"/>
            </a:pPr>
            <a:r>
              <a:rPr lang="en-US" sz="2000">
                <a:solidFill>
                  <a:srgbClr val="FF0000"/>
                </a:solidFill>
                <a:cs typeface="Times New Roman" panose="02020603050405020304" pitchFamily="18" charset="0"/>
              </a:rPr>
              <a:t>Login security </a:t>
            </a:r>
            <a:r>
              <a:rPr lang="en-US" sz="2000">
                <a:cs typeface="Times New Roman" panose="02020603050405020304" pitchFamily="18" charset="0"/>
              </a:rPr>
              <a:t>: kiểm soát ai có thể log vào SQL Server.</a:t>
            </a:r>
          </a:p>
          <a:p>
            <a:pPr marL="852488" lvl="1" indent="-395288" eaLnBrk="1" hangingPunct="1">
              <a:lnSpc>
                <a:spcPct val="150000"/>
              </a:lnSpc>
              <a:spcBef>
                <a:spcPct val="30000"/>
              </a:spcBef>
              <a:buClr>
                <a:schemeClr val="tx1"/>
              </a:buClr>
              <a:buSzPct val="75000"/>
              <a:buFontTx/>
              <a:buChar char="–"/>
            </a:pPr>
            <a:r>
              <a:rPr lang="en-US" sz="2000">
                <a:solidFill>
                  <a:srgbClr val="FF0000"/>
                </a:solidFill>
                <a:cs typeface="Times New Roman" panose="02020603050405020304" pitchFamily="18" charset="0"/>
              </a:rPr>
              <a:t>Database access security </a:t>
            </a:r>
            <a:r>
              <a:rPr lang="en-US" sz="2000">
                <a:cs typeface="Times New Roman" panose="02020603050405020304" pitchFamily="18" charset="0"/>
              </a:rPr>
              <a:t>: kiểm soát ai có thể truy cập vào một DB cụ thể trên server.</a:t>
            </a:r>
          </a:p>
          <a:p>
            <a:pPr marL="852488" lvl="1" indent="-395288" eaLnBrk="1" hangingPunct="1">
              <a:lnSpc>
                <a:spcPct val="150000"/>
              </a:lnSpc>
              <a:spcBef>
                <a:spcPct val="30000"/>
              </a:spcBef>
              <a:buClr>
                <a:schemeClr val="tx1"/>
              </a:buClr>
              <a:buSzPct val="75000"/>
              <a:buFontTx/>
              <a:buChar char="–"/>
            </a:pPr>
            <a:r>
              <a:rPr lang="en-US" sz="2000">
                <a:solidFill>
                  <a:srgbClr val="FF0000"/>
                </a:solidFill>
                <a:cs typeface="Times New Roman" panose="02020603050405020304" pitchFamily="18" charset="0"/>
              </a:rPr>
              <a:t>Permission security </a:t>
            </a:r>
            <a:r>
              <a:rPr lang="en-US" sz="2000">
                <a:cs typeface="Times New Roman" panose="02020603050405020304" pitchFamily="18" charset="0"/>
              </a:rPr>
              <a:t>: kiểm soát một user có thể thực hiện thao tác gì trên DB. </a:t>
            </a:r>
          </a:p>
        </p:txBody>
      </p:sp>
    </p:spTree>
    <p:extLst>
      <p:ext uri="{BB962C8B-B14F-4D97-AF65-F5344CB8AC3E}">
        <p14:creationId xmlns:p14="http://schemas.microsoft.com/office/powerpoint/2010/main" val="13727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5" name="Rectangle 3"/>
          <p:cNvSpPr txBox="1">
            <a:spLocks noChangeArrowheads="1"/>
          </p:cNvSpPr>
          <p:nvPr/>
        </p:nvSpPr>
        <p:spPr>
          <a:xfrm>
            <a:off x="495300" y="1804531"/>
            <a:ext cx="8305800" cy="3724275"/>
          </a:xfrm>
          <a:prstGeom prst="rect">
            <a:avLst/>
          </a:prstGeom>
          <a:no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2400"/>
              <a:t> Cung cấp 2 mode</a:t>
            </a:r>
          </a:p>
          <a:p>
            <a:pPr lvl="2" fontAlgn="auto">
              <a:spcAft>
                <a:spcPts val="0"/>
              </a:spcAft>
            </a:pPr>
            <a:r>
              <a:rPr lang="en-US" sz="2400">
                <a:solidFill>
                  <a:srgbClr val="FF0000"/>
                </a:solidFill>
              </a:rPr>
              <a:t>Windows Authentication  Mode  (Windows  Authentication)</a:t>
            </a:r>
          </a:p>
          <a:p>
            <a:pPr lvl="3" fontAlgn="auto">
              <a:spcAft>
                <a:spcPts val="0"/>
              </a:spcAft>
            </a:pPr>
            <a:r>
              <a:rPr lang="en-US" sz="2000"/>
              <a:t>Tích hợp với login security của windows. </a:t>
            </a:r>
          </a:p>
          <a:p>
            <a:pPr lvl="3" fontAlgn="auto">
              <a:spcAft>
                <a:spcPts val="0"/>
              </a:spcAft>
            </a:pPr>
            <a:r>
              <a:rPr lang="en-US" sz="2000"/>
              <a:t>Việc uỷ nhiệm Network security được thiết lập khi user login vào network</a:t>
            </a:r>
          </a:p>
          <a:p>
            <a:pPr lvl="3" fontAlgn="auto">
              <a:spcAft>
                <a:spcPts val="0"/>
              </a:spcAft>
            </a:pPr>
            <a:r>
              <a:rPr lang="en-US" sz="2000"/>
              <a:t>Thông qua Windows để xác định account và password login.</a:t>
            </a:r>
          </a:p>
          <a:p>
            <a:pPr lvl="2" fontAlgn="auto">
              <a:spcAft>
                <a:spcPts val="0"/>
              </a:spcAft>
            </a:pPr>
            <a:r>
              <a:rPr lang="en-US" sz="2400">
                <a:solidFill>
                  <a:srgbClr val="FF0000"/>
                </a:solidFill>
              </a:rPr>
              <a:t>Mixed mode(Windows Authentication and SQL Server Authentication)</a:t>
            </a:r>
          </a:p>
          <a:p>
            <a:pPr lvl="3" fontAlgn="auto">
              <a:spcAft>
                <a:spcPts val="0"/>
              </a:spcAft>
            </a:pPr>
            <a:r>
              <a:rPr lang="en-US" sz="2000"/>
              <a:t>Là sự kết hợp của Windows Authentication và SQL Server Authentication, ở chế độ này cả user của Windows và SQL Server để có thể thiết lập để truy nhập SQL Server.</a:t>
            </a:r>
          </a:p>
          <a:p>
            <a:pPr lvl="3" fontAlgn="auto">
              <a:spcAft>
                <a:spcPts val="0"/>
              </a:spcAft>
            </a:pPr>
            <a:r>
              <a:rPr lang="en-US" sz="2000"/>
              <a:t>SQL server tự xác nhận login account và password khi user connect.</a:t>
            </a:r>
          </a:p>
        </p:txBody>
      </p:sp>
      <p:sp>
        <p:nvSpPr>
          <p:cNvPr id="6" name="TextBox 5"/>
          <p:cNvSpPr txBox="1"/>
          <p:nvPr/>
        </p:nvSpPr>
        <p:spPr>
          <a:xfrm>
            <a:off x="342929" y="1208136"/>
            <a:ext cx="1638271" cy="523220"/>
          </a:xfrm>
          <a:prstGeom prst="rect">
            <a:avLst/>
          </a:prstGeom>
          <a:noFill/>
        </p:spPr>
        <p:txBody>
          <a:bodyPr wrap="square" rtlCol="0">
            <a:spAutoFit/>
          </a:bodyPr>
          <a:lstStyle/>
          <a:p>
            <a:r>
              <a:rPr lang="en-US" sz="2800">
                <a:solidFill>
                  <a:srgbClr val="FF0000"/>
                </a:solidFill>
              </a:rPr>
              <a:t>Login</a:t>
            </a:r>
          </a:p>
        </p:txBody>
      </p:sp>
    </p:spTree>
    <p:extLst>
      <p:ext uri="{BB962C8B-B14F-4D97-AF65-F5344CB8AC3E}">
        <p14:creationId xmlns:p14="http://schemas.microsoft.com/office/powerpoint/2010/main" val="3053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1638271" cy="523220"/>
          </a:xfrm>
          <a:prstGeom prst="rect">
            <a:avLst/>
          </a:prstGeom>
          <a:noFill/>
        </p:spPr>
        <p:txBody>
          <a:bodyPr wrap="square" rtlCol="0">
            <a:spAutoFit/>
          </a:bodyPr>
          <a:lstStyle/>
          <a:p>
            <a:r>
              <a:rPr lang="en-US" sz="2800">
                <a:solidFill>
                  <a:srgbClr val="FF0000"/>
                </a:solidFill>
              </a:rPr>
              <a:t>Login</a:t>
            </a:r>
          </a:p>
        </p:txBody>
      </p:sp>
      <p:sp>
        <p:nvSpPr>
          <p:cNvPr id="7" name="Rectangle 3"/>
          <p:cNvSpPr txBox="1">
            <a:spLocks noChangeArrowheads="1"/>
          </p:cNvSpPr>
          <p:nvPr/>
        </p:nvSpPr>
        <p:spPr>
          <a:xfrm>
            <a:off x="495300" y="1809750"/>
            <a:ext cx="8077200" cy="37242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20000"/>
              </a:lnSpc>
              <a:spcBef>
                <a:spcPts val="0"/>
              </a:spcBef>
              <a:spcAft>
                <a:spcPts val="0"/>
              </a:spcAft>
            </a:pPr>
            <a:r>
              <a:rPr lang="en-US" sz="2800"/>
              <a:t>Window mode: </a:t>
            </a:r>
          </a:p>
          <a:p>
            <a:pPr lvl="1" fontAlgn="auto">
              <a:lnSpc>
                <a:spcPct val="120000"/>
              </a:lnSpc>
              <a:spcBef>
                <a:spcPts val="0"/>
              </a:spcBef>
              <a:spcAft>
                <a:spcPts val="0"/>
              </a:spcAft>
            </a:pPr>
            <a:r>
              <a:rPr lang="en-US" sz="2400"/>
              <a:t>Không phải nhớ nhiều username, password</a:t>
            </a:r>
          </a:p>
          <a:p>
            <a:pPr lvl="1" fontAlgn="auto">
              <a:lnSpc>
                <a:spcPct val="120000"/>
              </a:lnSpc>
              <a:spcBef>
                <a:spcPts val="0"/>
              </a:spcBef>
              <a:spcAft>
                <a:spcPts val="0"/>
              </a:spcAft>
            </a:pPr>
            <a:r>
              <a:rPr lang="en-US" sz="2400"/>
              <a:t>Policies của window: thời gian hết hạn, chiều dài tối đa, lưu giữ history.</a:t>
            </a:r>
          </a:p>
          <a:p>
            <a:pPr lvl="1" fontAlgn="auto">
              <a:lnSpc>
                <a:spcPct val="120000"/>
              </a:lnSpc>
              <a:spcBef>
                <a:spcPts val="0"/>
              </a:spcBef>
              <a:spcAft>
                <a:spcPts val="0"/>
              </a:spcAft>
            </a:pPr>
            <a:r>
              <a:rPr lang="en-US" sz="2400"/>
              <a:t>Nhược điểm: chỉ user window mới có thể kết nối đến sqlserver </a:t>
            </a:r>
          </a:p>
          <a:p>
            <a:pPr fontAlgn="auto">
              <a:lnSpc>
                <a:spcPct val="120000"/>
              </a:lnSpc>
              <a:spcBef>
                <a:spcPts val="0"/>
              </a:spcBef>
              <a:spcAft>
                <a:spcPts val="0"/>
              </a:spcAft>
            </a:pPr>
            <a:r>
              <a:rPr lang="en-US" sz="2800"/>
              <a:t> Mixed mode:</a:t>
            </a:r>
          </a:p>
          <a:p>
            <a:pPr lvl="1" fontAlgn="auto">
              <a:lnSpc>
                <a:spcPct val="120000"/>
              </a:lnSpc>
              <a:spcBef>
                <a:spcPts val="0"/>
              </a:spcBef>
              <a:spcAft>
                <a:spcPts val="0"/>
              </a:spcAft>
            </a:pPr>
            <a:r>
              <a:rPr lang="en-US" sz="2400"/>
              <a:t>Không phân biệt net library</a:t>
            </a:r>
          </a:p>
          <a:p>
            <a:pPr lvl="1" fontAlgn="auto">
              <a:lnSpc>
                <a:spcPct val="120000"/>
              </a:lnSpc>
              <a:spcBef>
                <a:spcPts val="0"/>
              </a:spcBef>
              <a:spcAft>
                <a:spcPts val="0"/>
              </a:spcAft>
            </a:pPr>
            <a:r>
              <a:rPr lang="en-US" sz="2400"/>
              <a:t>Hack vào network không có nghĩa là cũng hack vào sql server</a:t>
            </a:r>
          </a:p>
          <a:p>
            <a:pPr fontAlgn="auto">
              <a:lnSpc>
                <a:spcPct val="120000"/>
              </a:lnSpc>
              <a:spcAft>
                <a:spcPts val="0"/>
              </a:spcAft>
            </a:pPr>
            <a:endParaRPr lang="en-US" sz="2800"/>
          </a:p>
        </p:txBody>
      </p:sp>
      <p:sp>
        <p:nvSpPr>
          <p:cNvPr id="8"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Tree>
    <p:extLst>
      <p:ext uri="{BB962C8B-B14F-4D97-AF65-F5344CB8AC3E}">
        <p14:creationId xmlns:p14="http://schemas.microsoft.com/office/powerpoint/2010/main" val="400957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447800" y="152400"/>
            <a:ext cx="7239000" cy="828675"/>
          </a:xfrm>
        </p:spPr>
        <p:txBody>
          <a:bodyPr/>
          <a:lstStyle/>
          <a:p>
            <a:r>
              <a:rPr lang="en-US" sz="3600" b="1">
                <a:solidFill>
                  <a:srgbClr val="C00000"/>
                </a:solidFill>
              </a:rPr>
              <a:t>Đặc điểm của Cơ Sở Dữ Liệu</a:t>
            </a:r>
          </a:p>
        </p:txBody>
      </p:sp>
      <p:sp>
        <p:nvSpPr>
          <p:cNvPr id="277507" name="Rectangle 3"/>
          <p:cNvSpPr>
            <a:spLocks noGrp="1" noChangeArrowheads="1"/>
          </p:cNvSpPr>
          <p:nvPr>
            <p:ph idx="1"/>
          </p:nvPr>
        </p:nvSpPr>
        <p:spPr>
          <a:xfrm>
            <a:off x="304800" y="1143000"/>
            <a:ext cx="8229600" cy="4648200"/>
          </a:xfrm>
        </p:spPr>
        <p:txBody>
          <a:bodyPr>
            <a:noAutofit/>
          </a:bodyPr>
          <a:lstStyle/>
          <a:p>
            <a:pPr algn="just"/>
            <a:r>
              <a:rPr lang="en-US" sz="2800" b="1"/>
              <a:t>Persistent</a:t>
            </a:r>
            <a:r>
              <a:rPr lang="en-US" sz="2400" b="1"/>
              <a:t> – Thường trú:</a:t>
            </a:r>
          </a:p>
          <a:p>
            <a:pPr lvl="1" algn="just"/>
            <a:r>
              <a:rPr lang="en-US" sz="2400"/>
              <a:t>Dữ liệu được lưu trữ trong bộ nhớ ổn định như đĩa cứng, server. Khi dữ liệu không cần dùng nữa thì có thể xoá hay sao lưu lại.</a:t>
            </a:r>
          </a:p>
          <a:p>
            <a:pPr algn="just"/>
            <a:r>
              <a:rPr lang="en-US" sz="2400" b="1"/>
              <a:t>Interrelated – Tương tác: </a:t>
            </a:r>
          </a:p>
          <a:p>
            <a:pPr lvl="1" algn="just"/>
            <a:r>
              <a:rPr lang="en-US" sz="2400"/>
              <a:t>Dữ liệu được lưu trữ như những đơn vị riêng biệt và được kết nối với nhau để tạo 1 tổng thể chung</a:t>
            </a:r>
          </a:p>
          <a:p>
            <a:pPr lvl="1" algn="just"/>
            <a:r>
              <a:rPr lang="en-US" sz="2400"/>
              <a:t>Database vừa chứa thực thể và cả mối quan hệ giữa các thực thể</a:t>
            </a:r>
          </a:p>
          <a:p>
            <a:pPr algn="just"/>
            <a:r>
              <a:rPr lang="en-US" sz="2400" b="1"/>
              <a:t>Shared – Chia sẻ: </a:t>
            </a:r>
          </a:p>
          <a:p>
            <a:pPr lvl="1" algn="just"/>
            <a:r>
              <a:rPr lang="en-US" sz="2400"/>
              <a:t>Database có thể có nhiều người dùng và nhiều người dùng có thể sử dụng cùng 1 database tại cùng 1 thời điểm. </a:t>
            </a:r>
          </a:p>
          <a:p>
            <a:pPr lvl="1" algn="just"/>
            <a:r>
              <a:rPr lang="en-US" sz="2400"/>
              <a:t>Bài toán đồng thời (concurrency problem) </a:t>
            </a:r>
          </a:p>
          <a:p>
            <a:pPr lvl="1" algn="just"/>
            <a:endParaRPr lang="en-US" sz="2400"/>
          </a:p>
        </p:txBody>
      </p:sp>
      <p:sp>
        <p:nvSpPr>
          <p:cNvPr id="5" name="Slide Number Placeholder 5"/>
          <p:cNvSpPr>
            <a:spLocks noGrp="1"/>
          </p:cNvSpPr>
          <p:nvPr>
            <p:ph type="sldNum" sz="quarter" idx="12"/>
          </p:nvPr>
        </p:nvSpPr>
        <p:spPr>
          <a:xfrm>
            <a:off x="7042150" y="6243638"/>
            <a:ext cx="1905000" cy="457200"/>
          </a:xfrm>
          <a:prstGeom prst="rect">
            <a:avLst/>
          </a:prstGeom>
        </p:spPr>
        <p:txBody>
          <a:bodyPr/>
          <a:lstStyle/>
          <a:p>
            <a:fld id="{B6FFAFA8-79D7-43A0-B984-280CCA09469A}" type="slidenum">
              <a:rPr lang="en-US"/>
              <a:pPr/>
              <a:t>11</a:t>
            </a:fld>
            <a:endParaRPr lang="en-US"/>
          </a:p>
        </p:txBody>
      </p:sp>
      <p:cxnSp>
        <p:nvCxnSpPr>
          <p:cNvPr id="6" name="Straight Connector 5"/>
          <p:cNvCxnSpPr/>
          <p:nvPr/>
        </p:nvCxnSpPr>
        <p:spPr>
          <a:xfrm>
            <a:off x="76200" y="1043879"/>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85313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5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5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5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50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1638271" cy="523220"/>
          </a:xfrm>
          <a:prstGeom prst="rect">
            <a:avLst/>
          </a:prstGeom>
          <a:noFill/>
        </p:spPr>
        <p:txBody>
          <a:bodyPr wrap="square" rtlCol="0">
            <a:spAutoFit/>
          </a:bodyPr>
          <a:lstStyle/>
          <a:p>
            <a:r>
              <a:rPr lang="en-US" sz="2800">
                <a:solidFill>
                  <a:srgbClr val="FF0000"/>
                </a:solidFill>
              </a:rPr>
              <a:t>Login</a:t>
            </a:r>
          </a:p>
        </p:txBody>
      </p:sp>
      <p:sp>
        <p:nvSpPr>
          <p:cNvPr id="8" name="Rectangle 3"/>
          <p:cNvSpPr txBox="1">
            <a:spLocks noChangeArrowheads="1"/>
          </p:cNvSpPr>
          <p:nvPr/>
        </p:nvSpPr>
        <p:spPr>
          <a:xfrm>
            <a:off x="316833" y="2057400"/>
            <a:ext cx="6324600" cy="3724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2800"/>
              <a:t>Thiết lập chế độ bảo mật</a:t>
            </a:r>
          </a:p>
          <a:p>
            <a:pPr lvl="1" fontAlgn="auto">
              <a:spcAft>
                <a:spcPts val="0"/>
              </a:spcAft>
            </a:pPr>
            <a:r>
              <a:rPr lang="en-US" sz="2400"/>
              <a:t>Nhấn phải chuột chọn tên </a:t>
            </a:r>
          </a:p>
          <a:p>
            <a:pPr lvl="1" fontAlgn="auto">
              <a:spcAft>
                <a:spcPts val="0"/>
              </a:spcAft>
              <a:buFontTx/>
              <a:buNone/>
            </a:pPr>
            <a:r>
              <a:rPr lang="en-US" sz="2400"/>
              <a:t>	Server (Instance).</a:t>
            </a:r>
          </a:p>
          <a:p>
            <a:pPr lvl="1" fontAlgn="auto">
              <a:spcAft>
                <a:spcPts val="0"/>
              </a:spcAft>
            </a:pPr>
            <a:r>
              <a:rPr lang="en-US" sz="2400"/>
              <a:t>Chọn Properties.</a:t>
            </a:r>
          </a:p>
          <a:p>
            <a:pPr lvl="1" fontAlgn="auto">
              <a:spcAft>
                <a:spcPts val="0"/>
              </a:spcAft>
            </a:pPr>
            <a:r>
              <a:rPr lang="en-US" sz="2400"/>
              <a:t>Chọn Tab Security.</a:t>
            </a:r>
          </a:p>
          <a:p>
            <a:pPr lvl="1" fontAlgn="auto">
              <a:spcAft>
                <a:spcPts val="0"/>
              </a:spcAft>
            </a:pPr>
            <a:r>
              <a:rPr lang="en-US" sz="2400"/>
              <a:t>Chọn chế độ bảo mật -&gt; Ok</a:t>
            </a: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l="34773" t="15625" r="33015" b="14583"/>
          <a:stretch>
            <a:fillRect/>
          </a:stretch>
        </p:blipFill>
        <p:spPr bwMode="auto">
          <a:xfrm>
            <a:off x="4343400" y="1694822"/>
            <a:ext cx="4191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Tree>
    <p:extLst>
      <p:ext uri="{BB962C8B-B14F-4D97-AF65-F5344CB8AC3E}">
        <p14:creationId xmlns:p14="http://schemas.microsoft.com/office/powerpoint/2010/main" val="716165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04800" y="1153403"/>
            <a:ext cx="1638271" cy="461665"/>
          </a:xfrm>
          <a:prstGeom prst="rect">
            <a:avLst/>
          </a:prstGeom>
          <a:noFill/>
        </p:spPr>
        <p:txBody>
          <a:bodyPr wrap="square" rtlCol="0">
            <a:spAutoFit/>
          </a:bodyPr>
          <a:lstStyle/>
          <a:p>
            <a:r>
              <a:rPr lang="en-US" sz="2400">
                <a:solidFill>
                  <a:srgbClr val="FF0000"/>
                </a:solidFill>
              </a:rPr>
              <a:t>Login</a:t>
            </a:r>
          </a:p>
        </p:txBody>
      </p:sp>
      <p:sp>
        <p:nvSpPr>
          <p:cNvPr id="7" name="Rectangle 3"/>
          <p:cNvSpPr txBox="1">
            <a:spLocks noChangeArrowheads="1"/>
          </p:cNvSpPr>
          <p:nvPr/>
        </p:nvSpPr>
        <p:spPr>
          <a:xfrm>
            <a:off x="609600" y="1676115"/>
            <a:ext cx="8153400" cy="3724275"/>
          </a:xfrm>
          <a:prstGeom prst="rect">
            <a:avLst/>
          </a:prstGeom>
          <a:no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fontAlgn="auto">
              <a:spcAft>
                <a:spcPts val="0"/>
              </a:spcAft>
            </a:pPr>
            <a:r>
              <a:rPr lang="en-US" sz="2400">
                <a:latin typeface="Arial" panose="020B0604020202020204" pitchFamily="34" charset="0"/>
                <a:cs typeface="Arial" panose="020B0604020202020204" pitchFamily="34" charset="0"/>
              </a:rPr>
              <a:t>Người dùng trong SQL Server được chia thành 2 mức: </a:t>
            </a:r>
          </a:p>
          <a:p>
            <a:pPr marL="742950" lvl="1" indent="-400050" fontAlgn="auto">
              <a:spcAft>
                <a:spcPts val="0"/>
              </a:spcAft>
            </a:pPr>
            <a:r>
              <a:rPr lang="en-US">
                <a:latin typeface="Arial" panose="020B0604020202020204" pitchFamily="34" charset="0"/>
                <a:cs typeface="Arial" panose="020B0604020202020204" pitchFamily="34" charset="0"/>
              </a:rPr>
              <a:t>Người truy nhập vào SQL Server gọi là Login, </a:t>
            </a:r>
          </a:p>
          <a:p>
            <a:pPr marL="742950" lvl="1" indent="-400050" fontAlgn="auto">
              <a:spcAft>
                <a:spcPts val="0"/>
              </a:spcAft>
            </a:pPr>
            <a:r>
              <a:rPr lang="en-US">
                <a:latin typeface="Arial" panose="020B0604020202020204" pitchFamily="34" charset="0"/>
                <a:cs typeface="Arial" panose="020B0604020202020204" pitchFamily="34" charset="0"/>
              </a:rPr>
              <a:t>Người khai thác CSDL gọi là User.Tạo User Account</a:t>
            </a:r>
            <a:endParaRPr lang="en-US" sz="2400">
              <a:latin typeface="Arial" panose="020B0604020202020204" pitchFamily="34" charset="0"/>
              <a:cs typeface="Arial" panose="020B0604020202020204" pitchFamily="34" charset="0"/>
            </a:endParaRPr>
          </a:p>
          <a:p>
            <a:pPr marL="338138" lvl="1" indent="-334963" fontAlgn="auto">
              <a:spcAft>
                <a:spcPts val="0"/>
              </a:spcAft>
            </a:pPr>
            <a:r>
              <a:rPr lang="en-US" sz="2400">
                <a:latin typeface="Arial" panose="020B0604020202020204" pitchFamily="34" charset="0"/>
                <a:cs typeface="Arial" panose="020B0604020202020204" pitchFamily="34" charset="0"/>
              </a:rPr>
              <a:t>Cách tạo dùng T_SQL: </a:t>
            </a:r>
            <a:r>
              <a:rPr lang="en-US" sz="2400" i="1">
                <a:latin typeface="Arial" panose="020B0604020202020204" pitchFamily="34" charset="0"/>
                <a:cs typeface="Arial" panose="020B0604020202020204" pitchFamily="34" charset="0"/>
              </a:rPr>
              <a:t>sp_addlogin</a:t>
            </a:r>
          </a:p>
          <a:p>
            <a:pPr fontAlgn="auto">
              <a:spcAft>
                <a:spcPts val="0"/>
              </a:spcAft>
              <a:buFont typeface="Wingdings" panose="05000000000000000000" pitchFamily="2" charset="2"/>
              <a:buNone/>
            </a:pPr>
            <a:endParaRPr lang="en-US" sz="2400"/>
          </a:p>
        </p:txBody>
      </p:sp>
      <p:sp>
        <p:nvSpPr>
          <p:cNvPr id="10" name="Text Box 4"/>
          <p:cNvSpPr txBox="1">
            <a:spLocks noChangeArrowheads="1"/>
          </p:cNvSpPr>
          <p:nvPr/>
        </p:nvSpPr>
        <p:spPr bwMode="auto">
          <a:xfrm>
            <a:off x="1752600" y="3312736"/>
            <a:ext cx="5410200" cy="247846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00"/>
              </a:spcBef>
              <a:spcAft>
                <a:spcPts val="500"/>
              </a:spcAft>
            </a:pPr>
            <a:r>
              <a:rPr lang="en-US" sz="2400" b="1">
                <a:solidFill>
                  <a:srgbClr val="FF0000"/>
                </a:solidFill>
                <a:latin typeface="Arial Unicode MS" panose="020B0604020202020204" pitchFamily="34" charset="-128"/>
              </a:rPr>
              <a:t>sp_addlogin</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@loginame =</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login</a:t>
            </a:r>
            <a:r>
              <a:rPr lang="en-US" sz="2400" b="1">
                <a:solidFill>
                  <a:srgbClr val="FF0000"/>
                </a:solidFill>
                <a:latin typeface="Arial Unicode MS" panose="020B0604020202020204" pitchFamily="34" charset="-128"/>
              </a:rPr>
              <a:t>'</a:t>
            </a:r>
            <a:br>
              <a:rPr lang="en-US" sz="2400">
                <a:solidFill>
                  <a:srgbClr val="FF0000"/>
                </a:solidFill>
                <a:latin typeface="Arial Unicode MS" panose="020B0604020202020204" pitchFamily="34" charset="-128"/>
              </a:rPr>
            </a:b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r>
              <a:rPr lang="en-US" sz="2400" b="1">
                <a:solidFill>
                  <a:srgbClr val="FF0000"/>
                </a:solidFill>
                <a:latin typeface="Arial Unicode MS" panose="020B0604020202020204" pitchFamily="34" charset="-128"/>
              </a:rPr>
              <a:t>@passwd =</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password</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br>
              <a:rPr lang="en-US" sz="2400" b="1">
                <a:solidFill>
                  <a:srgbClr val="FF0000"/>
                </a:solidFill>
                <a:latin typeface="Arial Unicode MS" panose="020B0604020202020204" pitchFamily="34" charset="-128"/>
              </a:rPr>
            </a:b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r>
              <a:rPr lang="en-US" sz="2400" b="1">
                <a:solidFill>
                  <a:srgbClr val="FF0000"/>
                </a:solidFill>
                <a:latin typeface="Arial Unicode MS" panose="020B0604020202020204" pitchFamily="34" charset="-128"/>
              </a:rPr>
              <a:t>@defdb =</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database</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br>
              <a:rPr lang="en-US" sz="2400">
                <a:solidFill>
                  <a:srgbClr val="FF0000"/>
                </a:solidFill>
                <a:latin typeface="Arial Unicode MS" panose="020B0604020202020204" pitchFamily="34" charset="-128"/>
              </a:rPr>
            </a:b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r>
              <a:rPr lang="en-US" sz="2400" b="1">
                <a:solidFill>
                  <a:srgbClr val="FF0000"/>
                </a:solidFill>
                <a:latin typeface="Arial Unicode MS" panose="020B0604020202020204" pitchFamily="34" charset="-128"/>
              </a:rPr>
              <a:t>@deflanguage =</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language</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br>
              <a:rPr lang="en-US" sz="2400">
                <a:solidFill>
                  <a:srgbClr val="FF0000"/>
                </a:solidFill>
                <a:latin typeface="Arial Unicode MS" panose="020B0604020202020204" pitchFamily="34" charset="-128"/>
              </a:rPr>
            </a:b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r>
              <a:rPr lang="en-US" sz="2400" b="1">
                <a:solidFill>
                  <a:srgbClr val="FF0000"/>
                </a:solidFill>
                <a:latin typeface="Arial Unicode MS" panose="020B0604020202020204" pitchFamily="34" charset="-128"/>
              </a:rPr>
              <a:t>@sid =</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sid</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br>
              <a:rPr lang="en-US" sz="2400">
                <a:solidFill>
                  <a:srgbClr val="FF0000"/>
                </a:solidFill>
                <a:latin typeface="Arial Unicode MS" panose="020B0604020202020204" pitchFamily="34" charset="-128"/>
              </a:rPr>
            </a:b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r>
              <a:rPr lang="en-US" sz="2400" b="1">
                <a:solidFill>
                  <a:srgbClr val="FF0000"/>
                </a:solidFill>
                <a:latin typeface="Arial Unicode MS" panose="020B0604020202020204" pitchFamily="34" charset="-128"/>
              </a:rPr>
              <a:t>@encryptopt</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 </a:t>
            </a:r>
            <a:r>
              <a:rPr lang="en-US" sz="2400" b="1">
                <a:solidFill>
                  <a:srgbClr val="FF0000"/>
                </a:solidFill>
                <a:latin typeface="Arial Unicode MS" panose="020B0604020202020204" pitchFamily="34" charset="-128"/>
              </a:rPr>
              <a:t>'</a:t>
            </a:r>
            <a:r>
              <a:rPr lang="en-US" sz="2400" i="1">
                <a:solidFill>
                  <a:srgbClr val="FF0000"/>
                </a:solidFill>
                <a:latin typeface="Arial Unicode MS" panose="020B0604020202020204" pitchFamily="34" charset="-128"/>
              </a:rPr>
              <a:t>encryption_option</a:t>
            </a:r>
            <a:r>
              <a:rPr lang="en-US" sz="2400" b="1">
                <a:solidFill>
                  <a:srgbClr val="FF0000"/>
                </a:solidFill>
                <a:latin typeface="Arial Unicode MS" panose="020B0604020202020204" pitchFamily="34" charset="-128"/>
              </a:rPr>
              <a:t>'</a:t>
            </a:r>
            <a:r>
              <a:rPr lang="en-US" sz="2400">
                <a:solidFill>
                  <a:srgbClr val="FF0000"/>
                </a:solidFill>
                <a:latin typeface="Arial Unicode MS" panose="020B0604020202020204" pitchFamily="34" charset="-128"/>
              </a:rPr>
              <a:t>]</a:t>
            </a:r>
          </a:p>
          <a:p>
            <a:pPr eaLnBrk="1" hangingPunct="1"/>
            <a:endParaRPr lang="en-US" sz="2400">
              <a:solidFill>
                <a:srgbClr val="FF0000"/>
              </a:solidFill>
            </a:endParaRPr>
          </a:p>
        </p:txBody>
      </p:sp>
      <p:sp>
        <p:nvSpPr>
          <p:cNvPr id="11" name="Rectangle 7"/>
          <p:cNvSpPr>
            <a:spLocks noChangeArrowheads="1"/>
          </p:cNvSpPr>
          <p:nvPr/>
        </p:nvSpPr>
        <p:spPr bwMode="auto">
          <a:xfrm>
            <a:off x="800100" y="6025684"/>
            <a:ext cx="769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Ví dụ: Tạo login có tên  ‘Albert’, mật khẩu ‘corporate’</a:t>
            </a:r>
          </a:p>
          <a:p>
            <a:r>
              <a:rPr lang="en-US" dirty="0"/>
              <a:t>EXEC </a:t>
            </a:r>
            <a:r>
              <a:rPr lang="en-US" dirty="0" err="1"/>
              <a:t>sp_addlogin</a:t>
            </a:r>
            <a:r>
              <a:rPr lang="en-US" dirty="0"/>
              <a:t> 'Albert', 'corporate'</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Tree>
    <p:extLst>
      <p:ext uri="{BB962C8B-B14F-4D97-AF65-F5344CB8AC3E}">
        <p14:creationId xmlns:p14="http://schemas.microsoft.com/office/powerpoint/2010/main" val="42120127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6515071" cy="369332"/>
          </a:xfrm>
          <a:prstGeom prst="rect">
            <a:avLst/>
          </a:prstGeom>
          <a:noFill/>
        </p:spPr>
        <p:txBody>
          <a:bodyPr wrap="square" rtlCol="0">
            <a:spAutoFit/>
          </a:bodyPr>
          <a:lstStyle/>
          <a:p>
            <a:r>
              <a:rPr lang="en-US">
                <a:solidFill>
                  <a:srgbClr val="002060"/>
                </a:solidFill>
              </a:rPr>
              <a:t>SERVER ROLE, DATABASE ROLE</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8" name="Rectangle 3"/>
          <p:cNvSpPr txBox="1">
            <a:spLocks noChangeArrowheads="1"/>
          </p:cNvSpPr>
          <p:nvPr/>
        </p:nvSpPr>
        <p:spPr>
          <a:xfrm>
            <a:off x="342929" y="1676400"/>
            <a:ext cx="8191500" cy="3724275"/>
          </a:xfrm>
          <a:prstGeom prst="rect">
            <a:avLst/>
          </a:prstGeom>
          <a:no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gn="just" fontAlgn="auto">
              <a:spcAft>
                <a:spcPts val="0"/>
              </a:spcAft>
            </a:pPr>
            <a:r>
              <a:rPr lang="en-US" sz="2400">
                <a:latin typeface="Arial" panose="020B0604020202020204" pitchFamily="34" charset="0"/>
                <a:cs typeface="Arial" panose="020B0604020202020204" pitchFamily="34" charset="0"/>
              </a:rPr>
              <a:t>Role là đối tượng xác định nhóm thuộc tính để gán quyền cho các user tham gia khai thác SQL Server.</a:t>
            </a:r>
          </a:p>
          <a:p>
            <a:pPr marL="400050" indent="-400050" algn="just" fontAlgn="auto">
              <a:spcAft>
                <a:spcPts val="0"/>
              </a:spcAft>
            </a:pPr>
            <a:r>
              <a:rPr lang="en-US" sz="2400">
                <a:latin typeface="Arial" panose="020B0604020202020204" pitchFamily="34" charset="0"/>
                <a:cs typeface="Arial" panose="020B0604020202020204" pitchFamily="34" charset="0"/>
              </a:rPr>
              <a:t>Nhóm các quyền thực hiện quản trị hệ thống, gồm các nhóm sau:</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Bulk Insert Administrators: </a:t>
            </a:r>
            <a:r>
              <a:rPr lang="en-US" sz="2200">
                <a:latin typeface="Arial" panose="020B0604020202020204" pitchFamily="34" charset="0"/>
                <a:cs typeface="Arial" panose="020B0604020202020204" pitchFamily="34" charset="0"/>
              </a:rPr>
              <a:t>Được phép thực hiện Bulk Insert.</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Database Creators: </a:t>
            </a:r>
            <a:r>
              <a:rPr lang="en-US" sz="2200">
                <a:latin typeface="Arial" panose="020B0604020202020204" pitchFamily="34" charset="0"/>
                <a:cs typeface="Arial" panose="020B0604020202020204" pitchFamily="34" charset="0"/>
              </a:rPr>
              <a:t>Được phép tạo và sửa đổi cấu trúc CSDL.</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Disk Administrators: </a:t>
            </a:r>
            <a:r>
              <a:rPr lang="en-US" sz="2200">
                <a:latin typeface="Arial" panose="020B0604020202020204" pitchFamily="34" charset="0"/>
                <a:cs typeface="Arial" panose="020B0604020202020204" pitchFamily="34" charset="0"/>
              </a:rPr>
              <a:t>Có thể quản trị các file trên đĩa.</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Proccess Administrator</a:t>
            </a:r>
            <a:r>
              <a:rPr lang="en-US" sz="2200">
                <a:latin typeface="Arial" panose="020B0604020202020204" pitchFamily="34" charset="0"/>
                <a:cs typeface="Arial" panose="020B0604020202020204" pitchFamily="34" charset="0"/>
              </a:rPr>
              <a:t>: Quản trị các dịch vụ đang chạy của SQL Server.</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Security Administrators: </a:t>
            </a:r>
            <a:r>
              <a:rPr lang="en-US" sz="2200">
                <a:latin typeface="Arial" panose="020B0604020202020204" pitchFamily="34" charset="0"/>
                <a:cs typeface="Arial" panose="020B0604020202020204" pitchFamily="34" charset="0"/>
              </a:rPr>
              <a:t>Quản trị hệ thống bảo mật.</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Setup Administrators: </a:t>
            </a:r>
            <a:r>
              <a:rPr lang="en-US" sz="2200">
                <a:latin typeface="Arial" panose="020B0604020202020204" pitchFamily="34" charset="0"/>
                <a:cs typeface="Arial" panose="020B0604020202020204" pitchFamily="34" charset="0"/>
              </a:rPr>
              <a:t>Quản trị các thủ tục mở rộng (xp_).128</a:t>
            </a:r>
          </a:p>
          <a:p>
            <a:pPr marL="801688" lvl="1" indent="-396875" algn="just" fontAlgn="auto">
              <a:spcAft>
                <a:spcPts val="0"/>
              </a:spcAft>
              <a:buFont typeface="Wingdings" panose="05000000000000000000" pitchFamily="2" charset="2"/>
              <a:buChar char="ü"/>
            </a:pPr>
            <a:r>
              <a:rPr lang="en-US" sz="2200" b="1">
                <a:latin typeface="Arial" panose="020B0604020202020204" pitchFamily="34" charset="0"/>
                <a:cs typeface="Arial" panose="020B0604020202020204" pitchFamily="34" charset="0"/>
              </a:rPr>
              <a:t>System Administrators: </a:t>
            </a:r>
            <a:r>
              <a:rPr lang="en-US" sz="2200">
                <a:latin typeface="Arial" panose="020B0604020202020204" pitchFamily="34" charset="0"/>
                <a:cs typeface="Arial" panose="020B0604020202020204" pitchFamily="34" charset="0"/>
              </a:rPr>
              <a:t>Quản trị hệ thống SQL Server.</a:t>
            </a:r>
          </a:p>
        </p:txBody>
      </p:sp>
    </p:spTree>
    <p:extLst>
      <p:ext uri="{BB962C8B-B14F-4D97-AF65-F5344CB8AC3E}">
        <p14:creationId xmlns:p14="http://schemas.microsoft.com/office/powerpoint/2010/main" val="523413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6515071" cy="369332"/>
          </a:xfrm>
          <a:prstGeom prst="rect">
            <a:avLst/>
          </a:prstGeom>
          <a:noFill/>
        </p:spPr>
        <p:txBody>
          <a:bodyPr wrap="square" rtlCol="0">
            <a:spAutoFit/>
          </a:bodyPr>
          <a:lstStyle/>
          <a:p>
            <a:r>
              <a:rPr lang="en-US">
                <a:solidFill>
                  <a:srgbClr val="002060"/>
                </a:solidFill>
              </a:rPr>
              <a:t>SERVER ROLE, DATABASE ROLE</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804528"/>
            <a:ext cx="7693025" cy="3724275"/>
          </a:xfrm>
          <a:prstGeom prst="rect">
            <a:avLst/>
          </a:prstGeom>
          <a:no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38138" indent="-338138" fontAlgn="auto">
              <a:spcAft>
                <a:spcPts val="0"/>
              </a:spcAft>
            </a:pPr>
            <a:r>
              <a:rPr lang="en-US" sz="3200"/>
              <a:t>Xem Server Role:</a:t>
            </a:r>
          </a:p>
          <a:p>
            <a:pPr lvl="1" fontAlgn="auto">
              <a:spcAft>
                <a:spcPts val="0"/>
              </a:spcAft>
            </a:pPr>
            <a:r>
              <a:rPr lang="en-US" sz="2400"/>
              <a:t>Nhấn dấu ‘+’ phần tên Server</a:t>
            </a:r>
          </a:p>
          <a:p>
            <a:pPr lvl="1" fontAlgn="auto">
              <a:spcAft>
                <a:spcPts val="0"/>
              </a:spcAft>
            </a:pPr>
            <a:r>
              <a:rPr lang="en-US" sz="2400"/>
              <a:t>Click Security.</a:t>
            </a:r>
          </a:p>
          <a:p>
            <a:pPr lvl="1" fontAlgn="auto">
              <a:spcAft>
                <a:spcPts val="0"/>
              </a:spcAft>
            </a:pPr>
            <a:r>
              <a:rPr lang="en-US" sz="2400"/>
              <a:t>Chọn Server Roles:</a:t>
            </a: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l="25403" t="29167" r="23645" b="34375"/>
          <a:stretch>
            <a:fillRect/>
          </a:stretch>
        </p:blipFill>
        <p:spPr bwMode="auto">
          <a:xfrm>
            <a:off x="1333500" y="3633328"/>
            <a:ext cx="6629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456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6515071" cy="369332"/>
          </a:xfrm>
          <a:prstGeom prst="rect">
            <a:avLst/>
          </a:prstGeom>
          <a:noFill/>
        </p:spPr>
        <p:txBody>
          <a:bodyPr wrap="square" rtlCol="0">
            <a:spAutoFit/>
          </a:bodyPr>
          <a:lstStyle/>
          <a:p>
            <a:r>
              <a:rPr lang="en-US">
                <a:solidFill>
                  <a:srgbClr val="002060"/>
                </a:solidFill>
              </a:rPr>
              <a:t>SERVER ROLE, DATABASE ROLE</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8" name="Rectangle 3"/>
          <p:cNvSpPr txBox="1">
            <a:spLocks noChangeArrowheads="1"/>
          </p:cNvSpPr>
          <p:nvPr/>
        </p:nvSpPr>
        <p:spPr>
          <a:xfrm>
            <a:off x="342929" y="1778432"/>
            <a:ext cx="7693025" cy="3724275"/>
          </a:xfrm>
          <a:prstGeom prst="rect">
            <a:avLst/>
          </a:prstGeom>
          <a:no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38138" indent="-338138" algn="just" fontAlgn="auto">
              <a:spcAft>
                <a:spcPts val="0"/>
              </a:spcAft>
            </a:pPr>
            <a:r>
              <a:rPr lang="en-US" sz="2800"/>
              <a:t>Database Role.</a:t>
            </a:r>
          </a:p>
          <a:p>
            <a:pPr lvl="1" algn="just" fontAlgn="auto">
              <a:spcAft>
                <a:spcPts val="0"/>
              </a:spcAft>
            </a:pPr>
            <a:r>
              <a:rPr lang="en-US" sz="2400"/>
              <a:t>Role là đối tượng mà thông qua nó người quản trị có thể gán quyền khai thác cho người sử dụng. Role do CSDL quản lý, khi tạo CSDL hệ thống tự đặt một số Role ngầm định.</a:t>
            </a: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l="27159" t="32292" r="24231" b="25000"/>
          <a:stretch>
            <a:fillRect/>
          </a:stretch>
        </p:blipFill>
        <p:spPr bwMode="auto">
          <a:xfrm>
            <a:off x="1257329" y="3709528"/>
            <a:ext cx="6324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7213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2929" y="1208136"/>
            <a:ext cx="6515071" cy="369332"/>
          </a:xfrm>
          <a:prstGeom prst="rect">
            <a:avLst/>
          </a:prstGeom>
          <a:noFill/>
        </p:spPr>
        <p:txBody>
          <a:bodyPr wrap="square" rtlCol="0">
            <a:spAutoFit/>
          </a:bodyPr>
          <a:lstStyle/>
          <a:p>
            <a:r>
              <a:rPr lang="en-US">
                <a:solidFill>
                  <a:srgbClr val="002060"/>
                </a:solidFill>
              </a:rPr>
              <a:t>SERVER ROLE, DATABASE ROLE</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509914" y="1773213"/>
            <a:ext cx="8176886" cy="3724275"/>
          </a:xfrm>
          <a:prstGeom prst="rect">
            <a:avLst/>
          </a:prstGeom>
          <a:no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2400"/>
              <a:t>Cú pháp tạo Role</a:t>
            </a:r>
          </a:p>
          <a:p>
            <a:pPr algn="ctr" fontAlgn="auto">
              <a:spcAft>
                <a:spcPts val="0"/>
              </a:spcAft>
              <a:buFont typeface="Wingdings" panose="05000000000000000000" pitchFamily="2" charset="2"/>
              <a:buNone/>
            </a:pPr>
            <a:r>
              <a:rPr lang="en-US" sz="2800">
                <a:solidFill>
                  <a:srgbClr val="800000"/>
                </a:solidFill>
              </a:rPr>
              <a:t>sp_addrole [ @rolename = ] 'role'</a:t>
            </a:r>
          </a:p>
          <a:p>
            <a:pPr algn="ctr" fontAlgn="auto">
              <a:spcAft>
                <a:spcPts val="0"/>
              </a:spcAft>
              <a:buFont typeface="Wingdings" panose="05000000000000000000" pitchFamily="2" charset="2"/>
              <a:buNone/>
            </a:pPr>
            <a:r>
              <a:rPr lang="en-US" sz="2800">
                <a:solidFill>
                  <a:srgbClr val="800000"/>
                </a:solidFill>
              </a:rPr>
              <a:t>[ , [ @ownername = ] 'owner' ]</a:t>
            </a:r>
          </a:p>
          <a:p>
            <a:pPr algn="ctr" fontAlgn="auto">
              <a:spcAft>
                <a:spcPts val="0"/>
              </a:spcAft>
              <a:buFont typeface="Wingdings" panose="05000000000000000000" pitchFamily="2" charset="2"/>
              <a:buNone/>
            </a:pPr>
            <a:endParaRPr lang="en-US" sz="2800">
              <a:solidFill>
                <a:srgbClr val="800000"/>
              </a:solidFill>
            </a:endParaRPr>
          </a:p>
          <a:p>
            <a:pPr fontAlgn="auto">
              <a:spcAft>
                <a:spcPts val="0"/>
              </a:spcAft>
            </a:pPr>
            <a:r>
              <a:rPr lang="en-US" sz="2800"/>
              <a:t>Ví dụ: Thêm Role có tên Managers:</a:t>
            </a:r>
          </a:p>
          <a:p>
            <a:pPr fontAlgn="auto">
              <a:spcAft>
                <a:spcPts val="0"/>
              </a:spcAft>
              <a:buFont typeface="Wingdings" panose="05000000000000000000" pitchFamily="2" charset="2"/>
              <a:buNone/>
            </a:pPr>
            <a:r>
              <a:rPr lang="en-US" sz="2800"/>
              <a:t>			EXEC sp_addrole 'Managers' </a:t>
            </a:r>
          </a:p>
        </p:txBody>
      </p:sp>
    </p:spTree>
    <p:extLst>
      <p:ext uri="{BB962C8B-B14F-4D97-AF65-F5344CB8AC3E}">
        <p14:creationId xmlns:p14="http://schemas.microsoft.com/office/powerpoint/2010/main" val="12906475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en-US" sz="2400">
                <a:solidFill>
                  <a:srgbClr val="002060"/>
                </a:solidFill>
              </a:rPr>
              <a:t>User Roles </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8" name="Rectangle 3"/>
          <p:cNvSpPr txBox="1">
            <a:spLocks noChangeArrowheads="1"/>
          </p:cNvSpPr>
          <p:nvPr/>
        </p:nvSpPr>
        <p:spPr>
          <a:xfrm>
            <a:off x="348148" y="1640878"/>
            <a:ext cx="8534400" cy="5029200"/>
          </a:xfrm>
          <a:prstGeom prst="rect">
            <a:avLst/>
          </a:prstGeom>
          <a:no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sz="2400" b="1"/>
              <a:t>Fixed Server Role</a:t>
            </a:r>
            <a:endParaRPr lang="en-US" sz="2400"/>
          </a:p>
        </p:txBody>
      </p:sp>
      <p:graphicFrame>
        <p:nvGraphicFramePr>
          <p:cNvPr id="9" name="Group 34"/>
          <p:cNvGraphicFramePr>
            <a:graphicFrameLocks noGrp="1"/>
          </p:cNvGraphicFramePr>
          <p:nvPr>
            <p:ph sz="half" idx="4294967295"/>
            <p:extLst>
              <p:ext uri="{D42A27DB-BD31-4B8C-83A1-F6EECF244321}">
                <p14:modId xmlns:p14="http://schemas.microsoft.com/office/powerpoint/2010/main" val="757564033"/>
              </p:ext>
            </p:extLst>
          </p:nvPr>
        </p:nvGraphicFramePr>
        <p:xfrm>
          <a:off x="1203324" y="2181865"/>
          <a:ext cx="7407275" cy="2926080"/>
        </p:xfrm>
        <a:graphic>
          <a:graphicData uri="http://schemas.openxmlformats.org/drawingml/2006/table">
            <a:tbl>
              <a:tblPr/>
              <a:tblGrid>
                <a:gridCol w="2149476">
                  <a:extLst>
                    <a:ext uri="{9D8B030D-6E8A-4147-A177-3AD203B41FA5}">
                      <a16:colId xmlns:a16="http://schemas.microsoft.com/office/drawing/2014/main" val="20000"/>
                    </a:ext>
                  </a:extLst>
                </a:gridCol>
                <a:gridCol w="5257799">
                  <a:extLst>
                    <a:ext uri="{9D8B030D-6E8A-4147-A177-3AD203B41FA5}">
                      <a16:colId xmlns:a16="http://schemas.microsoft.com/office/drawing/2014/main" val="20001"/>
                    </a:ext>
                  </a:extLst>
                </a:gridCol>
              </a:tblGrid>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1" i="0" u="none" strike="noStrike" cap="none" normalizeH="0" baseline="0">
                          <a:ln>
                            <a:noFill/>
                          </a:ln>
                          <a:solidFill>
                            <a:schemeClr val="tx1"/>
                          </a:solidFill>
                          <a:effectLst/>
                          <a:latin typeface="Arial" charset="0"/>
                          <a:cs typeface="Times New Roman" pitchFamily="18" charset="0"/>
                        </a:rPr>
                        <a:t>Fixed Server Role</a:t>
                      </a:r>
                      <a:endParaRPr kumimoji="0" lang="en-US" sz="1800" b="0" i="0" u="none" strike="noStrike" cap="none" normalizeH="0" baseline="0">
                        <a:ln>
                          <a:noFill/>
                        </a:ln>
                        <a:solidFill>
                          <a:schemeClr val="tx1"/>
                        </a:solidFill>
                        <a:effectLst/>
                        <a:latin typeface="Arial" charset="0"/>
                        <a:cs typeface="Times New Roman"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1" i="0" u="none" strike="noStrike" cap="none" normalizeH="0" baseline="0">
                          <a:ln>
                            <a:noFill/>
                          </a:ln>
                          <a:solidFill>
                            <a:schemeClr val="tx1"/>
                          </a:solidFill>
                          <a:effectLst/>
                          <a:latin typeface="Arial" charset="0"/>
                          <a:cs typeface="Times New Roman" pitchFamily="18" charset="0"/>
                        </a:rPr>
                        <a:t>Mô tả</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dbcreator</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Tạo và thay đổi 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diskadmin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Quản lý disk file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processadmin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ea typeface="Arial Unicode MS" pitchFamily="34" charset="-128"/>
                          <a:cs typeface="Arial Unicode MS" pitchFamily="34" charset="-128"/>
                        </a:rPr>
                        <a:t>Qu</a:t>
                      </a:r>
                      <a:r>
                        <a:rPr kumimoji="0" lang="en-US" sz="1800" b="0" i="0" u="none" strike="noStrike" cap="none" normalizeH="0" baseline="0">
                          <a:ln>
                            <a:noFill/>
                          </a:ln>
                          <a:solidFill>
                            <a:schemeClr val="tx1"/>
                          </a:solidFill>
                          <a:effectLst/>
                          <a:latin typeface="Arial" charset="0"/>
                          <a:cs typeface="Arial" charset="0"/>
                        </a:rPr>
                        <a:t>ản lý các tiến trình trên</a:t>
                      </a:r>
                      <a:r>
                        <a:rPr kumimoji="0" lang="en-US" sz="1800" b="0" i="0" u="none" strike="noStrike" cap="none" normalizeH="0" baseline="0">
                          <a:ln>
                            <a:noFill/>
                          </a:ln>
                          <a:solidFill>
                            <a:schemeClr val="tx1"/>
                          </a:solidFill>
                          <a:effectLst/>
                          <a:latin typeface="Arial" charset="0"/>
                          <a:ea typeface="Arial Unicode MS" pitchFamily="34" charset="-128"/>
                          <a:cs typeface="Arial Unicode MS" pitchFamily="34" charset="-128"/>
                        </a:rPr>
                        <a:t> SQL ser ver</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securityadmin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Quản lý login server</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6225">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serveradmin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Thiết lập cấu hình server</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setupadmin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Cài đặt bản sao và xử lý extended procedures.</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638">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sysadmin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Times New Roman" pitchFamily="18" charset="0"/>
                        </a:rPr>
                        <a:t>Có thể thực thi mọi hoạt động trong việc install sql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0" name="Rectangle 33"/>
          <p:cNvSpPr>
            <a:spLocks noChangeArrowheads="1"/>
          </p:cNvSpPr>
          <p:nvPr/>
        </p:nvSpPr>
        <p:spPr bwMode="auto">
          <a:xfrm>
            <a:off x="990600" y="53340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tx1"/>
              </a:buClr>
              <a:buSzPct val="75000"/>
              <a:buFont typeface="Wingdings" panose="05000000000000000000" pitchFamily="2" charset="2"/>
              <a:buNone/>
            </a:pPr>
            <a:r>
              <a:rPr lang="en-US"/>
              <a:t>Thêm fixed server role cho 1 account</a:t>
            </a:r>
          </a:p>
          <a:p>
            <a:pPr lvl="1" eaLnBrk="1" hangingPunct="1">
              <a:spcBef>
                <a:spcPct val="20000"/>
              </a:spcBef>
              <a:buClr>
                <a:schemeClr val="tx1"/>
              </a:buClr>
              <a:buSzPct val="75000"/>
              <a:buFontTx/>
              <a:buChar char="–"/>
            </a:pPr>
            <a:r>
              <a:rPr lang="en-US"/>
              <a:t>SQL Server Enterprise Manager</a:t>
            </a:r>
          </a:p>
          <a:p>
            <a:pPr lvl="1" eaLnBrk="1" hangingPunct="1">
              <a:spcBef>
                <a:spcPct val="20000"/>
              </a:spcBef>
              <a:buClr>
                <a:schemeClr val="tx1"/>
              </a:buClr>
              <a:buSzPct val="75000"/>
              <a:buFontTx/>
              <a:buChar char="–"/>
            </a:pPr>
            <a:r>
              <a:rPr lang="en-US"/>
              <a:t>T_SQL</a:t>
            </a:r>
          </a:p>
          <a:p>
            <a:pPr marL="457200" lvl="1" indent="0" eaLnBrk="1" hangingPunct="1">
              <a:spcBef>
                <a:spcPct val="20000"/>
              </a:spcBef>
              <a:buClr>
                <a:schemeClr val="tx1"/>
              </a:buClr>
              <a:buSzPct val="75000"/>
            </a:pPr>
            <a:r>
              <a:rPr lang="en-US" b="1">
                <a:solidFill>
                  <a:srgbClr val="FF0066"/>
                </a:solidFill>
              </a:rPr>
              <a:t>sp_addsrvrolemember [@loginame =] '</a:t>
            </a:r>
            <a:r>
              <a:rPr lang="en-US" b="1" i="1">
                <a:solidFill>
                  <a:srgbClr val="FF0066"/>
                </a:solidFill>
              </a:rPr>
              <a:t>login</a:t>
            </a:r>
            <a:r>
              <a:rPr lang="en-US" b="1">
                <a:solidFill>
                  <a:srgbClr val="FF0066"/>
                </a:solidFill>
              </a:rPr>
              <a:t>', [@rolename =] '</a:t>
            </a:r>
            <a:r>
              <a:rPr lang="en-US" b="1" i="1">
                <a:solidFill>
                  <a:srgbClr val="FF0066"/>
                </a:solidFill>
              </a:rPr>
              <a:t>role</a:t>
            </a:r>
            <a:r>
              <a:rPr lang="en-US" b="1">
                <a:solidFill>
                  <a:srgbClr val="FF0066"/>
                </a:solidFill>
              </a:rPr>
              <a:t>'</a:t>
            </a:r>
          </a:p>
        </p:txBody>
      </p:sp>
    </p:spTree>
    <p:extLst>
      <p:ext uri="{BB962C8B-B14F-4D97-AF65-F5344CB8AC3E}">
        <p14:creationId xmlns:p14="http://schemas.microsoft.com/office/powerpoint/2010/main" val="260150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en-US" sz="2400">
                <a:solidFill>
                  <a:srgbClr val="002060"/>
                </a:solidFill>
              </a:rPr>
              <a:t>User Roles </a:t>
            </a: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11" name="Rectangle 4"/>
          <p:cNvSpPr>
            <a:spLocks noChangeArrowheads="1"/>
          </p:cNvSpPr>
          <p:nvPr/>
        </p:nvSpPr>
        <p:spPr bwMode="auto">
          <a:xfrm>
            <a:off x="495300" y="54864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tx1"/>
              </a:buClr>
              <a:buSzPct val="75000"/>
              <a:buFont typeface="Wingdings" panose="05000000000000000000" pitchFamily="2" charset="2"/>
              <a:buChar char="l"/>
            </a:pPr>
            <a:r>
              <a:rPr lang="en-US" sz="1600"/>
              <a:t>Thêm fixed databsase role cho 1 user</a:t>
            </a:r>
          </a:p>
          <a:p>
            <a:pPr lvl="1" eaLnBrk="1" hangingPunct="1">
              <a:spcBef>
                <a:spcPct val="20000"/>
              </a:spcBef>
              <a:buClr>
                <a:schemeClr val="tx1"/>
              </a:buClr>
              <a:buSzPct val="75000"/>
              <a:buFontTx/>
              <a:buChar char="–"/>
            </a:pPr>
            <a:r>
              <a:rPr lang="en-US" sz="1600"/>
              <a:t>SQL Server Enterprise Manager</a:t>
            </a:r>
          </a:p>
          <a:p>
            <a:pPr lvl="1" eaLnBrk="1" hangingPunct="1">
              <a:spcBef>
                <a:spcPct val="20000"/>
              </a:spcBef>
              <a:buClr>
                <a:schemeClr val="tx1"/>
              </a:buClr>
              <a:buSzPct val="75000"/>
              <a:buFontTx/>
              <a:buChar char="–"/>
            </a:pPr>
            <a:r>
              <a:rPr lang="en-US" sz="1600"/>
              <a:t>T_SQL: </a:t>
            </a:r>
            <a:r>
              <a:rPr lang="en-US" sz="1600" b="1"/>
              <a:t>sp_addrolemember</a:t>
            </a:r>
            <a:r>
              <a:rPr lang="en-US" sz="1600"/>
              <a:t> [</a:t>
            </a:r>
            <a:r>
              <a:rPr lang="en-US" sz="1600" b="1"/>
              <a:t>@rolename =</a:t>
            </a:r>
            <a:r>
              <a:rPr lang="en-US" sz="1600"/>
              <a:t>] </a:t>
            </a:r>
            <a:r>
              <a:rPr lang="en-US" sz="1600" b="1"/>
              <a:t>'</a:t>
            </a:r>
            <a:r>
              <a:rPr lang="en-US" sz="1600" i="1"/>
              <a:t>role</a:t>
            </a:r>
            <a:r>
              <a:rPr lang="en-US" sz="1600" b="1"/>
              <a:t>',</a:t>
            </a:r>
            <a:r>
              <a:rPr lang="en-US" sz="1600"/>
              <a:t>    [</a:t>
            </a:r>
            <a:r>
              <a:rPr lang="en-US" sz="1600" b="1"/>
              <a:t>@membername =</a:t>
            </a:r>
            <a:r>
              <a:rPr lang="en-US" sz="1600"/>
              <a:t>] </a:t>
            </a:r>
            <a:r>
              <a:rPr lang="en-US" sz="1600" b="1"/>
              <a:t>'</a:t>
            </a:r>
            <a:r>
              <a:rPr lang="en-US" sz="1600" i="1"/>
              <a:t>security_account</a:t>
            </a:r>
            <a:r>
              <a:rPr lang="en-US" sz="1600" b="1"/>
              <a:t>'</a:t>
            </a:r>
          </a:p>
        </p:txBody>
      </p:sp>
      <p:graphicFrame>
        <p:nvGraphicFramePr>
          <p:cNvPr id="13" name="Group 5"/>
          <p:cNvGraphicFramePr>
            <a:graphicFrameLocks noGrp="1"/>
          </p:cNvGraphicFramePr>
          <p:nvPr>
            <p:ph sz="half" idx="4294967295"/>
            <p:extLst>
              <p:ext uri="{D42A27DB-BD31-4B8C-83A1-F6EECF244321}">
                <p14:modId xmlns:p14="http://schemas.microsoft.com/office/powerpoint/2010/main" val="1007860783"/>
              </p:ext>
            </p:extLst>
          </p:nvPr>
        </p:nvGraphicFramePr>
        <p:xfrm>
          <a:off x="685800" y="1709726"/>
          <a:ext cx="8001000" cy="3627120"/>
        </p:xfrm>
        <a:graphic>
          <a:graphicData uri="http://schemas.openxmlformats.org/drawingml/2006/table">
            <a:tbl>
              <a:tblPr/>
              <a:tblGrid>
                <a:gridCol w="22098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334963">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1" i="0" u="none" strike="noStrike" cap="none" normalizeH="0" baseline="0">
                          <a:ln>
                            <a:noFill/>
                          </a:ln>
                          <a:solidFill>
                            <a:schemeClr val="tx1"/>
                          </a:solidFill>
                          <a:effectLst/>
                          <a:latin typeface="Arial" charset="0"/>
                          <a:cs typeface="Times New Roman" pitchFamily="18" charset="0"/>
                        </a:rPr>
                        <a:t>Fixed Database Role</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1" i="0" u="none" strike="noStrike" cap="none" normalizeH="0" baseline="0">
                          <a:ln>
                            <a:noFill/>
                          </a:ln>
                          <a:solidFill>
                            <a:schemeClr val="tx1"/>
                          </a:solidFill>
                          <a:effectLst/>
                          <a:latin typeface="Arial" charset="0"/>
                          <a:cs typeface="Times New Roman" pitchFamily="18" charset="0"/>
                        </a:rPr>
                        <a:t>M</a:t>
                      </a:r>
                      <a:r>
                        <a:rPr kumimoji="0" lang="en-US" sz="1600" b="1" i="0" u="none" strike="noStrike" cap="none" normalizeH="0" baseline="0">
                          <a:ln>
                            <a:noFill/>
                          </a:ln>
                          <a:solidFill>
                            <a:schemeClr val="tx1"/>
                          </a:solidFill>
                          <a:effectLst/>
                          <a:latin typeface="Arial" charset="0"/>
                          <a:cs typeface="Arial" charset="0"/>
                        </a:rPr>
                        <a:t>ô tả</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db_owner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ea typeface="Arial Unicode MS" pitchFamily="34" charset="-128"/>
                          <a:cs typeface="Arial Unicode MS" pitchFamily="34" charset="-128"/>
                        </a:rPr>
                        <a:t>Th</a:t>
                      </a:r>
                      <a:r>
                        <a:rPr kumimoji="0" lang="en-US" sz="1800" b="0" i="0" u="none" strike="noStrike" cap="none" normalizeH="0" baseline="0">
                          <a:ln>
                            <a:noFill/>
                          </a:ln>
                          <a:solidFill>
                            <a:schemeClr val="tx1"/>
                          </a:solidFill>
                          <a:effectLst/>
                          <a:latin typeface="Arial" charset="0"/>
                          <a:cs typeface="Arial" charset="0"/>
                        </a:rPr>
                        <a:t>ực thi mọi hoạt động trên </a:t>
                      </a:r>
                      <a:r>
                        <a:rPr kumimoji="0" lang="en-US" sz="1600" b="0" i="0" u="none" strike="noStrike" cap="none" normalizeH="0" baseline="0">
                          <a:ln>
                            <a:noFill/>
                          </a:ln>
                          <a:solidFill>
                            <a:schemeClr val="tx1"/>
                          </a:solidFill>
                          <a:effectLst/>
                          <a:latin typeface="Arial" charset="0"/>
                          <a:ea typeface="Arial Unicode MS" pitchFamily="34" charset="-128"/>
                          <a:cs typeface="Arial Unicode MS" pitchFamily="34" charset="-128"/>
                        </a:rPr>
                        <a:t>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db_accessadmin</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Th</a:t>
                      </a:r>
                      <a:r>
                        <a:rPr kumimoji="0" lang="en-US" sz="1800" b="0" i="0" u="none" strike="noStrike" cap="none" normalizeH="0" baseline="0">
                          <a:ln>
                            <a:noFill/>
                          </a:ln>
                          <a:solidFill>
                            <a:schemeClr val="tx1"/>
                          </a:solidFill>
                          <a:effectLst/>
                          <a:latin typeface="Arial" charset="0"/>
                          <a:cs typeface="Arial" charset="0"/>
                        </a:rPr>
                        <a:t>êm xoá user trên </a:t>
                      </a:r>
                      <a:r>
                        <a:rPr kumimoji="0" lang="en-US" sz="1600" b="0" i="0" u="none" strike="noStrike" cap="none" normalizeH="0" baseline="0">
                          <a:ln>
                            <a:noFill/>
                          </a:ln>
                          <a:solidFill>
                            <a:schemeClr val="tx1"/>
                          </a:solidFill>
                          <a:effectLst/>
                          <a:latin typeface="Arial" charset="0"/>
                          <a:cs typeface="Times New Roman" pitchFamily="18" charset="0"/>
                        </a:rPr>
                        <a:t>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db_datareader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Xem t</a:t>
                      </a:r>
                      <a:r>
                        <a:rPr kumimoji="0" lang="en-US" sz="1800" b="0" i="0" u="none" strike="noStrike" cap="none" normalizeH="0" baseline="0">
                          <a:ln>
                            <a:noFill/>
                          </a:ln>
                          <a:solidFill>
                            <a:schemeClr val="tx1"/>
                          </a:solidFill>
                          <a:effectLst/>
                          <a:latin typeface="Arial" charset="0"/>
                          <a:cs typeface="Arial" charset="0"/>
                        </a:rPr>
                        <a:t>ất cả dữ liệu trên</a:t>
                      </a:r>
                      <a:r>
                        <a:rPr kumimoji="0" lang="en-US" sz="1600" b="0" i="0" u="none" strike="noStrike" cap="none" normalizeH="0" baseline="0">
                          <a:ln>
                            <a:noFill/>
                          </a:ln>
                          <a:solidFill>
                            <a:schemeClr val="tx1"/>
                          </a:solidFill>
                          <a:effectLst/>
                          <a:latin typeface="Arial" charset="0"/>
                          <a:cs typeface="Times New Roman" pitchFamily="18" charset="0"/>
                        </a:rPr>
                        <a:t> 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db_datawriter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Th</a:t>
                      </a:r>
                      <a:r>
                        <a:rPr kumimoji="0" lang="en-US" sz="1800" b="0" i="0" u="none" strike="noStrike" cap="none" normalizeH="0" baseline="0">
                          <a:ln>
                            <a:noFill/>
                          </a:ln>
                          <a:solidFill>
                            <a:schemeClr val="tx1"/>
                          </a:solidFill>
                          <a:effectLst/>
                          <a:latin typeface="Arial" charset="0"/>
                          <a:cs typeface="Arial" charset="0"/>
                        </a:rPr>
                        <a:t>êm, sửa, xóa dữ liệu trên </a:t>
                      </a:r>
                      <a:r>
                        <a:rPr kumimoji="0" lang="en-US" sz="1600" b="0" i="0" u="none" strike="noStrike" cap="none" normalizeH="0" baseline="0">
                          <a:ln>
                            <a:noFill/>
                          </a:ln>
                          <a:solidFill>
                            <a:schemeClr val="tx1"/>
                          </a:solidFill>
                          <a:effectLst/>
                          <a:latin typeface="Arial" charset="0"/>
                          <a:cs typeface="Times New Roman" pitchFamily="18" charset="0"/>
                        </a:rPr>
                        <a:t>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db_ddladmin</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800" b="0" i="0" u="none" strike="noStrike" cap="none" normalizeH="0" baseline="0">
                          <a:ln>
                            <a:noFill/>
                          </a:ln>
                          <a:solidFill>
                            <a:schemeClr val="tx1"/>
                          </a:solidFill>
                          <a:effectLst/>
                          <a:latin typeface="Arial" charset="0"/>
                          <a:cs typeface="Arial" charset="0"/>
                        </a:rPr>
                        <a:t>Thêm, sửa, xóa object </a:t>
                      </a:r>
                      <a:r>
                        <a:rPr kumimoji="0" lang="en-US" sz="1600" b="0" i="0" u="none" strike="noStrike" cap="none" normalizeH="0" baseline="0">
                          <a:ln>
                            <a:noFill/>
                          </a:ln>
                          <a:solidFill>
                            <a:schemeClr val="tx1"/>
                          </a:solidFill>
                          <a:effectLst/>
                          <a:latin typeface="Arial" charset="0"/>
                          <a:ea typeface="Arial Unicode MS" pitchFamily="34" charset="-128"/>
                          <a:cs typeface="Arial Unicode MS" pitchFamily="34" charset="-128"/>
                        </a:rPr>
                        <a:t>database.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db_securityadmin</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Qu</a:t>
                      </a:r>
                      <a:r>
                        <a:rPr kumimoji="0" lang="en-US" sz="1800" b="0" i="0" u="none" strike="noStrike" cap="none" normalizeH="0" baseline="0">
                          <a:ln>
                            <a:noFill/>
                          </a:ln>
                          <a:solidFill>
                            <a:schemeClr val="tx1"/>
                          </a:solidFill>
                          <a:effectLst/>
                          <a:latin typeface="Arial" charset="0"/>
                          <a:cs typeface="Arial" charset="0"/>
                        </a:rPr>
                        <a:t>ản lý</a:t>
                      </a:r>
                      <a:r>
                        <a:rPr kumimoji="0" lang="en-US" sz="1600" b="0" i="0" u="none" strike="noStrike" cap="none" normalizeH="0" baseline="0">
                          <a:ln>
                            <a:noFill/>
                          </a:ln>
                          <a:solidFill>
                            <a:schemeClr val="tx1"/>
                          </a:solidFill>
                          <a:effectLst/>
                          <a:latin typeface="Arial" charset="0"/>
                          <a:cs typeface="Times New Roman" pitchFamily="18" charset="0"/>
                        </a:rPr>
                        <a:t> role, object permission tr</a:t>
                      </a:r>
                      <a:r>
                        <a:rPr kumimoji="0" lang="en-US" sz="1800" b="0" i="0" u="none" strike="noStrike" cap="none" normalizeH="0" baseline="0">
                          <a:ln>
                            <a:noFill/>
                          </a:ln>
                          <a:solidFill>
                            <a:schemeClr val="tx1"/>
                          </a:solidFill>
                          <a:effectLst/>
                          <a:latin typeface="Arial" charset="0"/>
                          <a:cs typeface="Arial" charset="0"/>
                        </a:rPr>
                        <a:t>ên</a:t>
                      </a:r>
                      <a:r>
                        <a:rPr kumimoji="0" lang="en-US" sz="1600" b="0" i="0" u="none" strike="noStrike" cap="none" normalizeH="0" baseline="0">
                          <a:ln>
                            <a:noFill/>
                          </a:ln>
                          <a:solidFill>
                            <a:schemeClr val="tx1"/>
                          </a:solidFill>
                          <a:effectLst/>
                          <a:latin typeface="Arial" charset="0"/>
                          <a:cs typeface="Times New Roman" pitchFamily="18" charset="0"/>
                        </a:rPr>
                        <a:t> 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db_backupoperator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T</a:t>
                      </a:r>
                      <a:r>
                        <a:rPr kumimoji="0" lang="en-US" sz="1800" b="0" i="0" u="none" strike="noStrike" cap="none" normalizeH="0" baseline="0">
                          <a:ln>
                            <a:noFill/>
                          </a:ln>
                          <a:solidFill>
                            <a:schemeClr val="tx1"/>
                          </a:solidFill>
                          <a:effectLst/>
                          <a:latin typeface="Arial" charset="0"/>
                          <a:cs typeface="Arial" charset="0"/>
                        </a:rPr>
                        <a:t>ạo</a:t>
                      </a:r>
                      <a:r>
                        <a:rPr kumimoji="0" lang="en-US" sz="1600" b="0" i="0" u="none" strike="noStrike" cap="none" normalizeH="0" baseline="0">
                          <a:ln>
                            <a:noFill/>
                          </a:ln>
                          <a:solidFill>
                            <a:schemeClr val="tx1"/>
                          </a:solidFill>
                          <a:effectLst/>
                          <a:latin typeface="Arial" charset="0"/>
                          <a:cs typeface="Times New Roman" pitchFamily="18" charset="0"/>
                        </a:rPr>
                        <a:t> backup 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db_denydatareader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C</a:t>
                      </a:r>
                      <a:r>
                        <a:rPr kumimoji="0" lang="en-US" sz="1800" b="0" i="0" u="none" strike="noStrike" cap="none" normalizeH="0" baseline="0">
                          <a:ln>
                            <a:noFill/>
                          </a:ln>
                          <a:solidFill>
                            <a:schemeClr val="tx1"/>
                          </a:solidFill>
                          <a:effectLst/>
                          <a:latin typeface="Arial" charset="0"/>
                          <a:cs typeface="Arial" charset="0"/>
                        </a:rPr>
                        <a:t>ập nhật </a:t>
                      </a:r>
                      <a:r>
                        <a:rPr kumimoji="0" lang="en-US" sz="1600" b="0" i="0" u="none" strike="noStrike" cap="none" normalizeH="0" baseline="0">
                          <a:ln>
                            <a:noFill/>
                          </a:ln>
                          <a:solidFill>
                            <a:schemeClr val="tx1"/>
                          </a:solidFill>
                          <a:effectLst/>
                          <a:latin typeface="Arial" charset="0"/>
                          <a:cs typeface="Times New Roman" pitchFamily="18" charset="0"/>
                        </a:rPr>
                        <a:t>schema, kh</a:t>
                      </a:r>
                      <a:r>
                        <a:rPr kumimoji="0" lang="en-US" sz="1800" b="0" i="0" u="none" strike="noStrike" cap="none" normalizeH="0" baseline="0">
                          <a:ln>
                            <a:noFill/>
                          </a:ln>
                          <a:solidFill>
                            <a:schemeClr val="tx1"/>
                          </a:solidFill>
                          <a:effectLst/>
                          <a:latin typeface="Arial" charset="0"/>
                          <a:cs typeface="Arial" charset="0"/>
                        </a:rPr>
                        <a:t>ông cho phép xem dữ liệu</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cs typeface="Times New Roman" pitchFamily="18" charset="0"/>
                        </a:rPr>
                        <a:t>db_denydatawriter</a:t>
                      </a:r>
                      <a:endParaRPr kumimoji="0" lang="en-US" sz="1600" b="0" i="0" u="none" strike="noStrike" cap="none" normalizeH="0" baseline="0">
                        <a:ln>
                          <a:noFill/>
                        </a:ln>
                        <a:solidFill>
                          <a:schemeClr val="tx1"/>
                        </a:solidFill>
                        <a:effectLst/>
                        <a:latin typeface="Arial"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5000"/>
                        <a:buFontTx/>
                        <a:buNone/>
                        <a:tabLst/>
                      </a:pPr>
                      <a:r>
                        <a:rPr kumimoji="0" lang="en-US" sz="1600" b="0" i="0" u="none" strike="noStrike" cap="none" normalizeH="0" baseline="0">
                          <a:ln>
                            <a:noFill/>
                          </a:ln>
                          <a:solidFill>
                            <a:schemeClr val="tx1"/>
                          </a:solidFill>
                          <a:effectLst/>
                          <a:latin typeface="Arial" charset="0"/>
                          <a:ea typeface="Arial Unicode MS" pitchFamily="34" charset="-128"/>
                          <a:cs typeface="Arial Unicode MS" pitchFamily="34" charset="-128"/>
                        </a:rPr>
                        <a:t>Kh</a:t>
                      </a:r>
                      <a:r>
                        <a:rPr kumimoji="0" lang="en-US" sz="1800" b="0" i="0" u="none" strike="noStrike" cap="none" normalizeH="0" baseline="0">
                          <a:ln>
                            <a:noFill/>
                          </a:ln>
                          <a:solidFill>
                            <a:schemeClr val="tx1"/>
                          </a:solidFill>
                          <a:effectLst/>
                          <a:latin typeface="Arial" charset="0"/>
                          <a:cs typeface="Arial" charset="0"/>
                        </a:rPr>
                        <a:t>ông cho phép cập nhật dữ liệu trên</a:t>
                      </a:r>
                      <a:r>
                        <a:rPr kumimoji="0" lang="en-US" sz="1600" b="0" i="0" u="none" strike="noStrike" cap="none" normalizeH="0" baseline="0">
                          <a:ln>
                            <a:noFill/>
                          </a:ln>
                          <a:solidFill>
                            <a:schemeClr val="tx1"/>
                          </a:solidFill>
                          <a:effectLst/>
                          <a:latin typeface="Arial" charset="0"/>
                          <a:ea typeface="Arial Unicode MS" pitchFamily="34" charset="-128"/>
                          <a:cs typeface="Arial Unicode MS" pitchFamily="34" charset="-128"/>
                        </a:rPr>
                        <a:t>database.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3985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6400" indent="-406400" fontAlgn="auto">
              <a:spcAft>
                <a:spcPts val="0"/>
              </a:spcAft>
              <a:defRPr/>
            </a:pPr>
            <a:r>
              <a:rPr lang="fr-FR" sz="2400"/>
              <a:t>Object Permissions: </a:t>
            </a:r>
          </a:p>
          <a:p>
            <a:pPr marL="800100" lvl="1" indent="-342900" fontAlgn="auto">
              <a:spcAft>
                <a:spcPts val="0"/>
              </a:spcAft>
              <a:defRPr/>
            </a:pPr>
            <a:r>
              <a:rPr lang="en-US" sz="2400"/>
              <a:t>Cho phép xử lý các lệnh SELECT, INSERT, UPDATE và DELETE trên table, view, stored procedure.</a:t>
            </a:r>
          </a:p>
          <a:p>
            <a:pPr marL="406400" indent="-406400" fontAlgn="auto">
              <a:spcAft>
                <a:spcPts val="0"/>
              </a:spcAft>
              <a:defRPr/>
            </a:pPr>
            <a:r>
              <a:rPr lang="en-US" sz="2400"/>
              <a:t>Statement Permissions: </a:t>
            </a:r>
          </a:p>
          <a:p>
            <a:pPr marL="800100" lvl="1" indent="-342900" fontAlgn="auto">
              <a:spcAft>
                <a:spcPts val="0"/>
              </a:spcAft>
              <a:defRPr/>
            </a:pPr>
            <a:r>
              <a:rPr lang="en-US" sz="2400"/>
              <a:t>Áp dụng trường hợp user tạo object. </a:t>
            </a:r>
          </a:p>
          <a:p>
            <a:pPr marL="800100" lvl="1" indent="-342900" fontAlgn="auto">
              <a:spcAft>
                <a:spcPts val="0"/>
              </a:spcAft>
              <a:defRPr/>
            </a:pPr>
            <a:r>
              <a:rPr lang="en-US" sz="2400"/>
              <a:t>Các statement permissions: CREATE TABLE, CREATE DATABASE, CREATE PROCEDURE, and CREATE RULE.</a:t>
            </a:r>
          </a:p>
          <a:p>
            <a:pPr marL="406400" indent="-406400" fontAlgn="auto">
              <a:spcAft>
                <a:spcPts val="0"/>
              </a:spcAft>
              <a:defRPr/>
            </a:pPr>
            <a:r>
              <a:rPr lang="en-US" sz="2400"/>
              <a:t>Implied Permissions: thừa kế từ các quyền khác </a:t>
            </a:r>
            <a:endParaRPr lang="en-US" sz="2400" dirty="0"/>
          </a:p>
        </p:txBody>
      </p:sp>
    </p:spTree>
    <p:extLst>
      <p:ext uri="{BB962C8B-B14F-4D97-AF65-F5344CB8AC3E}">
        <p14:creationId xmlns:p14="http://schemas.microsoft.com/office/powerpoint/2010/main" val="42818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pic>
        <p:nvPicPr>
          <p:cNvPr id="8" name="Content Placeholder 5" descr="Fig04-1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826000" y="1981200"/>
            <a:ext cx="4318000"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Content Placeholder 4" descr="Tbl04-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9050" y="1812830"/>
            <a:ext cx="4806950" cy="428317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7396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447800" y="152400"/>
            <a:ext cx="7239000" cy="828675"/>
          </a:xfrm>
        </p:spPr>
        <p:txBody>
          <a:bodyPr/>
          <a:lstStyle/>
          <a:p>
            <a:r>
              <a:rPr lang="en-US" sz="3600" b="1">
                <a:solidFill>
                  <a:srgbClr val="C00000"/>
                </a:solidFill>
              </a:rPr>
              <a:t>Đặc điểm của Cơ Sở Dữ Liệu</a:t>
            </a:r>
          </a:p>
        </p:txBody>
      </p:sp>
      <p:sp>
        <p:nvSpPr>
          <p:cNvPr id="277507" name="Rectangle 3"/>
          <p:cNvSpPr>
            <a:spLocks noGrp="1" noChangeArrowheads="1"/>
          </p:cNvSpPr>
          <p:nvPr>
            <p:ph idx="1"/>
          </p:nvPr>
        </p:nvSpPr>
        <p:spPr>
          <a:xfrm>
            <a:off x="304800" y="1143000"/>
            <a:ext cx="8229600" cy="4648200"/>
          </a:xfrm>
        </p:spPr>
        <p:txBody>
          <a:bodyPr>
            <a:noAutofit/>
          </a:bodyPr>
          <a:lstStyle/>
          <a:p>
            <a:r>
              <a:rPr lang="en-US" sz="2800" b="1"/>
              <a:t>Tính trừu t</a:t>
            </a:r>
            <a:r>
              <a:rPr lang="vi-VN" sz="2800" b="1"/>
              <a:t>ượ</a:t>
            </a:r>
            <a:r>
              <a:rPr lang="en-US" sz="2800" b="1"/>
              <a:t>ng (Data Abstraction)</a:t>
            </a:r>
          </a:p>
          <a:p>
            <a:pPr lvl="1" algn="just"/>
            <a:r>
              <a:rPr lang="en-US" sz="2400"/>
              <a:t>Hệ quản trị c</a:t>
            </a:r>
            <a:r>
              <a:rPr lang="vi-VN" sz="2400"/>
              <a:t>ơ</a:t>
            </a:r>
            <a:r>
              <a:rPr lang="en-US" sz="2400"/>
              <a:t> sở dữ liệu chỉ cung cấp việc biểu diễn dữ liệu ở mức khái niệm và che giấu chi tiết và cách thức l</a:t>
            </a:r>
            <a:r>
              <a:rPr lang="vi-VN" sz="2400"/>
              <a:t>ư</a:t>
            </a:r>
            <a:r>
              <a:rPr lang="en-US" sz="2400"/>
              <a:t>u trữ dữ liệu.</a:t>
            </a:r>
          </a:p>
          <a:p>
            <a:pPr lvl="1" algn="just"/>
            <a:r>
              <a:rPr lang="en-US" sz="2400"/>
              <a:t>Tính trừu t</a:t>
            </a:r>
            <a:r>
              <a:rPr lang="vi-VN" sz="2400"/>
              <a:t>ượ</a:t>
            </a:r>
            <a:r>
              <a:rPr lang="en-US" sz="2400"/>
              <a:t>ng hóa giúp bảo </a:t>
            </a:r>
            <a:r>
              <a:rPr lang="vi-VN" sz="2400"/>
              <a:t>đảm</a:t>
            </a:r>
            <a:r>
              <a:rPr lang="en-US" sz="2400"/>
              <a:t> tính </a:t>
            </a:r>
            <a:r>
              <a:rPr lang="vi-VN" sz="2400"/>
              <a:t>độ</a:t>
            </a:r>
            <a:r>
              <a:rPr lang="en-US" sz="2400"/>
              <a:t>c lập ch</a:t>
            </a:r>
            <a:r>
              <a:rPr lang="vi-VN" sz="2400"/>
              <a:t>ươ</a:t>
            </a:r>
            <a:r>
              <a:rPr lang="en-US" sz="2400"/>
              <a:t>ng trình và dữ liệu.</a:t>
            </a:r>
          </a:p>
          <a:p>
            <a:r>
              <a:rPr lang="en-US" sz="2800" b="1"/>
              <a:t>Hỗ trợ nhiều cách nhìn c</a:t>
            </a:r>
            <a:r>
              <a:rPr lang="vi-VN" sz="2800" b="1"/>
              <a:t>ơ</a:t>
            </a:r>
            <a:r>
              <a:rPr lang="en-US" sz="2800" b="1"/>
              <a:t> sở dữ liệu</a:t>
            </a:r>
          </a:p>
          <a:p>
            <a:pPr lvl="1"/>
            <a:r>
              <a:rPr lang="en-GB" sz="2400"/>
              <a:t>Đáp ứng yêu cầu đa người dùng</a:t>
            </a:r>
            <a:r>
              <a:rPr lang="en-US" sz="2400"/>
              <a:t>, giúp ng</a:t>
            </a:r>
            <a:r>
              <a:rPr lang="vi-VN" sz="2400"/>
              <a:t>ười</a:t>
            </a:r>
            <a:r>
              <a:rPr lang="en-US" sz="2400"/>
              <a:t> </a:t>
            </a:r>
            <a:r>
              <a:rPr lang="en-GB" sz="2400"/>
              <a:t>có thể xem dữ liệu theo những yêu cầu khác nhau</a:t>
            </a:r>
            <a:endParaRPr lang="en-US" sz="2400"/>
          </a:p>
          <a:p>
            <a:pPr lvl="1" algn="just"/>
            <a:endParaRPr lang="en-US" sz="2400"/>
          </a:p>
        </p:txBody>
      </p:sp>
      <p:sp>
        <p:nvSpPr>
          <p:cNvPr id="5" name="Slide Number Placeholder 5"/>
          <p:cNvSpPr>
            <a:spLocks noGrp="1"/>
          </p:cNvSpPr>
          <p:nvPr>
            <p:ph type="sldNum" sz="quarter" idx="12"/>
          </p:nvPr>
        </p:nvSpPr>
        <p:spPr>
          <a:xfrm>
            <a:off x="7042150" y="6243638"/>
            <a:ext cx="1905000" cy="457200"/>
          </a:xfrm>
          <a:prstGeom prst="rect">
            <a:avLst/>
          </a:prstGeom>
        </p:spPr>
        <p:txBody>
          <a:bodyPr/>
          <a:lstStyle/>
          <a:p>
            <a:fld id="{B6FFAFA8-79D7-43A0-B984-280CCA09469A}" type="slidenum">
              <a:rPr lang="en-US"/>
              <a:pPr/>
              <a:t>12</a:t>
            </a:fld>
            <a:endParaRPr lang="en-US"/>
          </a:p>
        </p:txBody>
      </p:sp>
      <p:cxnSp>
        <p:nvCxnSpPr>
          <p:cNvPr id="6" name="Straight Connector 5"/>
          <p:cNvCxnSpPr/>
          <p:nvPr/>
        </p:nvCxnSpPr>
        <p:spPr>
          <a:xfrm>
            <a:off x="76200" y="1043879"/>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404969"/>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400" b="1"/>
              <a:t>Cấp phát quyền </a:t>
            </a:r>
            <a:endParaRPr lang="en-US" sz="2400"/>
          </a:p>
        </p:txBody>
      </p:sp>
      <p:sp>
        <p:nvSpPr>
          <p:cNvPr id="8" name="Text Box 4"/>
          <p:cNvSpPr txBox="1">
            <a:spLocks noChangeArrowheads="1"/>
          </p:cNvSpPr>
          <p:nvPr/>
        </p:nvSpPr>
        <p:spPr bwMode="auto">
          <a:xfrm>
            <a:off x="838200" y="2327284"/>
            <a:ext cx="7239000" cy="414971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00"/>
              </a:spcBef>
              <a:spcAft>
                <a:spcPts val="500"/>
              </a:spcAft>
            </a:pPr>
            <a:r>
              <a:rPr lang="en-US" sz="2400">
                <a:solidFill>
                  <a:srgbClr val="002060"/>
                </a:solidFill>
                <a:latin typeface="VNI-Times" pitchFamily="2" charset="0"/>
              </a:rPr>
              <a:t>GRANT</a:t>
            </a:r>
            <a:br>
              <a:rPr lang="en-US" sz="2400">
                <a:solidFill>
                  <a:srgbClr val="002060"/>
                </a:solidFill>
                <a:latin typeface="VNI-Times" pitchFamily="2" charset="0"/>
              </a:rPr>
            </a:br>
            <a:r>
              <a:rPr lang="en-US" sz="2400">
                <a:solidFill>
                  <a:srgbClr val="002060"/>
                </a:solidFill>
                <a:latin typeface="VNI-Times" pitchFamily="2" charset="0"/>
              </a:rPr>
              <a:t>    {ALL [PRIVILEGES] | </a:t>
            </a:r>
            <a:r>
              <a:rPr lang="en-US" sz="2400" i="1">
                <a:solidFill>
                  <a:srgbClr val="002060"/>
                </a:solidFill>
                <a:latin typeface="VNI-Times" pitchFamily="2" charset="0"/>
              </a:rPr>
              <a:t>permission</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a:t>
            </a:r>
            <a:r>
              <a:rPr lang="en-US" sz="2400" i="1">
                <a:solidFill>
                  <a:srgbClr val="002060"/>
                </a:solidFill>
                <a:latin typeface="VNI-Times" pitchFamily="2" charset="0"/>
              </a:rPr>
              <a:t>n</a:t>
            </a:r>
            <a:r>
              <a:rPr lang="en-US" sz="2400">
                <a:solidFill>
                  <a:srgbClr val="002060"/>
                </a:solidFill>
                <a:latin typeface="VNI-Times" pitchFamily="2" charset="0"/>
              </a:rPr>
              <a:t>]}</a:t>
            </a:r>
            <a:br>
              <a:rPr lang="en-US" sz="2400">
                <a:solidFill>
                  <a:srgbClr val="002060"/>
                </a:solidFill>
                <a:latin typeface="VNI-Times" pitchFamily="2" charset="0"/>
              </a:rPr>
            </a:br>
            <a:r>
              <a:rPr lang="en-US" sz="2400">
                <a:solidFill>
                  <a:srgbClr val="002060"/>
                </a:solidFill>
                <a:latin typeface="VNI-Times" pitchFamily="2" charset="0"/>
              </a:rPr>
              <a:t>    {</a:t>
            </a:r>
            <a:br>
              <a:rPr lang="en-US" sz="2400">
                <a:solidFill>
                  <a:srgbClr val="002060"/>
                </a:solidFill>
                <a:latin typeface="VNI-Times" pitchFamily="2" charset="0"/>
              </a:rPr>
            </a:br>
            <a:r>
              <a:rPr lang="en-US" sz="2400">
                <a:solidFill>
                  <a:srgbClr val="002060"/>
                </a:solidFill>
                <a:latin typeface="VNI-Times" pitchFamily="2" charset="0"/>
              </a:rPr>
              <a:t>        [</a:t>
            </a:r>
            <a:r>
              <a:rPr lang="en-US" sz="2400" b="1">
                <a:solidFill>
                  <a:srgbClr val="002060"/>
                </a:solidFill>
                <a:latin typeface="VNI-Times" pitchFamily="2" charset="0"/>
              </a:rPr>
              <a:t>(</a:t>
            </a:r>
            <a:r>
              <a:rPr lang="en-US" sz="2400" i="1">
                <a:solidFill>
                  <a:srgbClr val="002060"/>
                </a:solidFill>
                <a:latin typeface="VNI-Times" pitchFamily="2" charset="0"/>
              </a:rPr>
              <a:t>column</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a:t>
            </a:r>
            <a:r>
              <a:rPr lang="en-US" sz="2400" i="1">
                <a:solidFill>
                  <a:srgbClr val="002060"/>
                </a:solidFill>
                <a:latin typeface="VNI-Times" pitchFamily="2" charset="0"/>
              </a:rPr>
              <a:t>n</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 ON {</a:t>
            </a:r>
            <a:r>
              <a:rPr lang="en-US" sz="2400" i="1">
                <a:solidFill>
                  <a:srgbClr val="002060"/>
                </a:solidFill>
                <a:latin typeface="VNI-Times" pitchFamily="2" charset="0"/>
              </a:rPr>
              <a:t>table</a:t>
            </a:r>
            <a:r>
              <a:rPr lang="en-US" sz="2400">
                <a:solidFill>
                  <a:srgbClr val="002060"/>
                </a:solidFill>
                <a:latin typeface="VNI-Times" pitchFamily="2" charset="0"/>
              </a:rPr>
              <a:t> | </a:t>
            </a:r>
            <a:r>
              <a:rPr lang="en-US" sz="2400" i="1">
                <a:solidFill>
                  <a:srgbClr val="002060"/>
                </a:solidFill>
                <a:latin typeface="VNI-Times" pitchFamily="2" charset="0"/>
              </a:rPr>
              <a:t>view</a:t>
            </a:r>
            <a:r>
              <a:rPr lang="en-US" sz="2400">
                <a:solidFill>
                  <a:srgbClr val="002060"/>
                </a:solidFill>
                <a:latin typeface="VNI-Times" pitchFamily="2" charset="0"/>
              </a:rPr>
              <a:t>}</a:t>
            </a:r>
            <a:br>
              <a:rPr lang="en-US" sz="2400">
                <a:solidFill>
                  <a:srgbClr val="002060"/>
                </a:solidFill>
                <a:latin typeface="VNI-Times" pitchFamily="2" charset="0"/>
              </a:rPr>
            </a:br>
            <a:r>
              <a:rPr lang="en-US" sz="2400">
                <a:solidFill>
                  <a:srgbClr val="002060"/>
                </a:solidFill>
                <a:latin typeface="VNI-Times" pitchFamily="2" charset="0"/>
              </a:rPr>
              <a:t>        | ON {</a:t>
            </a:r>
            <a:r>
              <a:rPr lang="en-US" sz="2400" i="1">
                <a:solidFill>
                  <a:srgbClr val="002060"/>
                </a:solidFill>
                <a:latin typeface="VNI-Times" pitchFamily="2" charset="0"/>
              </a:rPr>
              <a:t>table</a:t>
            </a:r>
            <a:r>
              <a:rPr lang="en-US" sz="2400">
                <a:solidFill>
                  <a:srgbClr val="002060"/>
                </a:solidFill>
                <a:latin typeface="VNI-Times" pitchFamily="2" charset="0"/>
              </a:rPr>
              <a:t> |</a:t>
            </a:r>
            <a:r>
              <a:rPr lang="en-US" sz="2400" i="1">
                <a:solidFill>
                  <a:srgbClr val="002060"/>
                </a:solidFill>
                <a:latin typeface="VNI-Times" pitchFamily="2" charset="0"/>
              </a:rPr>
              <a:t> view</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i="1">
                <a:solidFill>
                  <a:srgbClr val="002060"/>
                </a:solidFill>
                <a:latin typeface="VNI-Times" pitchFamily="2" charset="0"/>
              </a:rPr>
              <a:t>column</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a:t>
            </a:r>
            <a:r>
              <a:rPr lang="en-US" sz="2400" i="1">
                <a:solidFill>
                  <a:srgbClr val="002060"/>
                </a:solidFill>
                <a:latin typeface="VNI-Times" pitchFamily="2" charset="0"/>
              </a:rPr>
              <a:t>n</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a:t>
            </a:r>
            <a:br>
              <a:rPr lang="en-US" sz="2400">
                <a:solidFill>
                  <a:srgbClr val="002060"/>
                </a:solidFill>
                <a:latin typeface="VNI-Times" pitchFamily="2" charset="0"/>
              </a:rPr>
            </a:br>
            <a:r>
              <a:rPr lang="en-US" sz="2400">
                <a:solidFill>
                  <a:srgbClr val="002060"/>
                </a:solidFill>
                <a:latin typeface="VNI-Times" pitchFamily="2" charset="0"/>
              </a:rPr>
              <a:t>        | ON {</a:t>
            </a:r>
            <a:r>
              <a:rPr lang="en-US" sz="2400" i="1">
                <a:solidFill>
                  <a:srgbClr val="002060"/>
                </a:solidFill>
                <a:latin typeface="VNI-Times" pitchFamily="2" charset="0"/>
              </a:rPr>
              <a:t>stored_procedure</a:t>
            </a:r>
            <a:r>
              <a:rPr lang="en-US" sz="2400">
                <a:solidFill>
                  <a:srgbClr val="002060"/>
                </a:solidFill>
                <a:latin typeface="VNI-Times" pitchFamily="2" charset="0"/>
              </a:rPr>
              <a:t> | </a:t>
            </a:r>
            <a:r>
              <a:rPr lang="en-US" sz="2400" i="1">
                <a:solidFill>
                  <a:srgbClr val="002060"/>
                </a:solidFill>
                <a:latin typeface="VNI-Times" pitchFamily="2" charset="0"/>
              </a:rPr>
              <a:t>extended_procedure</a:t>
            </a:r>
            <a:r>
              <a:rPr lang="en-US" sz="2400">
                <a:solidFill>
                  <a:srgbClr val="002060"/>
                </a:solidFill>
                <a:latin typeface="VNI-Times" pitchFamily="2" charset="0"/>
              </a:rPr>
              <a:t>}</a:t>
            </a:r>
            <a:br>
              <a:rPr lang="en-US" sz="2400">
                <a:solidFill>
                  <a:srgbClr val="002060"/>
                </a:solidFill>
                <a:latin typeface="VNI-Times" pitchFamily="2" charset="0"/>
              </a:rPr>
            </a:br>
            <a:r>
              <a:rPr lang="en-US" sz="2400">
                <a:solidFill>
                  <a:srgbClr val="002060"/>
                </a:solidFill>
                <a:latin typeface="VNI-Times" pitchFamily="2" charset="0"/>
              </a:rPr>
              <a:t>    }</a:t>
            </a:r>
            <a:br>
              <a:rPr lang="en-US" sz="2400">
                <a:solidFill>
                  <a:srgbClr val="002060"/>
                </a:solidFill>
                <a:latin typeface="VNI-Times" pitchFamily="2" charset="0"/>
              </a:rPr>
            </a:br>
            <a:r>
              <a:rPr lang="en-US" sz="2400">
                <a:solidFill>
                  <a:srgbClr val="002060"/>
                </a:solidFill>
                <a:latin typeface="VNI-Times" pitchFamily="2" charset="0"/>
              </a:rPr>
              <a:t>TO </a:t>
            </a:r>
            <a:r>
              <a:rPr lang="en-US" sz="2400" i="1">
                <a:solidFill>
                  <a:srgbClr val="002060"/>
                </a:solidFill>
                <a:latin typeface="VNI-Times" pitchFamily="2" charset="0"/>
              </a:rPr>
              <a:t>security_account</a:t>
            </a:r>
            <a:r>
              <a:rPr lang="en-US" sz="2400">
                <a:solidFill>
                  <a:srgbClr val="002060"/>
                </a:solidFill>
                <a:latin typeface="VNI-Times" pitchFamily="2" charset="0"/>
              </a:rPr>
              <a:t>[</a:t>
            </a:r>
            <a:r>
              <a:rPr lang="en-US" sz="2400" b="1">
                <a:solidFill>
                  <a:srgbClr val="002060"/>
                </a:solidFill>
                <a:latin typeface="VNI-Times" pitchFamily="2" charset="0"/>
              </a:rPr>
              <a:t>,</a:t>
            </a:r>
            <a:r>
              <a:rPr lang="en-US" sz="2400">
                <a:solidFill>
                  <a:srgbClr val="002060"/>
                </a:solidFill>
                <a:latin typeface="VNI-Times" pitchFamily="2" charset="0"/>
              </a:rPr>
              <a:t>...</a:t>
            </a:r>
            <a:r>
              <a:rPr lang="en-US" sz="2400" i="1">
                <a:solidFill>
                  <a:srgbClr val="002060"/>
                </a:solidFill>
                <a:latin typeface="VNI-Times" pitchFamily="2" charset="0"/>
              </a:rPr>
              <a:t>n</a:t>
            </a:r>
            <a:r>
              <a:rPr lang="en-US" sz="2400">
                <a:solidFill>
                  <a:srgbClr val="002060"/>
                </a:solidFill>
                <a:latin typeface="VNI-Times" pitchFamily="2" charset="0"/>
              </a:rPr>
              <a:t>]</a:t>
            </a:r>
            <a:br>
              <a:rPr lang="en-US" sz="2400">
                <a:solidFill>
                  <a:srgbClr val="002060"/>
                </a:solidFill>
                <a:latin typeface="VNI-Times" pitchFamily="2" charset="0"/>
              </a:rPr>
            </a:br>
            <a:r>
              <a:rPr lang="en-US" sz="2400">
                <a:solidFill>
                  <a:srgbClr val="002060"/>
                </a:solidFill>
                <a:latin typeface="VNI-Times" pitchFamily="2" charset="0"/>
              </a:rPr>
              <a:t>[WITH GRANT OPTION]</a:t>
            </a:r>
            <a:br>
              <a:rPr lang="en-US" sz="2400">
                <a:solidFill>
                  <a:srgbClr val="002060"/>
                </a:solidFill>
                <a:latin typeface="VNI-Times" pitchFamily="2" charset="0"/>
              </a:rPr>
            </a:br>
            <a:r>
              <a:rPr lang="en-US" sz="2400">
                <a:solidFill>
                  <a:srgbClr val="002060"/>
                </a:solidFill>
                <a:latin typeface="VNI-Times" pitchFamily="2" charset="0"/>
              </a:rPr>
              <a:t>[AS {</a:t>
            </a:r>
            <a:r>
              <a:rPr lang="en-US" sz="2400" i="1">
                <a:solidFill>
                  <a:srgbClr val="002060"/>
                </a:solidFill>
                <a:latin typeface="VNI-Times" pitchFamily="2" charset="0"/>
              </a:rPr>
              <a:t>group </a:t>
            </a:r>
            <a:r>
              <a:rPr lang="en-US" sz="2400">
                <a:solidFill>
                  <a:srgbClr val="002060"/>
                </a:solidFill>
                <a:latin typeface="VNI-Times" pitchFamily="2" charset="0"/>
              </a:rPr>
              <a:t>| </a:t>
            </a:r>
            <a:r>
              <a:rPr lang="en-US" sz="2400" i="1">
                <a:solidFill>
                  <a:srgbClr val="002060"/>
                </a:solidFill>
                <a:latin typeface="VNI-Times" pitchFamily="2" charset="0"/>
              </a:rPr>
              <a:t>role</a:t>
            </a:r>
            <a:r>
              <a:rPr lang="en-US" sz="2400">
                <a:solidFill>
                  <a:srgbClr val="002060"/>
                </a:solidFill>
                <a:latin typeface="VNI-Times" pitchFamily="2" charset="0"/>
              </a:rPr>
              <a:t>}]</a:t>
            </a:r>
          </a:p>
          <a:p>
            <a:pPr eaLnBrk="1" hangingPunct="1"/>
            <a:endParaRPr lang="en-US" sz="2400">
              <a:solidFill>
                <a:srgbClr val="002060"/>
              </a:solidFill>
            </a:endParaRPr>
          </a:p>
        </p:txBody>
      </p:sp>
    </p:spTree>
    <p:extLst>
      <p:ext uri="{BB962C8B-B14F-4D97-AF65-F5344CB8AC3E}">
        <p14:creationId xmlns:p14="http://schemas.microsoft.com/office/powerpoint/2010/main" val="40910239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400" b="1"/>
              <a:t>Cấp phát quyền </a:t>
            </a:r>
            <a:endParaRPr lang="en-US" sz="2400"/>
          </a:p>
        </p:txBody>
      </p:sp>
      <p:sp>
        <p:nvSpPr>
          <p:cNvPr id="9" name="TextBox 1"/>
          <p:cNvSpPr txBox="1">
            <a:spLocks noChangeArrowheads="1"/>
          </p:cNvSpPr>
          <p:nvPr/>
        </p:nvSpPr>
        <p:spPr bwMode="auto">
          <a:xfrm>
            <a:off x="509914" y="2133600"/>
            <a:ext cx="8024486"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a:t>Ví dụ: </a:t>
            </a:r>
          </a:p>
          <a:p>
            <a:pPr eaLnBrk="1" hangingPunct="1"/>
            <a:r>
              <a:rPr lang="vi-VN" sz="2400"/>
              <a:t>Cấp phát cho người dùng có tên </a:t>
            </a:r>
            <a:r>
              <a:rPr lang="vi-VN" sz="2400" i="1"/>
              <a:t>thuchanh </a:t>
            </a:r>
            <a:r>
              <a:rPr lang="vi-VN" sz="2400"/>
              <a:t>quyền thực thi các câu lệnh SELECT, INSERT và UPDATE trên bảng </a:t>
            </a:r>
            <a:r>
              <a:rPr lang="en-US" sz="2400"/>
              <a:t>Products</a:t>
            </a:r>
            <a:r>
              <a:rPr lang="vi-VN" sz="2400"/>
              <a:t> </a:t>
            </a:r>
          </a:p>
          <a:p>
            <a:pPr eaLnBrk="1" hangingPunct="1"/>
            <a:r>
              <a:rPr lang="en-US" sz="2400"/>
              <a:t>	GRANT SELECT,INSERT,UPDATE </a:t>
            </a:r>
          </a:p>
          <a:p>
            <a:pPr eaLnBrk="1" hangingPunct="1"/>
            <a:r>
              <a:rPr lang="en-US" sz="2400"/>
              <a:t>	ON Products</a:t>
            </a:r>
          </a:p>
          <a:p>
            <a:pPr eaLnBrk="1" hangingPunct="1"/>
            <a:r>
              <a:rPr lang="en-US" sz="2400"/>
              <a:t>	TO thuchanh </a:t>
            </a:r>
          </a:p>
        </p:txBody>
      </p:sp>
    </p:spTree>
    <p:extLst>
      <p:ext uri="{BB962C8B-B14F-4D97-AF65-F5344CB8AC3E}">
        <p14:creationId xmlns:p14="http://schemas.microsoft.com/office/powerpoint/2010/main" val="204437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400" b="1"/>
              <a:t>Cấp phát quyền </a:t>
            </a:r>
            <a:endParaRPr lang="en-US" sz="2400"/>
          </a:p>
        </p:txBody>
      </p:sp>
      <p:sp>
        <p:nvSpPr>
          <p:cNvPr id="9" name="TextBox 8"/>
          <p:cNvSpPr txBox="1"/>
          <p:nvPr/>
        </p:nvSpPr>
        <p:spPr>
          <a:xfrm>
            <a:off x="501562" y="2133600"/>
            <a:ext cx="8794837" cy="5262563"/>
          </a:xfrm>
          <a:prstGeom prst="rect">
            <a:avLst/>
          </a:prstGeom>
          <a:noFill/>
        </p:spPr>
        <p:txBody>
          <a:bodyPr wrap="square">
            <a:spAutoFit/>
          </a:bodyPr>
          <a:lstStyle/>
          <a:p>
            <a:pPr>
              <a:defRPr/>
            </a:pPr>
            <a:r>
              <a:rPr lang="en-US" sz="2400" dirty="0" err="1">
                <a:latin typeface="Arial" charset="0"/>
                <a:cs typeface="Arial" charset="0"/>
              </a:rPr>
              <a:t>Ví</a:t>
            </a:r>
            <a:r>
              <a:rPr lang="en-US" sz="2400" dirty="0">
                <a:latin typeface="Arial" charset="0"/>
                <a:cs typeface="Arial" charset="0"/>
              </a:rPr>
              <a:t> </a:t>
            </a:r>
            <a:r>
              <a:rPr lang="en-US" sz="2400" dirty="0" err="1">
                <a:latin typeface="Arial" charset="0"/>
                <a:cs typeface="Arial" charset="0"/>
              </a:rPr>
              <a:t>dụ</a:t>
            </a:r>
            <a:r>
              <a:rPr lang="en-US" sz="2400" dirty="0">
                <a:latin typeface="Arial" charset="0"/>
                <a:cs typeface="Arial" charset="0"/>
              </a:rPr>
              <a:t>: </a:t>
            </a:r>
          </a:p>
          <a:p>
            <a:pPr>
              <a:defRPr/>
            </a:pPr>
            <a:r>
              <a:rPr lang="vi-VN" sz="2400" dirty="0">
                <a:latin typeface="Arial" charset="0"/>
                <a:cs typeface="Arial" charset="0"/>
              </a:rPr>
              <a:t>Cho phép người dùng </a:t>
            </a:r>
            <a:r>
              <a:rPr lang="vi-VN" sz="2400" i="1" dirty="0">
                <a:latin typeface="Arial" charset="0"/>
                <a:cs typeface="Arial" charset="0"/>
              </a:rPr>
              <a:t>thuchanh </a:t>
            </a:r>
            <a:r>
              <a:rPr lang="vi-VN" sz="2400" dirty="0">
                <a:latin typeface="Arial" charset="0"/>
                <a:cs typeface="Arial" charset="0"/>
              </a:rPr>
              <a:t>quyền xem </a:t>
            </a:r>
            <a:r>
              <a:rPr lang="en-US" sz="2400" dirty="0" err="1">
                <a:latin typeface="Arial" charset="0"/>
                <a:cs typeface="Arial" charset="0"/>
              </a:rPr>
              <a:t>Productname</a:t>
            </a:r>
            <a:r>
              <a:rPr lang="en-US" sz="2400" dirty="0">
                <a:latin typeface="Arial" charset="0"/>
                <a:cs typeface="Arial" charset="0"/>
              </a:rPr>
              <a:t>, </a:t>
            </a:r>
            <a:r>
              <a:rPr lang="en-US" sz="2400" dirty="0" err="1">
                <a:latin typeface="Arial" charset="0"/>
                <a:cs typeface="Arial" charset="0"/>
              </a:rPr>
              <a:t>unitInstock</a:t>
            </a:r>
            <a:r>
              <a:rPr lang="en-US" sz="2400" dirty="0">
                <a:latin typeface="Arial" charset="0"/>
                <a:cs typeface="Arial" charset="0"/>
              </a:rPr>
              <a:t> </a:t>
            </a:r>
            <a:r>
              <a:rPr lang="en-US" sz="2400" dirty="0" err="1">
                <a:latin typeface="Arial" charset="0"/>
                <a:cs typeface="Arial" charset="0"/>
              </a:rPr>
              <a:t>của</a:t>
            </a:r>
            <a:r>
              <a:rPr lang="en-US" sz="2400" dirty="0">
                <a:latin typeface="Arial" charset="0"/>
                <a:cs typeface="Arial" charset="0"/>
              </a:rPr>
              <a:t> </a:t>
            </a:r>
            <a:r>
              <a:rPr lang="en-US" sz="2400" dirty="0" err="1">
                <a:latin typeface="Arial" charset="0"/>
                <a:cs typeface="Arial" charset="0"/>
              </a:rPr>
              <a:t>bảng</a:t>
            </a:r>
            <a:r>
              <a:rPr lang="en-US" sz="2400" dirty="0">
                <a:latin typeface="Arial" charset="0"/>
                <a:cs typeface="Arial" charset="0"/>
              </a:rPr>
              <a:t> Products</a:t>
            </a:r>
          </a:p>
          <a:p>
            <a:pPr>
              <a:defRPr/>
            </a:pPr>
            <a:r>
              <a:rPr lang="vi-VN" sz="2400" dirty="0">
                <a:latin typeface="Arial" charset="0"/>
                <a:cs typeface="Arial" charset="0"/>
              </a:rPr>
              <a:t> </a:t>
            </a:r>
          </a:p>
          <a:p>
            <a:pPr>
              <a:defRPr/>
            </a:pPr>
            <a:r>
              <a:rPr lang="en-US" sz="2400" dirty="0">
                <a:latin typeface="Arial" charset="0"/>
                <a:cs typeface="Arial" charset="0"/>
              </a:rPr>
              <a:t>	GRANT SELECT </a:t>
            </a:r>
          </a:p>
          <a:p>
            <a:pPr>
              <a:defRPr/>
            </a:pPr>
            <a:r>
              <a:rPr lang="en-US" sz="2400" dirty="0">
                <a:latin typeface="Arial" charset="0"/>
                <a:cs typeface="Arial" charset="0"/>
              </a:rPr>
              <a:t>	(</a:t>
            </a:r>
            <a:r>
              <a:rPr lang="en-US" sz="2400" dirty="0" err="1">
                <a:latin typeface="Arial" charset="0"/>
                <a:cs typeface="Arial" charset="0"/>
              </a:rPr>
              <a:t>Productname</a:t>
            </a:r>
            <a:r>
              <a:rPr lang="en-US" sz="2400" dirty="0">
                <a:latin typeface="Arial" charset="0"/>
                <a:cs typeface="Arial" charset="0"/>
              </a:rPr>
              <a:t>, </a:t>
            </a:r>
            <a:r>
              <a:rPr lang="en-US" sz="2400" dirty="0" err="1">
                <a:latin typeface="Arial" charset="0"/>
                <a:cs typeface="Arial" charset="0"/>
              </a:rPr>
              <a:t>unitInstock</a:t>
            </a:r>
            <a:r>
              <a:rPr lang="en-US" sz="2400" dirty="0">
                <a:latin typeface="Arial" charset="0"/>
                <a:cs typeface="Arial" charset="0"/>
              </a:rPr>
              <a:t>) ON Products</a:t>
            </a:r>
          </a:p>
          <a:p>
            <a:pPr>
              <a:defRPr/>
            </a:pPr>
            <a:r>
              <a:rPr lang="en-US" sz="2400" dirty="0">
                <a:latin typeface="Arial" charset="0"/>
                <a:cs typeface="Arial" charset="0"/>
              </a:rPr>
              <a:t>	TO </a:t>
            </a:r>
            <a:r>
              <a:rPr lang="en-US" sz="2400" dirty="0" err="1">
                <a:latin typeface="Arial" charset="0"/>
                <a:cs typeface="Arial" charset="0"/>
              </a:rPr>
              <a:t>thuchanh</a:t>
            </a:r>
            <a:r>
              <a:rPr lang="en-US" sz="2400" dirty="0">
                <a:latin typeface="Arial" charset="0"/>
                <a:cs typeface="Arial" charset="0"/>
              </a:rPr>
              <a:t> </a:t>
            </a:r>
          </a:p>
          <a:p>
            <a:pPr>
              <a:defRPr/>
            </a:pPr>
            <a:r>
              <a:rPr lang="en-US" sz="2400" dirty="0" err="1">
                <a:latin typeface="Arial" charset="0"/>
                <a:cs typeface="Arial" charset="0"/>
              </a:rPr>
              <a:t>hoặc</a:t>
            </a:r>
            <a:r>
              <a:rPr lang="en-US" sz="2400" dirty="0">
                <a:latin typeface="Arial" charset="0"/>
                <a:cs typeface="Arial" charset="0"/>
              </a:rPr>
              <a:t>: </a:t>
            </a:r>
          </a:p>
          <a:p>
            <a:pPr>
              <a:defRPr/>
            </a:pPr>
            <a:r>
              <a:rPr lang="en-US" sz="2400" dirty="0">
                <a:latin typeface="Arial" charset="0"/>
                <a:cs typeface="Arial" charset="0"/>
              </a:rPr>
              <a:t>	GRANT SELECT </a:t>
            </a:r>
          </a:p>
          <a:p>
            <a:pPr>
              <a:defRPr/>
            </a:pPr>
            <a:r>
              <a:rPr lang="en-US" sz="2400" dirty="0">
                <a:latin typeface="Arial" charset="0"/>
                <a:cs typeface="Arial" charset="0"/>
              </a:rPr>
              <a:t>	ON Products (</a:t>
            </a:r>
            <a:r>
              <a:rPr lang="en-US" sz="2400" dirty="0" err="1">
                <a:latin typeface="Arial" charset="0"/>
                <a:cs typeface="Arial" charset="0"/>
              </a:rPr>
              <a:t>Productname</a:t>
            </a:r>
            <a:r>
              <a:rPr lang="en-US" sz="2400" dirty="0">
                <a:latin typeface="Arial" charset="0"/>
                <a:cs typeface="Arial" charset="0"/>
              </a:rPr>
              <a:t>, </a:t>
            </a:r>
            <a:r>
              <a:rPr lang="en-US" sz="2400" dirty="0" err="1">
                <a:latin typeface="Arial" charset="0"/>
                <a:cs typeface="Arial" charset="0"/>
              </a:rPr>
              <a:t>unitInstock</a:t>
            </a:r>
            <a:r>
              <a:rPr lang="en-US" sz="2400" dirty="0">
                <a:latin typeface="Arial" charset="0"/>
                <a:cs typeface="Arial" charset="0"/>
              </a:rPr>
              <a:t>)</a:t>
            </a:r>
          </a:p>
          <a:p>
            <a:pPr>
              <a:defRPr/>
            </a:pPr>
            <a:r>
              <a:rPr lang="en-US" sz="2400" dirty="0">
                <a:latin typeface="Arial" charset="0"/>
                <a:cs typeface="Arial" charset="0"/>
              </a:rPr>
              <a:t>	TO </a:t>
            </a:r>
            <a:r>
              <a:rPr lang="en-US" sz="2400" dirty="0" err="1">
                <a:latin typeface="Arial" charset="0"/>
                <a:cs typeface="Arial" charset="0"/>
              </a:rPr>
              <a:t>thuchanh</a:t>
            </a:r>
            <a:r>
              <a:rPr lang="en-US" sz="2400" dirty="0">
                <a:latin typeface="Arial" charset="0"/>
                <a:cs typeface="Arial" charset="0"/>
              </a:rPr>
              <a:t> </a:t>
            </a:r>
            <a:r>
              <a:rPr lang="vi-VN" sz="2400" dirty="0">
                <a:latin typeface="Arial" charset="0"/>
                <a:cs typeface="Arial" charset="0"/>
              </a:rPr>
              <a:t>	</a:t>
            </a:r>
          </a:p>
          <a:p>
            <a:pPr algn="just">
              <a:defRPr/>
            </a:pPr>
            <a:r>
              <a:rPr lang="vi-VN" sz="2400" dirty="0">
                <a:latin typeface="Arial" charset="0"/>
                <a:cs typeface="Arial" charset="0"/>
              </a:rPr>
              <a:t>	</a:t>
            </a:r>
          </a:p>
          <a:p>
            <a:pPr marL="342900" indent="-342900" algn="just">
              <a:buFont typeface="Arial" pitchFamily="34" charset="0"/>
              <a:buChar char="•"/>
              <a:defRPr/>
            </a:pPr>
            <a:endParaRPr lang="vi-VN" sz="2400" dirty="0">
              <a:latin typeface="Arial" charset="0"/>
              <a:cs typeface="Arial" charset="0"/>
            </a:endParaRPr>
          </a:p>
          <a:p>
            <a:pPr algn="just">
              <a:defRPr/>
            </a:pPr>
            <a:r>
              <a:rPr lang="en-US" sz="2400" dirty="0">
                <a:latin typeface="Arial" charset="0"/>
                <a:cs typeface="Arial" charset="0"/>
              </a:rPr>
              <a:t>	</a:t>
            </a:r>
          </a:p>
        </p:txBody>
      </p:sp>
    </p:spTree>
    <p:extLst>
      <p:ext uri="{BB962C8B-B14F-4D97-AF65-F5344CB8AC3E}">
        <p14:creationId xmlns:p14="http://schemas.microsoft.com/office/powerpoint/2010/main" val="17270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500"/>
                                        <p:tgtEl>
                                          <p:spTgt spid="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fade">
                                      <p:cBhvr>
                                        <p:cTn id="22" dur="500"/>
                                        <p:tgtEl>
                                          <p:spTgt spid="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animEffect transition="in" filter="fade">
                                      <p:cBhvr>
                                        <p:cTn id="32" dur="500"/>
                                        <p:tgtEl>
                                          <p:spTgt spid="9">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Effect transition="in" filter="fade">
                                      <p:cBhvr>
                                        <p:cTn id="3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endParaRPr lang="en-US" sz="2400"/>
          </a:p>
        </p:txBody>
      </p:sp>
      <p:sp>
        <p:nvSpPr>
          <p:cNvPr id="8" name="TextBox 1"/>
          <p:cNvSpPr txBox="1">
            <a:spLocks noChangeArrowheads="1"/>
          </p:cNvSpPr>
          <p:nvPr/>
        </p:nvSpPr>
        <p:spPr bwMode="auto">
          <a:xfrm>
            <a:off x="348148" y="1670820"/>
            <a:ext cx="817271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400" dirty="0"/>
              <a:t>Ví dụ: </a:t>
            </a:r>
          </a:p>
          <a:p>
            <a:pPr marL="342900" indent="-342900" algn="just" eaLnBrk="1" hangingPunct="1">
              <a:buFont typeface="Arial" panose="020B0604020202020204" pitchFamily="34" charset="0"/>
              <a:buChar char="•"/>
            </a:pPr>
            <a:r>
              <a:rPr lang="vi-VN" sz="2400" dirty="0"/>
              <a:t>Với quyền được cấp phát như trên, người dùng </a:t>
            </a:r>
            <a:r>
              <a:rPr lang="vi-VN" sz="2400" i="1" dirty="0" err="1"/>
              <a:t>thuchanh</a:t>
            </a:r>
            <a:r>
              <a:rPr lang="vi-VN" sz="2400" i="1" dirty="0"/>
              <a:t> </a:t>
            </a:r>
            <a:r>
              <a:rPr lang="vi-VN" sz="2400" dirty="0"/>
              <a:t>có thể thực hiện câu lệnh sau trên bảng </a:t>
            </a:r>
            <a:r>
              <a:rPr lang="en-US" sz="2400" dirty="0"/>
              <a:t>Products</a:t>
            </a:r>
            <a:endParaRPr lang="vi-VN" sz="2400" dirty="0"/>
          </a:p>
          <a:p>
            <a:pPr algn="just" eaLnBrk="1" hangingPunct="1"/>
            <a:r>
              <a:rPr lang="en-US" sz="2400" dirty="0"/>
              <a:t>	SELECT </a:t>
            </a:r>
            <a:r>
              <a:rPr lang="en-US" sz="2400" dirty="0" err="1"/>
              <a:t>ProductName</a:t>
            </a:r>
            <a:r>
              <a:rPr lang="en-US" sz="2400" dirty="0"/>
              <a:t>, </a:t>
            </a:r>
            <a:r>
              <a:rPr lang="en-US" sz="2400" dirty="0" err="1"/>
              <a:t>UnitInstock</a:t>
            </a:r>
            <a:r>
              <a:rPr lang="en-US" sz="2400" dirty="0"/>
              <a:t> from 	Products </a:t>
            </a:r>
          </a:p>
          <a:p>
            <a:pPr marL="342900" indent="-342900" algn="just" eaLnBrk="1" hangingPunct="1">
              <a:buFont typeface="Arial" panose="020B0604020202020204" pitchFamily="34" charset="0"/>
              <a:buChar char="•"/>
            </a:pPr>
            <a:r>
              <a:rPr lang="en-US" sz="2400" dirty="0"/>
              <a:t>C</a:t>
            </a:r>
            <a:r>
              <a:rPr lang="vi-VN" sz="2400" dirty="0"/>
              <a:t>âu lệnh dưới đây lại không thể thực hiện được </a:t>
            </a:r>
          </a:p>
          <a:p>
            <a:pPr algn="just" eaLnBrk="1" hangingPunct="1"/>
            <a:r>
              <a:rPr lang="en-US" sz="2400" dirty="0"/>
              <a:t>	SELECT * FROM Products</a:t>
            </a:r>
            <a:endParaRPr lang="vi-VN" sz="2400" dirty="0"/>
          </a:p>
          <a:p>
            <a:pPr marL="342900" indent="-342900">
              <a:spcBef>
                <a:spcPts val="0"/>
              </a:spcBef>
              <a:buFont typeface="Arial" pitchFamily="34" charset="0"/>
              <a:buChar char="•"/>
              <a:defRPr/>
            </a:pPr>
            <a:r>
              <a:rPr lang="en-US" sz="2400" dirty="0">
                <a:latin typeface="Arial" charset="0"/>
                <a:cs typeface="Arial" charset="0"/>
              </a:rPr>
              <a:t>C</a:t>
            </a:r>
            <a:r>
              <a:rPr lang="vi-VN" sz="2400" dirty="0">
                <a:latin typeface="Arial" charset="0"/>
                <a:cs typeface="Arial" charset="0"/>
              </a:rPr>
              <a:t>ấp phát cho người dùng </a:t>
            </a:r>
            <a:r>
              <a:rPr lang="vi-VN" sz="2400" i="1" dirty="0" err="1">
                <a:latin typeface="Arial" charset="0"/>
                <a:cs typeface="Arial" charset="0"/>
              </a:rPr>
              <a:t>thuchanh</a:t>
            </a:r>
            <a:r>
              <a:rPr lang="vi-VN" sz="2400" i="1" dirty="0">
                <a:latin typeface="Arial" charset="0"/>
                <a:cs typeface="Arial" charset="0"/>
              </a:rPr>
              <a:t> </a:t>
            </a:r>
            <a:r>
              <a:rPr lang="vi-VN" sz="2400" dirty="0">
                <a:latin typeface="Arial" charset="0"/>
                <a:cs typeface="Arial" charset="0"/>
              </a:rPr>
              <a:t>các quyền </a:t>
            </a:r>
            <a:r>
              <a:rPr lang="en-US" sz="2400" dirty="0">
                <a:latin typeface="Arial" charset="0"/>
                <a:cs typeface="Arial" charset="0"/>
              </a:rPr>
              <a:t>	</a:t>
            </a:r>
            <a:r>
              <a:rPr lang="vi-VN" sz="2400" dirty="0">
                <a:latin typeface="Arial" charset="0"/>
                <a:cs typeface="Arial" charset="0"/>
              </a:rPr>
              <a:t>SELECT, INSERT, UPDATE, DELETE VÀ </a:t>
            </a:r>
            <a:r>
              <a:rPr lang="en-US" sz="2400" dirty="0">
                <a:latin typeface="Arial" charset="0"/>
                <a:cs typeface="Arial" charset="0"/>
              </a:rPr>
              <a:t>	</a:t>
            </a:r>
            <a:r>
              <a:rPr lang="vi-VN" sz="2400" dirty="0">
                <a:latin typeface="Arial" charset="0"/>
                <a:cs typeface="Arial" charset="0"/>
              </a:rPr>
              <a:t>REFERENCES trên bảng </a:t>
            </a:r>
            <a:r>
              <a:rPr lang="en-US" sz="2400" dirty="0">
                <a:latin typeface="Arial" charset="0"/>
                <a:cs typeface="Arial" charset="0"/>
              </a:rPr>
              <a:t>[Order details]</a:t>
            </a:r>
            <a:endParaRPr lang="vi-VN" sz="2400" dirty="0">
              <a:latin typeface="Arial" charset="0"/>
              <a:cs typeface="Arial" charset="0"/>
            </a:endParaRPr>
          </a:p>
          <a:p>
            <a:pPr>
              <a:defRPr/>
            </a:pPr>
            <a:r>
              <a:rPr lang="en-US" sz="2400" dirty="0">
                <a:latin typeface="Arial" charset="0"/>
                <a:cs typeface="Arial" charset="0"/>
              </a:rPr>
              <a:t>		GRANT ALL </a:t>
            </a:r>
          </a:p>
          <a:p>
            <a:pPr>
              <a:defRPr/>
            </a:pPr>
            <a:r>
              <a:rPr lang="en-US" sz="2400" dirty="0">
                <a:latin typeface="Arial" charset="0"/>
                <a:cs typeface="Arial" charset="0"/>
              </a:rPr>
              <a:t>		ON [order details]</a:t>
            </a:r>
          </a:p>
          <a:p>
            <a:pPr>
              <a:defRPr/>
            </a:pPr>
            <a:r>
              <a:rPr lang="en-US" sz="2400" dirty="0">
                <a:latin typeface="Arial" charset="0"/>
                <a:cs typeface="Arial" charset="0"/>
              </a:rPr>
              <a:t>		TO </a:t>
            </a:r>
            <a:r>
              <a:rPr lang="en-US" sz="2400" dirty="0" err="1">
                <a:latin typeface="Arial" charset="0"/>
                <a:cs typeface="Arial" charset="0"/>
              </a:rPr>
              <a:t>thuchanh</a:t>
            </a:r>
            <a:r>
              <a:rPr lang="en-US" sz="2400" dirty="0">
                <a:latin typeface="Arial" charset="0"/>
                <a:cs typeface="Arial" charset="0"/>
              </a:rPr>
              <a:t> 	</a:t>
            </a:r>
          </a:p>
          <a:p>
            <a:pPr algn="just" eaLnBrk="1" hangingPunct="1"/>
            <a:endParaRPr lang="en-US" sz="2400" dirty="0"/>
          </a:p>
        </p:txBody>
      </p:sp>
      <p:sp>
        <p:nvSpPr>
          <p:cNvPr id="2" name="Rectangle 1"/>
          <p:cNvSpPr/>
          <p:nvPr/>
        </p:nvSpPr>
        <p:spPr>
          <a:xfrm>
            <a:off x="2286000" y="1209155"/>
            <a:ext cx="1980029" cy="369332"/>
          </a:xfrm>
          <a:prstGeom prst="rect">
            <a:avLst/>
          </a:prstGeom>
        </p:spPr>
        <p:txBody>
          <a:bodyPr wrap="none">
            <a:spAutoFit/>
          </a:bodyPr>
          <a:lstStyle/>
          <a:p>
            <a:pPr marL="0" indent="0" algn="just">
              <a:buNone/>
            </a:pPr>
            <a:r>
              <a:rPr lang="en-US" b="1"/>
              <a:t>Cấp phát quyền </a:t>
            </a:r>
            <a:endParaRPr lang="en-US"/>
          </a:p>
        </p:txBody>
      </p:sp>
    </p:spTree>
    <p:extLst>
      <p:ext uri="{BB962C8B-B14F-4D97-AF65-F5344CB8AC3E}">
        <p14:creationId xmlns:p14="http://schemas.microsoft.com/office/powerpoint/2010/main" val="6328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1676400"/>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400" b="1"/>
              <a:t>Cấp phát quyền </a:t>
            </a:r>
            <a:endParaRPr lang="en-US" sz="2400"/>
          </a:p>
        </p:txBody>
      </p:sp>
      <p:sp>
        <p:nvSpPr>
          <p:cNvPr id="9" name="TextBox 8"/>
          <p:cNvSpPr txBox="1"/>
          <p:nvPr/>
        </p:nvSpPr>
        <p:spPr>
          <a:xfrm>
            <a:off x="609600" y="2209800"/>
            <a:ext cx="7620000" cy="3378200"/>
          </a:xfrm>
          <a:prstGeom prst="rect">
            <a:avLst/>
          </a:prstGeom>
          <a:noFill/>
        </p:spPr>
        <p:txBody>
          <a:bodyPr>
            <a:spAutoFit/>
          </a:bodyPr>
          <a:lstStyle>
            <a:lvl1pPr marL="292100" indent="-2921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sz="2400">
                <a:solidFill>
                  <a:srgbClr val="C00000"/>
                </a:solidFill>
              </a:rPr>
              <a:t>Chú ý:</a:t>
            </a:r>
          </a:p>
          <a:p>
            <a:pPr algn="just" eaLnBrk="1" hangingPunct="1">
              <a:buFont typeface="Arial" panose="020B0604020202020204" pitchFamily="34" charset="0"/>
              <a:buChar char="•"/>
            </a:pPr>
            <a:r>
              <a:rPr lang="en-US" sz="2400"/>
              <a:t>N</a:t>
            </a:r>
            <a:r>
              <a:rPr lang="vi-VN" sz="2400"/>
              <a:t>gười dùng không có quyền cấp phát những quyền mà mình được phép cho những người sử dụng khác.</a:t>
            </a:r>
            <a:endParaRPr lang="en-US" sz="2400"/>
          </a:p>
          <a:p>
            <a:pPr algn="just" eaLnBrk="1" hangingPunct="1">
              <a:buFont typeface="Arial" panose="020B0604020202020204" pitchFamily="34" charset="0"/>
              <a:buChar char="•"/>
            </a:pPr>
            <a:r>
              <a:rPr lang="vi-VN" sz="2400"/>
              <a:t>Trong một số trường hợp, khi ta cấp phát quyền cho một người dùng nào đó, ta có thể cho phép người đó chuyển tiếp quyền cho người dùng khác bằng cách chỉ định tuỳ chọn WITH GRANT OPTION trong câu lệnh GRANT. </a:t>
            </a:r>
          </a:p>
        </p:txBody>
      </p:sp>
    </p:spTree>
    <p:extLst>
      <p:ext uri="{BB962C8B-B14F-4D97-AF65-F5344CB8AC3E}">
        <p14:creationId xmlns:p14="http://schemas.microsoft.com/office/powerpoint/2010/main" val="337997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2133600" y="1203324"/>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400" b="1"/>
              <a:t>Cấp phát quyền </a:t>
            </a:r>
            <a:endParaRPr lang="en-US" sz="2400"/>
          </a:p>
        </p:txBody>
      </p:sp>
      <p:sp>
        <p:nvSpPr>
          <p:cNvPr id="8" name="TextBox 1"/>
          <p:cNvSpPr txBox="1">
            <a:spLocks noChangeArrowheads="1"/>
          </p:cNvSpPr>
          <p:nvPr/>
        </p:nvSpPr>
        <p:spPr bwMode="auto">
          <a:xfrm>
            <a:off x="609600" y="1879261"/>
            <a:ext cx="8077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vi-VN" sz="2400" b="1" dirty="0"/>
              <a:t>Ví dụ: </a:t>
            </a:r>
            <a:r>
              <a:rPr lang="vi-VN" sz="2400" dirty="0"/>
              <a:t>Cho phép người dùng </a:t>
            </a:r>
            <a:r>
              <a:rPr lang="vi-VN" sz="2400" i="1" dirty="0" err="1"/>
              <a:t>thuchanh</a:t>
            </a:r>
            <a:r>
              <a:rPr lang="vi-VN" sz="2400" i="1" dirty="0"/>
              <a:t> </a:t>
            </a:r>
            <a:r>
              <a:rPr lang="vi-VN" sz="2400" dirty="0"/>
              <a:t>quyền xem dữ liệu trên bảng </a:t>
            </a:r>
            <a:r>
              <a:rPr lang="en-US" sz="2400" dirty="0"/>
              <a:t>Products</a:t>
            </a:r>
            <a:r>
              <a:rPr lang="vi-VN" sz="2400" dirty="0"/>
              <a:t> đồng thời có thể chuyển tiếp quyền này cho người dùng khác </a:t>
            </a:r>
          </a:p>
          <a:p>
            <a:pPr lvl="1" algn="just" eaLnBrk="1" hangingPunct="1"/>
            <a:endParaRPr lang="en-US" sz="2400" dirty="0"/>
          </a:p>
          <a:p>
            <a:pPr lvl="1" algn="just" eaLnBrk="1" hangingPunct="1"/>
            <a:r>
              <a:rPr lang="en-US" sz="2400" dirty="0"/>
              <a:t>GRANT SELECT </a:t>
            </a:r>
          </a:p>
          <a:p>
            <a:pPr lvl="1" algn="just" eaLnBrk="1" hangingPunct="1"/>
            <a:r>
              <a:rPr lang="en-US" sz="2400" dirty="0"/>
              <a:t>ON Products</a:t>
            </a:r>
          </a:p>
          <a:p>
            <a:pPr lvl="1" algn="just" eaLnBrk="1" hangingPunct="1"/>
            <a:r>
              <a:rPr lang="en-US" sz="2400" dirty="0"/>
              <a:t>TO </a:t>
            </a:r>
            <a:r>
              <a:rPr lang="en-US" sz="2400" dirty="0" err="1"/>
              <a:t>thuchanh</a:t>
            </a:r>
            <a:r>
              <a:rPr lang="en-US" sz="2400" dirty="0"/>
              <a:t> </a:t>
            </a:r>
          </a:p>
          <a:p>
            <a:pPr lvl="1" algn="just" eaLnBrk="1" hangingPunct="1"/>
            <a:r>
              <a:rPr lang="en-US" sz="2400" dirty="0"/>
              <a:t>WITH GRANT OPTION 	</a:t>
            </a:r>
          </a:p>
        </p:txBody>
      </p:sp>
    </p:spTree>
    <p:extLst>
      <p:ext uri="{BB962C8B-B14F-4D97-AF65-F5344CB8AC3E}">
        <p14:creationId xmlns:p14="http://schemas.microsoft.com/office/powerpoint/2010/main" val="367891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a:solidFill>
                  <a:srgbClr val="002060"/>
                </a:solidFill>
              </a:rPr>
              <a:t>Permission</a:t>
            </a:r>
            <a:endParaRPr lang="en-US" sz="2400">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346060" y="1765259"/>
            <a:ext cx="83058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a:t>Cấp phát quyền thực thi các câu lệnh</a:t>
            </a:r>
          </a:p>
          <a:p>
            <a:pPr marL="287338" indent="-287338"/>
            <a:r>
              <a:rPr lang="vi-VN" sz="2400"/>
              <a:t>Những quyền có thể cấp phát trong trường hợp này bao gồm: </a:t>
            </a:r>
          </a:p>
          <a:p>
            <a:pPr marL="688975" lvl="1" indent="-346075"/>
            <a:r>
              <a:rPr lang="vi-VN" sz="2200">
                <a:latin typeface="+mj-lt"/>
              </a:rPr>
              <a:t>Tạo cơ sở dữ liệu: CREATE DAT</a:t>
            </a:r>
            <a:r>
              <a:rPr lang="en-US" sz="2200">
                <a:latin typeface="+mj-lt"/>
              </a:rPr>
              <a:t>A</a:t>
            </a:r>
            <a:r>
              <a:rPr lang="vi-VN" sz="2200">
                <a:latin typeface="+mj-lt"/>
              </a:rPr>
              <a:t>BASE. </a:t>
            </a:r>
          </a:p>
          <a:p>
            <a:pPr marL="688975" lvl="1" indent="-346075"/>
            <a:r>
              <a:rPr lang="en-US" sz="2200">
                <a:latin typeface="+mj-lt"/>
              </a:rPr>
              <a:t>Tạo bảng: CREATE TABLE  </a:t>
            </a:r>
          </a:p>
          <a:p>
            <a:pPr marL="688975" lvl="1" indent="-346075"/>
            <a:r>
              <a:rPr lang="en-US" sz="2200">
                <a:latin typeface="+mj-lt"/>
              </a:rPr>
              <a:t>Tạo khung nhìn: CREATE VIEW </a:t>
            </a:r>
          </a:p>
          <a:p>
            <a:pPr marL="688975" lvl="1" indent="-346075"/>
            <a:r>
              <a:rPr lang="vi-VN" sz="2200">
                <a:latin typeface="+mj-lt"/>
              </a:rPr>
              <a:t>Tạo thủ tục lưu trữ: CREATE PROCEDURE </a:t>
            </a:r>
          </a:p>
          <a:p>
            <a:pPr marL="688975" lvl="1" indent="-346075"/>
            <a:r>
              <a:rPr lang="en-US" sz="2200">
                <a:latin typeface="+mj-lt"/>
              </a:rPr>
              <a:t>Tạo hàm: CREATE FUNCTION </a:t>
            </a:r>
          </a:p>
          <a:p>
            <a:pPr marL="688975" lvl="1" indent="-346075"/>
            <a:r>
              <a:rPr lang="vi-VN" sz="2200">
                <a:latin typeface="+mj-lt"/>
              </a:rPr>
              <a:t>Sao lưu cơ sở dữ liệu: BACKUP DATABASE </a:t>
            </a:r>
          </a:p>
          <a:p>
            <a:pPr marL="0" indent="0">
              <a:buNone/>
            </a:pPr>
            <a:r>
              <a:rPr lang="en-US" sz="2400" b="1"/>
              <a:t> </a:t>
            </a:r>
            <a:endParaRPr lang="en-US" sz="2400"/>
          </a:p>
        </p:txBody>
      </p:sp>
    </p:spTree>
    <p:extLst>
      <p:ext uri="{BB962C8B-B14F-4D97-AF65-F5344CB8AC3E}">
        <p14:creationId xmlns:p14="http://schemas.microsoft.com/office/powerpoint/2010/main" val="20931874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8" name="TextBox 1"/>
          <p:cNvSpPr txBox="1">
            <a:spLocks noChangeArrowheads="1"/>
          </p:cNvSpPr>
          <p:nvPr/>
        </p:nvSpPr>
        <p:spPr bwMode="auto">
          <a:xfrm>
            <a:off x="495300" y="1806567"/>
            <a:ext cx="7620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t>Cấp phát quyền thực thi các câu lệnh </a:t>
            </a:r>
            <a:endParaRPr lang="en-US" sz="2400"/>
          </a:p>
          <a:p>
            <a:pPr eaLnBrk="1" hangingPunct="1"/>
            <a:r>
              <a:rPr lang="en-US" sz="2400"/>
              <a:t>Cú pháp:</a:t>
            </a:r>
          </a:p>
          <a:p>
            <a:pPr eaLnBrk="1" hangingPunct="1"/>
            <a:endParaRPr lang="vi-VN" sz="2400">
              <a:solidFill>
                <a:srgbClr val="C00000"/>
              </a:solidFill>
            </a:endParaRPr>
          </a:p>
          <a:p>
            <a:pPr eaLnBrk="1" hangingPunct="1"/>
            <a:r>
              <a:rPr lang="en-US" sz="2400">
                <a:solidFill>
                  <a:srgbClr val="C00000"/>
                </a:solidFill>
              </a:rPr>
              <a:t>	GRANT ALL | </a:t>
            </a:r>
            <a:r>
              <a:rPr lang="en-US" sz="2400" i="1">
                <a:solidFill>
                  <a:srgbClr val="C00000"/>
                </a:solidFill>
              </a:rPr>
              <a:t>danh_sách_câu_lênh </a:t>
            </a:r>
            <a:endParaRPr lang="en-US" sz="2400">
              <a:solidFill>
                <a:srgbClr val="C00000"/>
              </a:solidFill>
            </a:endParaRPr>
          </a:p>
          <a:p>
            <a:pPr eaLnBrk="1" hangingPunct="1"/>
            <a:r>
              <a:rPr lang="en-US" sz="2400">
                <a:solidFill>
                  <a:srgbClr val="C00000"/>
                </a:solidFill>
              </a:rPr>
              <a:t>	</a:t>
            </a:r>
            <a:r>
              <a:rPr lang="vi-VN" sz="2400">
                <a:solidFill>
                  <a:srgbClr val="C00000"/>
                </a:solidFill>
              </a:rPr>
              <a:t>TO </a:t>
            </a:r>
            <a:r>
              <a:rPr lang="vi-VN" sz="2400" i="1">
                <a:solidFill>
                  <a:srgbClr val="C00000"/>
                </a:solidFill>
              </a:rPr>
              <a:t>danh_sách_người_dùng</a:t>
            </a:r>
            <a:endParaRPr lang="en-US" sz="2400" i="1">
              <a:solidFill>
                <a:srgbClr val="C00000"/>
              </a:solidFill>
            </a:endParaRPr>
          </a:p>
          <a:p>
            <a:pPr eaLnBrk="1" hangingPunct="1"/>
            <a:endParaRPr lang="en-US" sz="2400" i="1"/>
          </a:p>
          <a:p>
            <a:pPr eaLnBrk="1" hangingPunct="1"/>
            <a:r>
              <a:rPr lang="vi-VN" sz="2400" b="1"/>
              <a:t>Ví dụ: </a:t>
            </a:r>
            <a:r>
              <a:rPr lang="vi-VN" sz="2400"/>
              <a:t>Để cấp phát quyền tạo bảng và khung nhìn cho người dùng có tên là </a:t>
            </a:r>
            <a:r>
              <a:rPr lang="vi-VN" sz="2400" i="1"/>
              <a:t>thuchanh</a:t>
            </a:r>
            <a:r>
              <a:rPr lang="vi-VN" sz="2400"/>
              <a:t>, ta sử dụng câu lệnh như sau: </a:t>
            </a:r>
          </a:p>
          <a:p>
            <a:pPr eaLnBrk="1" hangingPunct="1"/>
            <a:r>
              <a:rPr lang="en-US" sz="2400"/>
              <a:t>	 GRANT CREATE TABLE,CREATE VIEW </a:t>
            </a:r>
          </a:p>
          <a:p>
            <a:pPr eaLnBrk="1" hangingPunct="1"/>
            <a:r>
              <a:rPr lang="en-US" sz="2400"/>
              <a:t>		TO thuchanh </a:t>
            </a:r>
          </a:p>
        </p:txBody>
      </p:sp>
    </p:spTree>
    <p:extLst>
      <p:ext uri="{BB962C8B-B14F-4D97-AF65-F5344CB8AC3E}">
        <p14:creationId xmlns:p14="http://schemas.microsoft.com/office/powerpoint/2010/main" val="220056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 calcmode="lin" valueType="num">
                                      <p:cBhvr additive="base">
                                        <p:cTn id="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anim calcmode="lin" valueType="num">
                                      <p:cBhvr additive="base">
                                        <p:cTn id="1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7" name="Rectangle 3"/>
          <p:cNvSpPr txBox="1">
            <a:spLocks noChangeArrowheads="1"/>
          </p:cNvSpPr>
          <p:nvPr/>
        </p:nvSpPr>
        <p:spPr>
          <a:xfrm>
            <a:off x="495300" y="2514600"/>
            <a:ext cx="7693025" cy="372427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fontAlgn="auto">
              <a:spcAft>
                <a:spcPts val="0"/>
              </a:spcAft>
            </a:pPr>
            <a:r>
              <a:rPr lang="en-US" sz="2400" dirty="0"/>
              <a:t>GRANT INSERT, SELECT ON Sailors TO Horatio</a:t>
            </a:r>
          </a:p>
          <a:p>
            <a:pPr lvl="1" algn="just" fontAlgn="auto">
              <a:spcAft>
                <a:spcPts val="0"/>
              </a:spcAft>
            </a:pPr>
            <a:r>
              <a:rPr lang="en-US" sz="2000" dirty="0"/>
              <a:t>Horatio có thể truy vấn hoặc thêm dòng mới vào table Sailors</a:t>
            </a:r>
          </a:p>
          <a:p>
            <a:pPr algn="just" fontAlgn="auto">
              <a:spcAft>
                <a:spcPts val="0"/>
              </a:spcAft>
            </a:pPr>
            <a:r>
              <a:rPr lang="en-US" sz="2400" dirty="0"/>
              <a:t>GRANT DELETE ON Sailors TO </a:t>
            </a:r>
            <a:r>
              <a:rPr lang="en-US" sz="2400" dirty="0" err="1"/>
              <a:t>Yuppy</a:t>
            </a:r>
            <a:r>
              <a:rPr lang="en-US" sz="2400" dirty="0"/>
              <a:t> WITH GRANT OPTION</a:t>
            </a:r>
          </a:p>
          <a:p>
            <a:pPr lvl="1" algn="just" fontAlgn="auto">
              <a:spcAft>
                <a:spcPts val="0"/>
              </a:spcAft>
            </a:pPr>
            <a:r>
              <a:rPr lang="en-US" sz="2000" dirty="0" err="1"/>
              <a:t>Yuppy</a:t>
            </a:r>
            <a:r>
              <a:rPr lang="en-US" sz="2000" dirty="0"/>
              <a:t> có thể xóa dữ liệu của table Sailors và có thể uỷ quyền cho người khác</a:t>
            </a:r>
          </a:p>
          <a:p>
            <a:pPr algn="just" fontAlgn="auto">
              <a:spcAft>
                <a:spcPts val="0"/>
              </a:spcAft>
            </a:pPr>
            <a:r>
              <a:rPr lang="en-US" sz="2400" dirty="0"/>
              <a:t>GRANT UPDATE (</a:t>
            </a:r>
            <a:r>
              <a:rPr lang="en-US" sz="2400" i="1" dirty="0"/>
              <a:t>rating</a:t>
            </a:r>
            <a:r>
              <a:rPr lang="en-US" sz="2400" dirty="0"/>
              <a:t>) ON Sailors TO Dustin</a:t>
            </a:r>
          </a:p>
          <a:p>
            <a:pPr lvl="1" algn="just" fontAlgn="auto">
              <a:spcAft>
                <a:spcPts val="0"/>
              </a:spcAft>
            </a:pPr>
            <a:r>
              <a:rPr lang="en-US" sz="2000" dirty="0"/>
              <a:t>Dustin có thể cập nhật cột </a:t>
            </a:r>
            <a:r>
              <a:rPr lang="en-US" sz="2000" i="1" dirty="0"/>
              <a:t>rating  trên các dòng của table Sailor</a:t>
            </a:r>
          </a:p>
          <a:p>
            <a:pPr algn="just" fontAlgn="auto">
              <a:spcAft>
                <a:spcPts val="0"/>
              </a:spcAft>
            </a:pPr>
            <a:r>
              <a:rPr lang="en-US" sz="2400" dirty="0"/>
              <a:t>GRANT SELECT ON </a:t>
            </a:r>
            <a:r>
              <a:rPr lang="en-US" sz="2400" dirty="0" err="1"/>
              <a:t>ActiveSailors</a:t>
            </a:r>
            <a:r>
              <a:rPr lang="en-US" sz="2400" dirty="0"/>
              <a:t> TO Guppy, </a:t>
            </a:r>
            <a:r>
              <a:rPr lang="en-US" sz="2400" dirty="0" err="1"/>
              <a:t>Yuppy</a:t>
            </a:r>
            <a:endParaRPr lang="en-US" sz="2400" dirty="0"/>
          </a:p>
          <a:p>
            <a:pPr lvl="1" algn="just" fontAlgn="auto">
              <a:spcAft>
                <a:spcPts val="0"/>
              </a:spcAft>
            </a:pPr>
            <a:r>
              <a:rPr lang="en-US" sz="2000" dirty="0"/>
              <a:t>Guppy, </a:t>
            </a:r>
            <a:r>
              <a:rPr lang="en-US" sz="2000" dirty="0" err="1"/>
              <a:t>Yuppy</a:t>
            </a:r>
            <a:r>
              <a:rPr lang="en-US" sz="2000" dirty="0"/>
              <a:t>  không truy cập trực tiếp table Sailors mà thông qua view </a:t>
            </a:r>
            <a:r>
              <a:rPr lang="en-US" sz="2000" dirty="0" err="1"/>
              <a:t>ActiveSailors</a:t>
            </a:r>
            <a:endParaRPr lang="en-US" sz="2000" dirty="0"/>
          </a:p>
        </p:txBody>
      </p:sp>
      <p:sp>
        <p:nvSpPr>
          <p:cNvPr id="2" name="TextBox 1"/>
          <p:cNvSpPr txBox="1"/>
          <p:nvPr/>
        </p:nvSpPr>
        <p:spPr>
          <a:xfrm>
            <a:off x="495300" y="1835794"/>
            <a:ext cx="987771" cy="461665"/>
          </a:xfrm>
          <a:prstGeom prst="rect">
            <a:avLst/>
          </a:prstGeom>
          <a:noFill/>
        </p:spPr>
        <p:txBody>
          <a:bodyPr wrap="none" rtlCol="0">
            <a:spAutoFit/>
          </a:bodyPr>
          <a:lstStyle/>
          <a:p>
            <a:r>
              <a:rPr lang="en-US" sz="2400">
                <a:solidFill>
                  <a:srgbClr val="C00000"/>
                </a:solidFill>
              </a:rPr>
              <a:t>Ví dụ:</a:t>
            </a:r>
          </a:p>
        </p:txBody>
      </p:sp>
    </p:spTree>
    <p:extLst>
      <p:ext uri="{BB962C8B-B14F-4D97-AF65-F5344CB8AC3E}">
        <p14:creationId xmlns:p14="http://schemas.microsoft.com/office/powerpoint/2010/main" val="177707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8" name="Text Box 4"/>
          <p:cNvSpPr txBox="1">
            <a:spLocks noChangeArrowheads="1"/>
          </p:cNvSpPr>
          <p:nvPr/>
        </p:nvSpPr>
        <p:spPr bwMode="auto">
          <a:xfrm>
            <a:off x="1487988" y="2644766"/>
            <a:ext cx="5562600" cy="32004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00"/>
              </a:spcBef>
              <a:spcAft>
                <a:spcPts val="500"/>
              </a:spcAft>
            </a:pPr>
            <a:r>
              <a:rPr lang="en-US">
                <a:solidFill>
                  <a:srgbClr val="000000"/>
                </a:solidFill>
                <a:latin typeface="VNI-Times" pitchFamily="2" charset="0"/>
              </a:rPr>
              <a:t>REVOKE [GRANT OPTION FOR]</a:t>
            </a:r>
            <a:br>
              <a:rPr lang="en-US">
                <a:solidFill>
                  <a:srgbClr val="000000"/>
                </a:solidFill>
                <a:latin typeface="VNI-Times" pitchFamily="2" charset="0"/>
              </a:rPr>
            </a:br>
            <a:r>
              <a:rPr lang="en-US">
                <a:solidFill>
                  <a:srgbClr val="000000"/>
                </a:solidFill>
                <a:latin typeface="VNI-Times" pitchFamily="2" charset="0"/>
              </a:rPr>
              <a:t>    {ALL [PRIVILEGES] | </a:t>
            </a:r>
            <a:r>
              <a:rPr lang="en-US" i="1">
                <a:solidFill>
                  <a:srgbClr val="000000"/>
                </a:solidFill>
                <a:latin typeface="VNI-Times" pitchFamily="2" charset="0"/>
              </a:rPr>
              <a:t>permission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a:t>
            </a:r>
            <a:br>
              <a:rPr lang="en-US">
                <a:solidFill>
                  <a:srgbClr val="000000"/>
                </a:solidFill>
                <a:latin typeface="VNI-Times" pitchFamily="2" charset="0"/>
              </a:rPr>
            </a:br>
            <a:r>
              <a:rPr lang="en-US">
                <a:solidFill>
                  <a:srgbClr val="000000"/>
                </a:solidFill>
                <a:latin typeface="VNI-Times" pitchFamily="2" charset="0"/>
              </a:rPr>
              <a:t>        [</a:t>
            </a:r>
            <a:r>
              <a:rPr lang="en-US" b="1">
                <a:solidFill>
                  <a:srgbClr val="000000"/>
                </a:solidFill>
                <a:latin typeface="VNI-Times" pitchFamily="2" charset="0"/>
              </a:rPr>
              <a:t>(</a:t>
            </a:r>
            <a:r>
              <a:rPr lang="en-US" i="1">
                <a:solidFill>
                  <a:srgbClr val="000000"/>
                </a:solidFill>
                <a:latin typeface="VNI-Times" pitchFamily="2" charset="0"/>
              </a:rPr>
              <a:t>column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 ON {</a:t>
            </a:r>
            <a:r>
              <a:rPr lang="en-US" i="1">
                <a:solidFill>
                  <a:srgbClr val="000000"/>
                </a:solidFill>
                <a:latin typeface="VNI-Times" pitchFamily="2" charset="0"/>
              </a:rPr>
              <a:t>table</a:t>
            </a:r>
            <a:r>
              <a:rPr lang="en-US">
                <a:solidFill>
                  <a:srgbClr val="000000"/>
                </a:solidFill>
                <a:latin typeface="VNI-Times" pitchFamily="2" charset="0"/>
              </a:rPr>
              <a:t> | </a:t>
            </a:r>
            <a:r>
              <a:rPr lang="en-US" i="1">
                <a:solidFill>
                  <a:srgbClr val="000000"/>
                </a:solidFill>
                <a:latin typeface="VNI-Times" pitchFamily="2" charset="0"/>
              </a:rPr>
              <a:t>view</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 ON {</a:t>
            </a:r>
            <a:r>
              <a:rPr lang="en-US" i="1">
                <a:solidFill>
                  <a:srgbClr val="000000"/>
                </a:solidFill>
                <a:latin typeface="VNI-Times" pitchFamily="2" charset="0"/>
              </a:rPr>
              <a:t>table</a:t>
            </a:r>
            <a:r>
              <a:rPr lang="en-US">
                <a:solidFill>
                  <a:srgbClr val="000000"/>
                </a:solidFill>
                <a:latin typeface="VNI-Times" pitchFamily="2" charset="0"/>
              </a:rPr>
              <a:t> |</a:t>
            </a:r>
            <a:r>
              <a:rPr lang="en-US" i="1">
                <a:solidFill>
                  <a:srgbClr val="000000"/>
                </a:solidFill>
                <a:latin typeface="VNI-Times" pitchFamily="2" charset="0"/>
              </a:rPr>
              <a:t> view</a:t>
            </a:r>
            <a:r>
              <a:rPr lang="en-US">
                <a:solidFill>
                  <a:srgbClr val="000000"/>
                </a:solidFill>
                <a:latin typeface="VNI-Times" pitchFamily="2" charset="0"/>
              </a:rPr>
              <a:t>}[</a:t>
            </a:r>
            <a:r>
              <a:rPr lang="en-US" b="1">
                <a:solidFill>
                  <a:srgbClr val="000000"/>
                </a:solidFill>
                <a:latin typeface="VNI-Times" pitchFamily="2" charset="0"/>
              </a:rPr>
              <a:t>(</a:t>
            </a:r>
            <a:r>
              <a:rPr lang="en-US" i="1">
                <a:solidFill>
                  <a:srgbClr val="000000"/>
                </a:solidFill>
                <a:latin typeface="VNI-Times" pitchFamily="2" charset="0"/>
              </a:rPr>
              <a:t>column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 {</a:t>
            </a:r>
            <a:r>
              <a:rPr lang="en-US" i="1">
                <a:solidFill>
                  <a:srgbClr val="000000"/>
                </a:solidFill>
                <a:latin typeface="VNI-Times" pitchFamily="2" charset="0"/>
              </a:rPr>
              <a:t>stored_procedure</a:t>
            </a:r>
            <a:r>
              <a:rPr lang="en-US">
                <a:solidFill>
                  <a:srgbClr val="000000"/>
                </a:solidFill>
                <a:latin typeface="VNI-Times" pitchFamily="2" charset="0"/>
              </a:rPr>
              <a:t> | </a:t>
            </a:r>
            <a:r>
              <a:rPr lang="en-US" i="1">
                <a:solidFill>
                  <a:srgbClr val="000000"/>
                </a:solidFill>
                <a:latin typeface="VNI-Times" pitchFamily="2" charset="0"/>
              </a:rPr>
              <a:t>extended_procedure</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a:t>
            </a:r>
            <a:br>
              <a:rPr lang="en-US">
                <a:solidFill>
                  <a:srgbClr val="000000"/>
                </a:solidFill>
                <a:latin typeface="VNI-Times" pitchFamily="2" charset="0"/>
              </a:rPr>
            </a:br>
            <a:r>
              <a:rPr lang="en-US">
                <a:solidFill>
                  <a:srgbClr val="000000"/>
                </a:solidFill>
                <a:latin typeface="VNI-Times" pitchFamily="2" charset="0"/>
              </a:rPr>
              <a:t>{TO | FROM}</a:t>
            </a:r>
            <a:br>
              <a:rPr lang="en-US">
                <a:solidFill>
                  <a:srgbClr val="000000"/>
                </a:solidFill>
                <a:latin typeface="VNI-Times" pitchFamily="2" charset="0"/>
              </a:rPr>
            </a:br>
            <a:r>
              <a:rPr lang="en-US">
                <a:solidFill>
                  <a:srgbClr val="000000"/>
                </a:solidFill>
                <a:latin typeface="VNI-Times" pitchFamily="2" charset="0"/>
              </a:rPr>
              <a:t>    </a:t>
            </a:r>
            <a:r>
              <a:rPr lang="en-US" i="1">
                <a:solidFill>
                  <a:srgbClr val="000000"/>
                </a:solidFill>
                <a:latin typeface="VNI-Times" pitchFamily="2" charset="0"/>
              </a:rPr>
              <a:t>security_account</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[CASCADE]</a:t>
            </a:r>
            <a:br>
              <a:rPr lang="en-US">
                <a:solidFill>
                  <a:srgbClr val="000000"/>
                </a:solidFill>
                <a:latin typeface="VNI-Times" pitchFamily="2" charset="0"/>
              </a:rPr>
            </a:br>
            <a:r>
              <a:rPr lang="en-US">
                <a:solidFill>
                  <a:srgbClr val="000000"/>
                </a:solidFill>
                <a:latin typeface="VNI-Times" pitchFamily="2" charset="0"/>
              </a:rPr>
              <a:t>[AS {</a:t>
            </a:r>
            <a:r>
              <a:rPr lang="en-US" i="1">
                <a:solidFill>
                  <a:srgbClr val="000000"/>
                </a:solidFill>
                <a:latin typeface="VNI-Times" pitchFamily="2" charset="0"/>
              </a:rPr>
              <a:t>group </a:t>
            </a:r>
            <a:r>
              <a:rPr lang="en-US">
                <a:solidFill>
                  <a:srgbClr val="000000"/>
                </a:solidFill>
                <a:latin typeface="VNI-Times" pitchFamily="2" charset="0"/>
              </a:rPr>
              <a:t>| </a:t>
            </a:r>
            <a:r>
              <a:rPr lang="en-US" i="1">
                <a:solidFill>
                  <a:srgbClr val="000000"/>
                </a:solidFill>
                <a:latin typeface="VNI-Times" pitchFamily="2" charset="0"/>
              </a:rPr>
              <a:t>role</a:t>
            </a:r>
            <a:r>
              <a:rPr lang="en-US">
                <a:solidFill>
                  <a:srgbClr val="000000"/>
                </a:solidFill>
                <a:latin typeface="VNI-Times" pitchFamily="2" charset="0"/>
              </a:rPr>
              <a:t>}]</a:t>
            </a:r>
          </a:p>
          <a:p>
            <a:pPr eaLnBrk="1" hangingPunct="1"/>
            <a:endParaRPr lang="en-US"/>
          </a:p>
        </p:txBody>
      </p:sp>
      <p:sp>
        <p:nvSpPr>
          <p:cNvPr id="9" name="Content Placeholder 1"/>
          <p:cNvSpPr>
            <a:spLocks noGrp="1"/>
          </p:cNvSpPr>
          <p:nvPr>
            <p:ph idx="1"/>
          </p:nvPr>
        </p:nvSpPr>
        <p:spPr>
          <a:xfrm>
            <a:off x="497388" y="1806566"/>
            <a:ext cx="7693025" cy="3724275"/>
          </a:xfrm>
        </p:spPr>
        <p:txBody>
          <a:bodyPr/>
          <a:lstStyle/>
          <a:p>
            <a:pPr eaLnBrk="1" hangingPunct="1"/>
            <a:r>
              <a:rPr lang="en-US"/>
              <a:t>Cú pháp</a:t>
            </a:r>
          </a:p>
        </p:txBody>
      </p:sp>
    </p:spTree>
    <p:extLst>
      <p:ext uri="{BB962C8B-B14F-4D97-AF65-F5344CB8AC3E}">
        <p14:creationId xmlns:p14="http://schemas.microsoft.com/office/powerpoint/2010/main" val="2889134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1447800" y="152400"/>
            <a:ext cx="7239000" cy="828675"/>
          </a:xfrm>
        </p:spPr>
        <p:txBody>
          <a:bodyPr/>
          <a:lstStyle/>
          <a:p>
            <a:r>
              <a:rPr lang="en-US" sz="3600" b="1">
                <a:solidFill>
                  <a:srgbClr val="C00000"/>
                </a:solidFill>
              </a:rPr>
              <a:t>Ưu điểm của Cơ sở Dữ liệu</a:t>
            </a:r>
          </a:p>
        </p:txBody>
      </p:sp>
      <p:sp>
        <p:nvSpPr>
          <p:cNvPr id="279555" name="Rectangle 3"/>
          <p:cNvSpPr>
            <a:spLocks noGrp="1" noChangeArrowheads="1"/>
          </p:cNvSpPr>
          <p:nvPr>
            <p:ph idx="1"/>
          </p:nvPr>
        </p:nvSpPr>
        <p:spPr>
          <a:xfrm>
            <a:off x="533400" y="1371600"/>
            <a:ext cx="8001000" cy="4114800"/>
          </a:xfrm>
        </p:spPr>
        <p:txBody>
          <a:bodyPr/>
          <a:lstStyle/>
          <a:p>
            <a:pPr algn="just">
              <a:lnSpc>
                <a:spcPct val="115000"/>
              </a:lnSpc>
            </a:pPr>
            <a:r>
              <a:rPr lang="en-US" sz="2400"/>
              <a:t>Giảm sự trùng lặp thông tin xuống mức thấp nhất do </a:t>
            </a:r>
            <a:r>
              <a:rPr lang="en-US" sz="2400">
                <a:cs typeface="Times New Roman" pitchFamily="18" charset="0"/>
              </a:rPr>
              <a:t>đó</a:t>
            </a:r>
            <a:r>
              <a:rPr lang="en-US" sz="2400"/>
              <a:t> bảo </a:t>
            </a:r>
            <a:r>
              <a:rPr lang="en-US" sz="2400">
                <a:cs typeface="Times New Roman" pitchFamily="18" charset="0"/>
              </a:rPr>
              <a:t>đ</a:t>
            </a:r>
            <a:r>
              <a:rPr lang="en-US" sz="2400"/>
              <a:t>ảm </a:t>
            </a:r>
            <a:r>
              <a:rPr lang="en-US" sz="2400">
                <a:cs typeface="Times New Roman" pitchFamily="18" charset="0"/>
              </a:rPr>
              <a:t>đư</a:t>
            </a:r>
            <a:r>
              <a:rPr lang="en-US" sz="2400"/>
              <a:t>ợc tính nhất quán và toàn vẹn dữ liệu.</a:t>
            </a:r>
          </a:p>
          <a:p>
            <a:pPr algn="just">
              <a:lnSpc>
                <a:spcPct val="115000"/>
              </a:lnSpc>
            </a:pPr>
            <a:r>
              <a:rPr lang="en-US" sz="2400">
                <a:cs typeface="Times New Roman" pitchFamily="18" charset="0"/>
              </a:rPr>
              <a:t>Đ</a:t>
            </a:r>
            <a:r>
              <a:rPr lang="en-US" sz="2400"/>
              <a:t>ảm bảo dữ liệu có thể </a:t>
            </a:r>
            <a:r>
              <a:rPr lang="en-US" sz="2400">
                <a:cs typeface="Times New Roman" pitchFamily="18" charset="0"/>
              </a:rPr>
              <a:t>đư</a:t>
            </a:r>
            <a:r>
              <a:rPr lang="en-US" sz="2400"/>
              <a:t>ợc truy xuất theo nhiều cách khác nhau.</a:t>
            </a:r>
          </a:p>
          <a:p>
            <a:pPr algn="just">
              <a:lnSpc>
                <a:spcPct val="115000"/>
              </a:lnSpc>
            </a:pPr>
            <a:r>
              <a:rPr lang="en-US" sz="2400"/>
              <a:t>Khả n</a:t>
            </a:r>
            <a:r>
              <a:rPr lang="en-US" sz="2400">
                <a:cs typeface="Times New Roman" pitchFamily="18" charset="0"/>
              </a:rPr>
              <a:t>ă</a:t>
            </a:r>
            <a:r>
              <a:rPr lang="en-US" sz="2400"/>
              <a:t>ng chia sẻ thông tin cho nhiều người sử dụng và nhiều ứng dụng khác nhau.</a:t>
            </a:r>
          </a:p>
          <a:p>
            <a:pPr algn="just">
              <a:lnSpc>
                <a:spcPct val="115000"/>
              </a:lnSpc>
              <a:buFont typeface="Wingdings" pitchFamily="2" charset="2"/>
              <a:buNone/>
            </a:pPr>
            <a:endParaRPr lang="en-US" sz="2400">
              <a:solidFill>
                <a:schemeClr val="bg2"/>
              </a:solidFill>
            </a:endParaRPr>
          </a:p>
        </p:txBody>
      </p:sp>
      <p:sp>
        <p:nvSpPr>
          <p:cNvPr id="5" name="Slide Number Placeholder 5"/>
          <p:cNvSpPr>
            <a:spLocks noGrp="1"/>
          </p:cNvSpPr>
          <p:nvPr>
            <p:ph type="sldNum" sz="quarter" idx="12"/>
          </p:nvPr>
        </p:nvSpPr>
        <p:spPr>
          <a:xfrm>
            <a:off x="7042150" y="6243638"/>
            <a:ext cx="1905000" cy="457200"/>
          </a:xfrm>
          <a:prstGeom prst="rect">
            <a:avLst/>
          </a:prstGeom>
        </p:spPr>
        <p:txBody>
          <a:bodyPr/>
          <a:lstStyle/>
          <a:p>
            <a:fld id="{53B8E662-2427-4DAC-B4BB-157A22FB753F}" type="slidenum">
              <a:rPr lang="en-US"/>
              <a:pPr/>
              <a:t>13</a:t>
            </a:fld>
            <a:endParaRPr lang="en-US"/>
          </a:p>
        </p:txBody>
      </p:sp>
      <p:cxnSp>
        <p:nvCxnSpPr>
          <p:cNvPr id="6" name="Straight Connector 5"/>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43720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9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9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61665"/>
          </a:xfrm>
          <a:prstGeom prst="rect">
            <a:avLst/>
          </a:prstGeom>
          <a:noFill/>
        </p:spPr>
        <p:txBody>
          <a:bodyPr wrap="square" rtlCol="0">
            <a:spAutoFit/>
          </a:bodyPr>
          <a:lstStyle/>
          <a:p>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10" name="Content Placeholder 1"/>
          <p:cNvSpPr txBox="1">
            <a:spLocks/>
          </p:cNvSpPr>
          <p:nvPr/>
        </p:nvSpPr>
        <p:spPr>
          <a:xfrm>
            <a:off x="348148" y="1806566"/>
            <a:ext cx="8491052" cy="3724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None/>
            </a:pPr>
            <a:r>
              <a:rPr lang="vi-VN" sz="2400" b="1"/>
              <a:t>Ví dụ: </a:t>
            </a:r>
            <a:endParaRPr lang="en-US" sz="2400" b="1"/>
          </a:p>
          <a:p>
            <a:pPr marL="338138" indent="-338138" fontAlgn="auto">
              <a:spcAft>
                <a:spcPts val="0"/>
              </a:spcAft>
            </a:pPr>
            <a:r>
              <a:rPr lang="vi-VN" sz="2400"/>
              <a:t>Thu hồi quyền thực thi lệnh INSERT trên bảng </a:t>
            </a:r>
            <a:r>
              <a:rPr lang="en-US" sz="2400"/>
              <a:t>Products</a:t>
            </a:r>
            <a:r>
              <a:rPr lang="vi-VN" sz="2400"/>
              <a:t> đối với người dùng </a:t>
            </a:r>
            <a:r>
              <a:rPr lang="vi-VN" sz="2400" i="1"/>
              <a:t>thuchanh</a:t>
            </a:r>
            <a:r>
              <a:rPr lang="vi-VN" sz="2400"/>
              <a:t>. </a:t>
            </a:r>
          </a:p>
          <a:p>
            <a:pPr marL="1377950" lvl="1" indent="0" fontAlgn="auto">
              <a:spcAft>
                <a:spcPts val="0"/>
              </a:spcAft>
              <a:buFontTx/>
              <a:buNone/>
            </a:pPr>
            <a:r>
              <a:rPr lang="en-US" sz="2000"/>
              <a:t>REVOKE INSERT </a:t>
            </a:r>
          </a:p>
          <a:p>
            <a:pPr marL="1377950" lvl="1" indent="0" fontAlgn="auto">
              <a:spcAft>
                <a:spcPts val="0"/>
              </a:spcAft>
              <a:buFontTx/>
              <a:buNone/>
            </a:pPr>
            <a:r>
              <a:rPr lang="en-US" sz="2000"/>
              <a:t>ON Products </a:t>
            </a:r>
          </a:p>
          <a:p>
            <a:pPr marL="1377950" lvl="1" indent="0" fontAlgn="auto">
              <a:spcAft>
                <a:spcPts val="0"/>
              </a:spcAft>
              <a:buFontTx/>
              <a:buNone/>
            </a:pPr>
            <a:r>
              <a:rPr lang="en-US" sz="2000"/>
              <a:t>FROM thuchanh </a:t>
            </a:r>
          </a:p>
          <a:p>
            <a:pPr marL="338138" indent="-338138" algn="just"/>
            <a:r>
              <a:rPr lang="en-US" sz="2400"/>
              <a:t>T</a:t>
            </a:r>
            <a:r>
              <a:rPr lang="vi-VN" sz="2400"/>
              <a:t>hu hồi quyền đã cấp phát trên cột </a:t>
            </a:r>
            <a:r>
              <a:rPr lang="en-US" sz="2400"/>
              <a:t>UnitInstock</a:t>
            </a:r>
            <a:r>
              <a:rPr lang="vi-VN" sz="2400"/>
              <a:t> (chỉ cho phép xem dữ liệu trên cột </a:t>
            </a:r>
            <a:r>
              <a:rPr lang="en-US" sz="2400"/>
              <a:t>ProductName</a:t>
            </a:r>
            <a:r>
              <a:rPr lang="vi-VN" sz="2400"/>
              <a:t>) </a:t>
            </a:r>
          </a:p>
          <a:p>
            <a:pPr marL="1377950" lvl="1" indent="0" algn="just">
              <a:buNone/>
            </a:pPr>
            <a:r>
              <a:rPr lang="en-US" sz="2000"/>
              <a:t>REVOKE SELECT </a:t>
            </a:r>
          </a:p>
          <a:p>
            <a:pPr marL="1377950" lvl="1" indent="0" algn="just">
              <a:buNone/>
            </a:pPr>
            <a:r>
              <a:rPr lang="en-US" sz="2000"/>
              <a:t>ON Products(UnitInstock)</a:t>
            </a:r>
          </a:p>
        </p:txBody>
      </p:sp>
      <p:sp>
        <p:nvSpPr>
          <p:cNvPr id="3" name="Rectangle 2"/>
          <p:cNvSpPr/>
          <p:nvPr/>
        </p:nvSpPr>
        <p:spPr>
          <a:xfrm>
            <a:off x="609600" y="5530841"/>
            <a:ext cx="8229600" cy="923330"/>
          </a:xfrm>
          <a:prstGeom prst="rect">
            <a:avLst/>
          </a:prstGeom>
        </p:spPr>
        <p:txBody>
          <a:bodyPr wrap="square">
            <a:spAutoFit/>
          </a:bodyPr>
          <a:lstStyle/>
          <a:p>
            <a:pPr algn="just" eaLnBrk="1" hangingPunct="1"/>
            <a:r>
              <a:rPr lang="en-US">
                <a:solidFill>
                  <a:srgbClr val="FF0066"/>
                </a:solidFill>
              </a:rPr>
              <a:t>Chú ý: </a:t>
            </a:r>
            <a:r>
              <a:rPr lang="vi-VN">
                <a:solidFill>
                  <a:srgbClr val="FF0066"/>
                </a:solidFill>
              </a:rPr>
              <a:t>chỉ những quyền mà ta đã cấp phát trước đó mới được thu hồi, những quyền mà người dùng này được cho phép bởi những người dùng khác vẫn còn có hiệu lực.</a:t>
            </a:r>
            <a:endParaRPr lang="en-US">
              <a:solidFill>
                <a:srgbClr val="FF0066"/>
              </a:solidFill>
            </a:endParaRPr>
          </a:p>
        </p:txBody>
      </p:sp>
    </p:spTree>
    <p:extLst>
      <p:ext uri="{BB962C8B-B14F-4D97-AF65-F5344CB8AC3E}">
        <p14:creationId xmlns:p14="http://schemas.microsoft.com/office/powerpoint/2010/main" val="167757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fade">
                                      <p:cBhvr>
                                        <p:cTn id="3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11" name="Content Placeholder 1"/>
          <p:cNvSpPr>
            <a:spLocks noGrp="1"/>
          </p:cNvSpPr>
          <p:nvPr>
            <p:ph idx="1"/>
          </p:nvPr>
        </p:nvSpPr>
        <p:spPr>
          <a:xfrm>
            <a:off x="479642" y="1801347"/>
            <a:ext cx="8207158" cy="4294653"/>
          </a:xfrm>
        </p:spPr>
        <p:txBody>
          <a:bodyPr>
            <a:normAutofit fontScale="92500" lnSpcReduction="10000"/>
          </a:bodyPr>
          <a:lstStyle/>
          <a:p>
            <a:pPr algn="just" eaLnBrk="1" hangingPunct="1">
              <a:lnSpc>
                <a:spcPct val="130000"/>
              </a:lnSpc>
              <a:defRPr/>
            </a:pPr>
            <a:r>
              <a:rPr lang="vi-VN" sz="2400" b="1" dirty="0"/>
              <a:t>Ví dụ: </a:t>
            </a:r>
            <a:r>
              <a:rPr lang="vi-VN" sz="2400" dirty="0"/>
              <a:t>Giả sử trong cơ sở dữ liệu ta có 3 người dùng là </a:t>
            </a:r>
            <a:r>
              <a:rPr lang="vi-VN" sz="2400" i="1" dirty="0"/>
              <a:t>A</a:t>
            </a:r>
            <a:r>
              <a:rPr lang="vi-VN" sz="2400" dirty="0"/>
              <a:t>, </a:t>
            </a:r>
            <a:r>
              <a:rPr lang="vi-VN" sz="2400" i="1" dirty="0"/>
              <a:t>B </a:t>
            </a:r>
            <a:r>
              <a:rPr lang="vi-VN" sz="2400" dirty="0"/>
              <a:t>và </a:t>
            </a:r>
            <a:r>
              <a:rPr lang="vi-VN" sz="2400" i="1" dirty="0"/>
              <a:t>C</a:t>
            </a:r>
            <a:r>
              <a:rPr lang="vi-VN" sz="2400" dirty="0"/>
              <a:t>. A và B đều có quyền sử dụng và cấp phát quyền trên bảng R. A thực hiện lệnh sau để cấp phát quyền xem dữ liệu trên bảng R cho C: </a:t>
            </a:r>
          </a:p>
          <a:p>
            <a:pPr marL="800100" lvl="2" indent="0" algn="just" eaLnBrk="1" hangingPunct="1">
              <a:lnSpc>
                <a:spcPct val="130000"/>
              </a:lnSpc>
              <a:buFont typeface="Wingdings" panose="05000000000000000000" pitchFamily="2" charset="2"/>
              <a:buNone/>
              <a:defRPr/>
            </a:pPr>
            <a:r>
              <a:rPr lang="en-US" sz="2400" dirty="0">
                <a:solidFill>
                  <a:srgbClr val="C00000"/>
                </a:solidFill>
                <a:ea typeface="+mn-ea"/>
                <a:cs typeface="+mn-cs"/>
              </a:rPr>
              <a:t>GRANT SELECT </a:t>
            </a:r>
          </a:p>
          <a:p>
            <a:pPr marL="800100" lvl="2" indent="0" algn="just" eaLnBrk="1" hangingPunct="1">
              <a:lnSpc>
                <a:spcPct val="130000"/>
              </a:lnSpc>
              <a:buFont typeface="Wingdings" panose="05000000000000000000" pitchFamily="2" charset="2"/>
              <a:buNone/>
              <a:defRPr/>
            </a:pPr>
            <a:r>
              <a:rPr lang="en-US" sz="2400" dirty="0">
                <a:solidFill>
                  <a:srgbClr val="C00000"/>
                </a:solidFill>
                <a:ea typeface="+mn-ea"/>
                <a:cs typeface="+mn-cs"/>
              </a:rPr>
              <a:t>ON R TO C </a:t>
            </a:r>
          </a:p>
          <a:p>
            <a:pPr algn="just" eaLnBrk="1" hangingPunct="1">
              <a:lnSpc>
                <a:spcPct val="130000"/>
              </a:lnSpc>
              <a:defRPr/>
            </a:pPr>
            <a:r>
              <a:rPr lang="en-US" sz="2800" dirty="0" err="1"/>
              <a:t>và</a:t>
            </a:r>
            <a:r>
              <a:rPr lang="en-US" sz="2800" dirty="0"/>
              <a:t> B </a:t>
            </a:r>
            <a:r>
              <a:rPr lang="en-US" sz="2800" dirty="0" err="1"/>
              <a:t>cấp</a:t>
            </a:r>
            <a:r>
              <a:rPr lang="en-US" sz="2800" dirty="0"/>
              <a:t> </a:t>
            </a:r>
            <a:r>
              <a:rPr lang="en-US" sz="2800" dirty="0" err="1"/>
              <a:t>phát</a:t>
            </a:r>
            <a:r>
              <a:rPr lang="en-US" sz="2800" dirty="0"/>
              <a:t> </a:t>
            </a:r>
            <a:r>
              <a:rPr lang="en-US" sz="2800" dirty="0" err="1"/>
              <a:t>quyền</a:t>
            </a:r>
            <a:r>
              <a:rPr lang="en-US" sz="2800" dirty="0"/>
              <a:t> </a:t>
            </a:r>
            <a:r>
              <a:rPr lang="en-US" sz="2800" dirty="0" err="1"/>
              <a:t>xem</a:t>
            </a:r>
            <a:r>
              <a:rPr lang="en-US" sz="2800" dirty="0"/>
              <a:t> </a:t>
            </a:r>
            <a:r>
              <a:rPr lang="en-US" sz="2800" dirty="0" err="1"/>
              <a:t>và</a:t>
            </a:r>
            <a:r>
              <a:rPr lang="en-US" sz="2800" dirty="0"/>
              <a:t> </a:t>
            </a:r>
            <a:r>
              <a:rPr lang="en-US" sz="2800" dirty="0" err="1"/>
              <a:t>bổ</a:t>
            </a:r>
            <a:r>
              <a:rPr lang="en-US" sz="2800" dirty="0"/>
              <a:t> sung </a:t>
            </a:r>
            <a:r>
              <a:rPr lang="en-US" sz="2800" dirty="0" err="1"/>
              <a:t>dữ</a:t>
            </a:r>
            <a:r>
              <a:rPr lang="en-US" sz="2800" dirty="0"/>
              <a:t> </a:t>
            </a:r>
            <a:r>
              <a:rPr lang="en-US" sz="2800" dirty="0" err="1"/>
              <a:t>liệu</a:t>
            </a:r>
            <a:r>
              <a:rPr lang="en-US" sz="2800" dirty="0"/>
              <a:t> </a:t>
            </a:r>
            <a:r>
              <a:rPr lang="en-US" sz="2800" dirty="0" err="1"/>
              <a:t>trên</a:t>
            </a:r>
            <a:r>
              <a:rPr lang="en-US" sz="2800" dirty="0"/>
              <a:t> </a:t>
            </a:r>
            <a:r>
              <a:rPr lang="en-US" sz="2800" dirty="0" err="1"/>
              <a:t>bảng</a:t>
            </a:r>
            <a:r>
              <a:rPr lang="en-US" sz="2800" dirty="0"/>
              <a:t> R </a:t>
            </a:r>
            <a:r>
              <a:rPr lang="en-US" sz="2800" dirty="0" err="1"/>
              <a:t>cho</a:t>
            </a:r>
            <a:r>
              <a:rPr lang="en-US" sz="2800" dirty="0"/>
              <a:t> C </a:t>
            </a:r>
            <a:r>
              <a:rPr lang="en-US" sz="2800" dirty="0" err="1"/>
              <a:t>bằng</a:t>
            </a:r>
            <a:r>
              <a:rPr lang="en-US" sz="2800" dirty="0"/>
              <a:t> </a:t>
            </a:r>
            <a:r>
              <a:rPr lang="en-US" sz="2800" dirty="0" err="1"/>
              <a:t>câu</a:t>
            </a:r>
            <a:r>
              <a:rPr lang="en-US" sz="2800" dirty="0"/>
              <a:t> </a:t>
            </a:r>
            <a:r>
              <a:rPr lang="en-US" sz="2800" dirty="0" err="1"/>
              <a:t>lệnh</a:t>
            </a:r>
            <a:r>
              <a:rPr lang="en-US" sz="2800" dirty="0"/>
              <a:t>: </a:t>
            </a:r>
          </a:p>
          <a:p>
            <a:pPr marL="793750" lvl="1" indent="0" algn="just" eaLnBrk="1" hangingPunct="1">
              <a:lnSpc>
                <a:spcPct val="130000"/>
              </a:lnSpc>
              <a:buFontTx/>
              <a:buNone/>
              <a:defRPr/>
            </a:pPr>
            <a:r>
              <a:rPr lang="en-US" sz="2800" dirty="0">
                <a:solidFill>
                  <a:srgbClr val="C00000"/>
                </a:solidFill>
                <a:ea typeface="+mn-ea"/>
                <a:cs typeface="+mn-cs"/>
              </a:rPr>
              <a:t>GRANT SELECT, INSERT </a:t>
            </a:r>
          </a:p>
          <a:p>
            <a:pPr marL="793750" lvl="1" indent="0" algn="just" eaLnBrk="1" hangingPunct="1">
              <a:lnSpc>
                <a:spcPct val="130000"/>
              </a:lnSpc>
              <a:buFontTx/>
              <a:buNone/>
              <a:defRPr/>
            </a:pPr>
            <a:r>
              <a:rPr lang="en-US" sz="2800" dirty="0">
                <a:solidFill>
                  <a:srgbClr val="C00000"/>
                </a:solidFill>
                <a:ea typeface="+mn-ea"/>
                <a:cs typeface="+mn-cs"/>
              </a:rPr>
              <a:t>ON R TO C </a:t>
            </a:r>
          </a:p>
        </p:txBody>
      </p:sp>
    </p:spTree>
    <p:extLst>
      <p:ext uri="{BB962C8B-B14F-4D97-AF65-F5344CB8AC3E}">
        <p14:creationId xmlns:p14="http://schemas.microsoft.com/office/powerpoint/2010/main" val="249790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8" name="Content Placeholder 1"/>
          <p:cNvSpPr>
            <a:spLocks noGrp="1"/>
          </p:cNvSpPr>
          <p:nvPr>
            <p:ph idx="1"/>
          </p:nvPr>
        </p:nvSpPr>
        <p:spPr>
          <a:xfrm>
            <a:off x="495300" y="1859486"/>
            <a:ext cx="8191500" cy="3724275"/>
          </a:xfrm>
        </p:spPr>
        <p:txBody>
          <a:bodyPr/>
          <a:lstStyle/>
          <a:p>
            <a:pPr algn="just" eaLnBrk="1" hangingPunct="1">
              <a:defRPr/>
            </a:pPr>
            <a:r>
              <a:rPr lang="vi-VN" sz="2400" dirty="0"/>
              <a:t>Như vậy, C có quyền xem và bổ sung dữ liệu trên bảng R. Bây giờ, nếu B thực hiện lệnh: </a:t>
            </a:r>
          </a:p>
          <a:p>
            <a:pPr marL="971550" lvl="1" indent="0" algn="just" eaLnBrk="1" hangingPunct="1">
              <a:buFontTx/>
              <a:buNone/>
              <a:defRPr/>
            </a:pPr>
            <a:r>
              <a:rPr lang="en-US" sz="2000" dirty="0">
                <a:solidFill>
                  <a:srgbClr val="C00000"/>
                </a:solidFill>
                <a:ea typeface="+mn-ea"/>
                <a:cs typeface="+mn-cs"/>
              </a:rPr>
              <a:t>REVOKE SELECT, INSERT </a:t>
            </a:r>
          </a:p>
          <a:p>
            <a:pPr marL="971550" lvl="1" indent="0" algn="just" eaLnBrk="1" hangingPunct="1">
              <a:buFontTx/>
              <a:buNone/>
              <a:defRPr/>
            </a:pPr>
            <a:r>
              <a:rPr lang="en-US" sz="2000" dirty="0">
                <a:solidFill>
                  <a:srgbClr val="C00000"/>
                </a:solidFill>
                <a:ea typeface="+mn-ea"/>
                <a:cs typeface="+mn-cs"/>
              </a:rPr>
              <a:t>ON R FROM C </a:t>
            </a:r>
          </a:p>
          <a:p>
            <a:pPr algn="just" eaLnBrk="1" hangingPunct="1">
              <a:defRPr/>
            </a:pPr>
            <a:r>
              <a:rPr lang="en-US" sz="2400" dirty="0" err="1"/>
              <a:t>Vậy</a:t>
            </a:r>
            <a:r>
              <a:rPr lang="en-US" sz="2400" dirty="0"/>
              <a:t> C </a:t>
            </a:r>
            <a:r>
              <a:rPr lang="en-US" sz="2400" dirty="0" err="1"/>
              <a:t>còn</a:t>
            </a:r>
            <a:r>
              <a:rPr lang="en-US" sz="2400" dirty="0"/>
              <a:t> </a:t>
            </a:r>
            <a:r>
              <a:rPr lang="en-US" sz="2400" dirty="0" err="1"/>
              <a:t>quyền</a:t>
            </a:r>
            <a:r>
              <a:rPr lang="en-US" sz="2400" dirty="0"/>
              <a:t> </a:t>
            </a:r>
            <a:r>
              <a:rPr lang="en-US" sz="2400" dirty="0" err="1"/>
              <a:t>gì</a:t>
            </a:r>
            <a:r>
              <a:rPr lang="en-US" sz="2400" dirty="0"/>
              <a:t> </a:t>
            </a:r>
            <a:r>
              <a:rPr lang="en-US" sz="2400" dirty="0" err="1"/>
              <a:t>trên</a:t>
            </a:r>
            <a:r>
              <a:rPr lang="en-US" sz="2400" dirty="0"/>
              <a:t> R???????</a:t>
            </a:r>
          </a:p>
          <a:p>
            <a:pPr algn="just" eaLnBrk="1" hangingPunct="1">
              <a:defRPr/>
            </a:pPr>
            <a:r>
              <a:rPr lang="vi-VN" sz="2400" dirty="0"/>
              <a:t>Người dùng C sẽ không còn quyền bổ sung dữ liệu trên bảng R nhưng vẫn có thể xem được dữ liệu của bảng này (quyền này do A cấp cho C và vẫn còn hiệu lực).</a:t>
            </a:r>
            <a:endParaRPr lang="en-US" sz="2400" dirty="0"/>
          </a:p>
        </p:txBody>
      </p:sp>
    </p:spTree>
    <p:extLst>
      <p:ext uri="{BB962C8B-B14F-4D97-AF65-F5344CB8AC3E}">
        <p14:creationId xmlns:p14="http://schemas.microsoft.com/office/powerpoint/2010/main" val="36079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8" name="Content Placeholder 1"/>
          <p:cNvSpPr>
            <a:spLocks noGrp="1"/>
          </p:cNvSpPr>
          <p:nvPr>
            <p:ph idx="1"/>
          </p:nvPr>
        </p:nvSpPr>
        <p:spPr>
          <a:xfrm>
            <a:off x="495300" y="1859486"/>
            <a:ext cx="8191500" cy="3724275"/>
          </a:xfrm>
        </p:spPr>
        <p:txBody>
          <a:bodyPr/>
          <a:lstStyle/>
          <a:p>
            <a:pPr algn="just"/>
            <a:r>
              <a:rPr lang="vi-VN" sz="2400"/>
              <a:t>Nếu ta đã cấp phát quyền cho người dùng nào đó bằng câu lệnh GRANT với tuỳ chọn WITH GRANT OPTION thì khi thu hồi quyền bằng câu lệnh REVOKE phải chỉ định tuỳ chọn CASCADE. </a:t>
            </a:r>
            <a:endParaRPr lang="en-US" sz="2400"/>
          </a:p>
          <a:p>
            <a:pPr algn="just"/>
            <a:r>
              <a:rPr lang="vi-VN" sz="2400"/>
              <a:t>Trong trường hợp này, các quyền được chuyển tiếp cho những người dùng khác cũng đồng thời được thu hồi. </a:t>
            </a:r>
          </a:p>
        </p:txBody>
      </p:sp>
    </p:spTree>
    <p:extLst>
      <p:ext uri="{BB962C8B-B14F-4D97-AF65-F5344CB8AC3E}">
        <p14:creationId xmlns:p14="http://schemas.microsoft.com/office/powerpoint/2010/main" val="35661726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9" name="Content Placeholder 1"/>
          <p:cNvSpPr>
            <a:spLocks noGrp="1"/>
          </p:cNvSpPr>
          <p:nvPr>
            <p:ph idx="1"/>
          </p:nvPr>
        </p:nvSpPr>
        <p:spPr>
          <a:xfrm>
            <a:off x="367981" y="1872012"/>
            <a:ext cx="8318819" cy="3724275"/>
          </a:xfrm>
        </p:spPr>
        <p:txBody>
          <a:bodyPr/>
          <a:lstStyle/>
          <a:p>
            <a:pPr algn="just" eaLnBrk="1" hangingPunct="1">
              <a:defRPr/>
            </a:pPr>
            <a:r>
              <a:rPr lang="vi-VN" sz="2400" b="1" dirty="0"/>
              <a:t>Ví dụ: </a:t>
            </a:r>
            <a:r>
              <a:rPr lang="vi-VN" sz="2400" dirty="0"/>
              <a:t>Ta cấp phát cho người dùng A trên bảng R với câu lệnh GRANT như sau: </a:t>
            </a:r>
          </a:p>
          <a:p>
            <a:pPr marL="908050" lvl="1" indent="0" algn="just" eaLnBrk="1" hangingPunct="1">
              <a:buFontTx/>
              <a:buNone/>
              <a:defRPr/>
            </a:pPr>
            <a:r>
              <a:rPr lang="en-US" sz="2000" dirty="0">
                <a:solidFill>
                  <a:srgbClr val="C00000"/>
                </a:solidFill>
                <a:ea typeface="+mn-ea"/>
                <a:cs typeface="+mn-cs"/>
              </a:rPr>
              <a:t>GRANT SELECT </a:t>
            </a:r>
          </a:p>
          <a:p>
            <a:pPr marL="908050" lvl="1" indent="0" algn="just" eaLnBrk="1" hangingPunct="1">
              <a:buFontTx/>
              <a:buNone/>
              <a:defRPr/>
            </a:pPr>
            <a:r>
              <a:rPr lang="en-US" sz="2000" dirty="0">
                <a:solidFill>
                  <a:srgbClr val="C00000"/>
                </a:solidFill>
                <a:ea typeface="+mn-ea"/>
                <a:cs typeface="+mn-cs"/>
              </a:rPr>
              <a:t>ON R TO A </a:t>
            </a:r>
          </a:p>
          <a:p>
            <a:pPr marL="908050" lvl="1" indent="0" algn="just" eaLnBrk="1" hangingPunct="1">
              <a:buFontTx/>
              <a:buNone/>
              <a:defRPr/>
            </a:pPr>
            <a:r>
              <a:rPr lang="en-US" sz="2000" dirty="0">
                <a:solidFill>
                  <a:srgbClr val="C00000"/>
                </a:solidFill>
                <a:ea typeface="+mn-ea"/>
                <a:cs typeface="+mn-cs"/>
              </a:rPr>
              <a:t>WITH GRANT OPTION </a:t>
            </a:r>
          </a:p>
          <a:p>
            <a:pPr algn="just" eaLnBrk="1" hangingPunct="1">
              <a:defRPr/>
            </a:pPr>
            <a:r>
              <a:rPr lang="en-US" sz="2400" dirty="0"/>
              <a:t>S</a:t>
            </a:r>
            <a:r>
              <a:rPr lang="vi-VN" sz="2400" dirty="0"/>
              <a:t>au đó người dùng A lại cấp phát cho người dùng B quyền xem dữ liệu trên R với câu lệnh: </a:t>
            </a:r>
          </a:p>
          <a:p>
            <a:pPr marL="857250" lvl="1" indent="0" algn="just" eaLnBrk="1" hangingPunct="1">
              <a:buFontTx/>
              <a:buNone/>
              <a:defRPr/>
            </a:pPr>
            <a:r>
              <a:rPr lang="en-US" sz="2000" dirty="0">
                <a:solidFill>
                  <a:srgbClr val="C00000"/>
                </a:solidFill>
                <a:ea typeface="+mn-ea"/>
                <a:cs typeface="+mn-cs"/>
              </a:rPr>
              <a:t>GRANT SELECT </a:t>
            </a:r>
          </a:p>
          <a:p>
            <a:pPr marL="857250" lvl="1" indent="0" algn="just" eaLnBrk="1" hangingPunct="1">
              <a:buFontTx/>
              <a:buNone/>
              <a:defRPr/>
            </a:pPr>
            <a:r>
              <a:rPr lang="en-US" sz="2000" dirty="0">
                <a:solidFill>
                  <a:srgbClr val="C00000"/>
                </a:solidFill>
                <a:ea typeface="+mn-ea"/>
                <a:cs typeface="+mn-cs"/>
              </a:rPr>
              <a:t>ON R TO B </a:t>
            </a:r>
          </a:p>
        </p:txBody>
      </p:sp>
    </p:spTree>
    <p:extLst>
      <p:ext uri="{BB962C8B-B14F-4D97-AF65-F5344CB8AC3E}">
        <p14:creationId xmlns:p14="http://schemas.microsoft.com/office/powerpoint/2010/main" val="10266963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8" name="Content Placeholder 1"/>
          <p:cNvSpPr>
            <a:spLocks noGrp="1"/>
          </p:cNvSpPr>
          <p:nvPr>
            <p:ph idx="1"/>
          </p:nvPr>
        </p:nvSpPr>
        <p:spPr>
          <a:xfrm>
            <a:off x="532602" y="1981200"/>
            <a:ext cx="7693025" cy="3724275"/>
          </a:xfrm>
        </p:spPr>
        <p:txBody>
          <a:bodyPr/>
          <a:lstStyle/>
          <a:p>
            <a:pPr algn="just" eaLnBrk="1" hangingPunct="1">
              <a:defRPr/>
            </a:pPr>
            <a:r>
              <a:rPr lang="vi-VN" sz="2400" dirty="0"/>
              <a:t>Nếu muốn thu hồi quyền đã cấp phát cho người dùng A, ta sử dụng câu lệnh REVOKE như sau: </a:t>
            </a:r>
          </a:p>
          <a:p>
            <a:pPr marL="1022350" lvl="1" indent="0" algn="just" eaLnBrk="1" hangingPunct="1">
              <a:buFontTx/>
              <a:buNone/>
              <a:defRPr/>
            </a:pPr>
            <a:r>
              <a:rPr lang="en-US" sz="2000" dirty="0">
                <a:solidFill>
                  <a:srgbClr val="C00000"/>
                </a:solidFill>
                <a:ea typeface="+mn-ea"/>
                <a:cs typeface="+mn-cs"/>
              </a:rPr>
              <a:t>REVOKE SELECT </a:t>
            </a:r>
          </a:p>
          <a:p>
            <a:pPr marL="1022350" lvl="1" indent="0" algn="just" eaLnBrk="1" hangingPunct="1">
              <a:buFontTx/>
              <a:buNone/>
              <a:defRPr/>
            </a:pPr>
            <a:r>
              <a:rPr lang="en-US" sz="2000" dirty="0">
                <a:solidFill>
                  <a:srgbClr val="C00000"/>
                </a:solidFill>
                <a:ea typeface="+mn-ea"/>
                <a:cs typeface="+mn-cs"/>
              </a:rPr>
              <a:t>ON R</a:t>
            </a:r>
          </a:p>
          <a:p>
            <a:pPr marL="1022350" lvl="1" indent="0" algn="just" eaLnBrk="1" hangingPunct="1">
              <a:buFontTx/>
              <a:buNone/>
              <a:defRPr/>
            </a:pPr>
            <a:r>
              <a:rPr lang="en-US" sz="2000" dirty="0">
                <a:solidFill>
                  <a:srgbClr val="C00000"/>
                </a:solidFill>
                <a:ea typeface="+mn-ea"/>
                <a:cs typeface="+mn-cs"/>
              </a:rPr>
              <a:t>FROM A CASCADE </a:t>
            </a:r>
          </a:p>
          <a:p>
            <a:pPr algn="just" eaLnBrk="1" hangingPunct="1">
              <a:defRPr/>
            </a:pPr>
            <a:r>
              <a:rPr lang="en-US" sz="2400" dirty="0"/>
              <a:t>A và B có quyền gì?</a:t>
            </a:r>
          </a:p>
          <a:p>
            <a:pPr algn="just" eaLnBrk="1" hangingPunct="1">
              <a:defRPr/>
            </a:pPr>
            <a:r>
              <a:rPr lang="vi-VN" sz="2400" dirty="0"/>
              <a:t>Câu lệnh trên sẽ đồng thời thu hồi quyền mà A đã cấp cho B và như vậy cả A và B đều không thể xem được dữ liệu trên bảng R.</a:t>
            </a:r>
            <a:endParaRPr lang="en-US" sz="2400" dirty="0"/>
          </a:p>
        </p:txBody>
      </p:sp>
    </p:spTree>
    <p:extLst>
      <p:ext uri="{BB962C8B-B14F-4D97-AF65-F5344CB8AC3E}">
        <p14:creationId xmlns:p14="http://schemas.microsoft.com/office/powerpoint/2010/main" val="323311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9" name="Content Placeholder 1"/>
          <p:cNvSpPr>
            <a:spLocks noGrp="1"/>
          </p:cNvSpPr>
          <p:nvPr>
            <p:ph idx="1"/>
          </p:nvPr>
        </p:nvSpPr>
        <p:spPr>
          <a:xfrm>
            <a:off x="276109" y="1710587"/>
            <a:ext cx="8567252" cy="3724275"/>
          </a:xfrm>
        </p:spPr>
        <p:txBody>
          <a:bodyPr/>
          <a:lstStyle/>
          <a:p>
            <a:pPr algn="just" eaLnBrk="1" hangingPunct="1"/>
            <a:r>
              <a:rPr lang="vi-VN" sz="2400"/>
              <a:t>Trong trường hợp cần thu hồi các quyền đã được chuyển tiếp và khả năng chuyển tiếp các quyền đối với những người đã được cấp phát quyền với tuỳ chọn WITH GRANT OPTION, trong câu lệnh REVOKE ta chỉ định mệnh đề GRANT OPTION FOR. </a:t>
            </a:r>
          </a:p>
        </p:txBody>
      </p:sp>
      <p:sp>
        <p:nvSpPr>
          <p:cNvPr id="10" name="Content Placeholder 1"/>
          <p:cNvSpPr txBox="1">
            <a:spLocks/>
          </p:cNvSpPr>
          <p:nvPr/>
        </p:nvSpPr>
        <p:spPr>
          <a:xfrm>
            <a:off x="486949" y="3429000"/>
            <a:ext cx="7693025" cy="3724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defRPr/>
            </a:pPr>
            <a:r>
              <a:rPr lang="en-US" sz="2400" b="1"/>
              <a:t>Ví dụ: </a:t>
            </a:r>
            <a:r>
              <a:rPr lang="en-US" sz="2400"/>
              <a:t>Trong ví dụ trên, nếu ta thay câu lệnh: </a:t>
            </a:r>
          </a:p>
          <a:p>
            <a:pPr marL="1092200" lvl="1" indent="0" fontAlgn="auto">
              <a:spcAft>
                <a:spcPts val="0"/>
              </a:spcAft>
              <a:buFontTx/>
              <a:buNone/>
              <a:defRPr/>
            </a:pPr>
            <a:r>
              <a:rPr lang="en-US" sz="2000">
                <a:solidFill>
                  <a:srgbClr val="C00000"/>
                </a:solidFill>
              </a:rPr>
              <a:t>REVOKE SELECT </a:t>
            </a:r>
          </a:p>
          <a:p>
            <a:pPr marL="1085850" lvl="1" indent="0" fontAlgn="auto">
              <a:spcAft>
                <a:spcPts val="0"/>
              </a:spcAft>
              <a:buFontTx/>
              <a:buNone/>
              <a:defRPr/>
            </a:pPr>
            <a:r>
              <a:rPr lang="en-US" sz="2000">
                <a:solidFill>
                  <a:srgbClr val="C00000"/>
                </a:solidFill>
              </a:rPr>
              <a:t>ON Employees</a:t>
            </a:r>
          </a:p>
          <a:p>
            <a:pPr marL="1092200" lvl="1" indent="0" fontAlgn="auto">
              <a:spcAft>
                <a:spcPts val="0"/>
              </a:spcAft>
              <a:buFontTx/>
              <a:buNone/>
              <a:defRPr/>
            </a:pPr>
            <a:r>
              <a:rPr lang="en-US" sz="2000">
                <a:solidFill>
                  <a:srgbClr val="C00000"/>
                </a:solidFill>
              </a:rPr>
              <a:t>FROM A CASCADE </a:t>
            </a:r>
          </a:p>
          <a:p>
            <a:pPr fontAlgn="auto">
              <a:spcAft>
                <a:spcPts val="0"/>
              </a:spcAft>
              <a:defRPr/>
            </a:pPr>
            <a:r>
              <a:rPr lang="en-US" sz="2400"/>
              <a:t>bởi câu lệnh: </a:t>
            </a:r>
          </a:p>
          <a:p>
            <a:pPr marL="1085850" lvl="1" indent="0" fontAlgn="auto">
              <a:spcAft>
                <a:spcPts val="0"/>
              </a:spcAft>
              <a:buFontTx/>
              <a:buNone/>
              <a:defRPr/>
            </a:pPr>
            <a:r>
              <a:rPr lang="en-US" sz="2000">
                <a:solidFill>
                  <a:srgbClr val="C00000"/>
                </a:solidFill>
              </a:rPr>
              <a:t>REVOKE GRANT OPTION FOR SELECT </a:t>
            </a:r>
          </a:p>
          <a:p>
            <a:pPr marL="1085850" lvl="1" indent="0" fontAlgn="auto">
              <a:spcAft>
                <a:spcPts val="0"/>
              </a:spcAft>
              <a:buFontTx/>
              <a:buNone/>
              <a:defRPr/>
            </a:pPr>
            <a:r>
              <a:rPr lang="en-US" sz="2000">
                <a:solidFill>
                  <a:srgbClr val="C00000"/>
                </a:solidFill>
              </a:rPr>
              <a:t>ON Employees</a:t>
            </a:r>
          </a:p>
          <a:p>
            <a:pPr marL="1085850" lvl="1" indent="0" fontAlgn="auto">
              <a:spcAft>
                <a:spcPts val="0"/>
              </a:spcAft>
              <a:buFontTx/>
              <a:buNone/>
              <a:defRPr/>
            </a:pPr>
            <a:r>
              <a:rPr lang="en-US" sz="2000">
                <a:solidFill>
                  <a:srgbClr val="C00000"/>
                </a:solidFill>
              </a:rPr>
              <a:t>FROM A CASCADE </a:t>
            </a:r>
          </a:p>
          <a:p>
            <a:pPr algn="just" fontAlgn="auto">
              <a:spcAft>
                <a:spcPts val="0"/>
              </a:spcAft>
              <a:defRPr/>
            </a:pPr>
            <a:r>
              <a:rPr lang="vi-VN" sz="2000"/>
              <a:t>Thì B sẽ không còn quyền xem dữ liệu trên bảng R đồng thời A không thể chuyển tiếp quyền mà ta đã cấp phát cho những người dùng khác (tuy nhiên A vẫn còn quyền xem dữ liệu trên bảng R). </a:t>
            </a:r>
            <a:endParaRPr lang="vi-VN" sz="2000" dirty="0"/>
          </a:p>
        </p:txBody>
      </p:sp>
      <p:sp>
        <p:nvSpPr>
          <p:cNvPr id="3" name="Cloud Callout 2"/>
          <p:cNvSpPr/>
          <p:nvPr/>
        </p:nvSpPr>
        <p:spPr>
          <a:xfrm>
            <a:off x="5992906" y="3810000"/>
            <a:ext cx="2693894" cy="1371600"/>
          </a:xfrm>
          <a:prstGeom prst="cloudCallout">
            <a:avLst>
              <a:gd name="adj1" fmla="val -82002"/>
              <a:gd name="adj2" fmla="val 8441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a:solidFill>
                  <a:srgbClr val="FF0066"/>
                </a:solidFill>
              </a:rPr>
              <a:t>Chuyện gì xảy ra?</a:t>
            </a:r>
          </a:p>
        </p:txBody>
      </p:sp>
    </p:spTree>
    <p:extLst>
      <p:ext uri="{BB962C8B-B14F-4D97-AF65-F5344CB8AC3E}">
        <p14:creationId xmlns:p14="http://schemas.microsoft.com/office/powerpoint/2010/main" val="1542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Effect transition="in" filter="fade">
                                      <p:cBhvr>
                                        <p:cTn id="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67956" cy="461665"/>
          </a:xfrm>
          <a:prstGeom prst="rect">
            <a:avLst/>
          </a:prstGeom>
          <a:noFill/>
        </p:spPr>
        <p:txBody>
          <a:bodyPr wrap="none" rtlCol="0">
            <a:spAutoFit/>
          </a:bodyPr>
          <a:lstStyle/>
          <a:p>
            <a:pPr eaLnBrk="1" hangingPunct="1"/>
            <a:r>
              <a:rPr lang="en-US" sz="2400" b="1">
                <a:solidFill>
                  <a:srgbClr val="C00000"/>
                </a:solidFill>
              </a:rPr>
              <a:t>Thu hồi quyền </a:t>
            </a:r>
            <a:endParaRPr lang="en-US" sz="2400">
              <a:solidFill>
                <a:srgbClr val="C00000"/>
              </a:solidFill>
            </a:endParaRPr>
          </a:p>
        </p:txBody>
      </p:sp>
      <p:sp>
        <p:nvSpPr>
          <p:cNvPr id="11" name="Content Placeholder 1"/>
          <p:cNvSpPr>
            <a:spLocks noGrp="1"/>
          </p:cNvSpPr>
          <p:nvPr>
            <p:ph idx="1"/>
          </p:nvPr>
        </p:nvSpPr>
        <p:spPr>
          <a:xfrm>
            <a:off x="348148" y="1839653"/>
            <a:ext cx="8567252" cy="4713547"/>
          </a:xfrm>
        </p:spPr>
        <p:txBody>
          <a:bodyPr>
            <a:normAutofit lnSpcReduction="10000"/>
          </a:bodyPr>
          <a:lstStyle/>
          <a:p>
            <a:pPr marL="0" indent="0" eaLnBrk="1" hangingPunct="1">
              <a:lnSpc>
                <a:spcPct val="120000"/>
              </a:lnSpc>
              <a:buFont typeface="Wingdings" panose="05000000000000000000" pitchFamily="2" charset="2"/>
              <a:buNone/>
              <a:defRPr/>
            </a:pPr>
            <a:r>
              <a:rPr lang="en-US" sz="2400" b="1" dirty="0"/>
              <a:t>Thu </a:t>
            </a:r>
            <a:r>
              <a:rPr lang="en-US" sz="2400" b="1" dirty="0" err="1"/>
              <a:t>hồi</a:t>
            </a:r>
            <a:r>
              <a:rPr lang="en-US" sz="2400" b="1" dirty="0"/>
              <a:t> </a:t>
            </a:r>
            <a:r>
              <a:rPr lang="en-US" sz="2400" b="1" dirty="0" err="1"/>
              <a:t>quyền</a:t>
            </a:r>
            <a:r>
              <a:rPr lang="en-US" sz="2400" b="1" dirty="0"/>
              <a:t> </a:t>
            </a:r>
            <a:r>
              <a:rPr lang="en-US" sz="2400" b="1" dirty="0" err="1"/>
              <a:t>thực</a:t>
            </a:r>
            <a:r>
              <a:rPr lang="en-US" sz="2400" b="1" dirty="0"/>
              <a:t> </a:t>
            </a:r>
            <a:r>
              <a:rPr lang="en-US" sz="2400" b="1" dirty="0" err="1"/>
              <a:t>thi</a:t>
            </a:r>
            <a:r>
              <a:rPr lang="en-US" sz="2400" b="1" dirty="0"/>
              <a:t> </a:t>
            </a:r>
            <a:r>
              <a:rPr lang="en-US" sz="2400" b="1" dirty="0" err="1"/>
              <a:t>các</a:t>
            </a:r>
            <a:r>
              <a:rPr lang="en-US" sz="2400" b="1" dirty="0"/>
              <a:t> </a:t>
            </a:r>
            <a:r>
              <a:rPr lang="en-US" sz="2400" b="1" dirty="0" err="1"/>
              <a:t>câu</a:t>
            </a:r>
            <a:r>
              <a:rPr lang="en-US" sz="2400" b="1" dirty="0"/>
              <a:t> </a:t>
            </a:r>
            <a:r>
              <a:rPr lang="en-US" sz="2400" b="1" dirty="0" err="1"/>
              <a:t>lênh</a:t>
            </a:r>
            <a:r>
              <a:rPr lang="en-US" sz="2400" b="1" dirty="0"/>
              <a:t>: </a:t>
            </a:r>
            <a:endParaRPr lang="en-US" sz="2400" dirty="0"/>
          </a:p>
          <a:p>
            <a:pPr eaLnBrk="1" hangingPunct="1">
              <a:lnSpc>
                <a:spcPct val="120000"/>
              </a:lnSpc>
              <a:defRPr/>
            </a:pPr>
            <a:r>
              <a:rPr lang="vi-VN" sz="2400" dirty="0"/>
              <a:t>Việc thu hồi quyền thực thi các câu lệnh trên cơ sở dữ liệu (CREATE DATABASE, CREATE TABLE, CREATE VIEW,...) được thực hiện đơn giản với câu lệnh REVOKE có cú pháp: </a:t>
            </a:r>
          </a:p>
          <a:p>
            <a:pPr marL="457200" lvl="1" indent="0" eaLnBrk="1" hangingPunct="1">
              <a:lnSpc>
                <a:spcPct val="120000"/>
              </a:lnSpc>
              <a:buFontTx/>
              <a:buNone/>
              <a:defRPr/>
            </a:pPr>
            <a:r>
              <a:rPr lang="en-US" sz="2000" dirty="0">
                <a:solidFill>
                  <a:srgbClr val="C00000"/>
                </a:solidFill>
                <a:ea typeface="+mn-ea"/>
                <a:cs typeface="+mn-cs"/>
              </a:rPr>
              <a:t>REVOKE ALL | </a:t>
            </a:r>
            <a:r>
              <a:rPr lang="en-US" sz="2000" i="1" dirty="0" err="1">
                <a:solidFill>
                  <a:srgbClr val="C00000"/>
                </a:solidFill>
                <a:ea typeface="+mn-ea"/>
                <a:cs typeface="+mn-cs"/>
              </a:rPr>
              <a:t>các_câu_lệnh_cần_thu_hồi</a:t>
            </a:r>
            <a:r>
              <a:rPr lang="en-US" sz="2000" i="1" dirty="0">
                <a:solidFill>
                  <a:srgbClr val="C00000"/>
                </a:solidFill>
                <a:ea typeface="+mn-ea"/>
                <a:cs typeface="+mn-cs"/>
              </a:rPr>
              <a:t> </a:t>
            </a:r>
            <a:endParaRPr lang="en-US" sz="2000" dirty="0">
              <a:solidFill>
                <a:srgbClr val="C00000"/>
              </a:solidFill>
              <a:ea typeface="+mn-ea"/>
              <a:cs typeface="+mn-cs"/>
            </a:endParaRPr>
          </a:p>
          <a:p>
            <a:pPr marL="457200" lvl="1" indent="0" eaLnBrk="1" hangingPunct="1">
              <a:lnSpc>
                <a:spcPct val="120000"/>
              </a:lnSpc>
              <a:buFontTx/>
              <a:buNone/>
              <a:defRPr/>
            </a:pPr>
            <a:r>
              <a:rPr lang="vi-VN" sz="2000" dirty="0">
                <a:solidFill>
                  <a:srgbClr val="C00000"/>
                </a:solidFill>
                <a:ea typeface="+mn-ea"/>
                <a:cs typeface="+mn-cs"/>
              </a:rPr>
              <a:t>FROM </a:t>
            </a:r>
            <a:r>
              <a:rPr lang="vi-VN" sz="2000" i="1">
                <a:solidFill>
                  <a:srgbClr val="C00000"/>
                </a:solidFill>
                <a:ea typeface="+mn-ea"/>
                <a:cs typeface="+mn-cs"/>
              </a:rPr>
              <a:t>danh_sách_người_dùng </a:t>
            </a:r>
            <a:endParaRPr lang="en-US" sz="2000" i="1">
              <a:solidFill>
                <a:srgbClr val="C00000"/>
              </a:solidFill>
              <a:ea typeface="+mn-ea"/>
              <a:cs typeface="+mn-cs"/>
            </a:endParaRPr>
          </a:p>
          <a:p>
            <a:pPr>
              <a:lnSpc>
                <a:spcPct val="120000"/>
              </a:lnSpc>
              <a:defRPr/>
            </a:pPr>
            <a:r>
              <a:rPr lang="vi-VN" sz="2400" b="1"/>
              <a:t>Ví dụ: </a:t>
            </a:r>
            <a:r>
              <a:rPr lang="vi-VN" sz="2400"/>
              <a:t>Để không cho phép người dùng </a:t>
            </a:r>
            <a:r>
              <a:rPr lang="vi-VN" sz="2400" i="1"/>
              <a:t>thuchanh </a:t>
            </a:r>
            <a:r>
              <a:rPr lang="vi-VN" sz="2400"/>
              <a:t>thực hiện lệnh CREATE TABLE trên cơ sở dữ liệu, ta sử dụng câu lệnh: </a:t>
            </a:r>
          </a:p>
          <a:p>
            <a:pPr marL="863600" indent="0">
              <a:lnSpc>
                <a:spcPct val="120000"/>
              </a:lnSpc>
              <a:buNone/>
              <a:defRPr/>
            </a:pPr>
            <a:r>
              <a:rPr lang="en-US" sz="2400">
                <a:solidFill>
                  <a:srgbClr val="C00000"/>
                </a:solidFill>
              </a:rPr>
              <a:t>REVOKE CREATE TABLE </a:t>
            </a:r>
          </a:p>
          <a:p>
            <a:pPr marL="863600" indent="0">
              <a:lnSpc>
                <a:spcPct val="120000"/>
              </a:lnSpc>
              <a:buNone/>
              <a:defRPr/>
            </a:pPr>
            <a:r>
              <a:rPr lang="en-US" sz="2400">
                <a:solidFill>
                  <a:srgbClr val="C00000"/>
                </a:solidFill>
              </a:rPr>
              <a:t>FROM thuchanh</a:t>
            </a:r>
            <a:endParaRPr lang="vi-VN" sz="2000">
              <a:solidFill>
                <a:srgbClr val="C00000"/>
              </a:solidFill>
            </a:endParaRPr>
          </a:p>
          <a:p>
            <a:pPr marL="0" lvl="1" indent="0" eaLnBrk="1" hangingPunct="1">
              <a:lnSpc>
                <a:spcPct val="120000"/>
              </a:lnSpc>
              <a:buFontTx/>
              <a:buNone/>
              <a:defRPr/>
            </a:pPr>
            <a:endParaRPr lang="vi-VN" sz="2000" dirty="0">
              <a:solidFill>
                <a:srgbClr val="C00000"/>
              </a:solidFill>
              <a:ea typeface="+mn-ea"/>
              <a:cs typeface="+mn-cs"/>
            </a:endParaRPr>
          </a:p>
        </p:txBody>
      </p:sp>
    </p:spTree>
    <p:extLst>
      <p:ext uri="{BB962C8B-B14F-4D97-AF65-F5344CB8AC3E}">
        <p14:creationId xmlns:p14="http://schemas.microsoft.com/office/powerpoint/2010/main" val="13597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5" end="5"/>
                                            </p:txEl>
                                          </p:spTgt>
                                        </p:tgtEl>
                                        <p:attrNameLst>
                                          <p:attrName>style.visibility</p:attrName>
                                        </p:attrNameLst>
                                      </p:cBhvr>
                                      <p:to>
                                        <p:strVal val="visible"/>
                                      </p:to>
                                    </p:set>
                                    <p:animEffect transition="in" filter="fade">
                                      <p:cBhvr>
                                        <p:cTn id="12" dur="500"/>
                                        <p:tgtEl>
                                          <p:spTgt spid="1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animEffect transition="in" filter="fade">
                                      <p:cBhvr>
                                        <p:cTn id="1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348148" y="1162989"/>
            <a:ext cx="6515071" cy="494751"/>
          </a:xfrm>
          <a:prstGeom prst="rect">
            <a:avLst/>
          </a:prstGeom>
          <a:noFill/>
        </p:spPr>
        <p:txBody>
          <a:bodyPr wrap="square" rtlCol="0">
            <a:spAutoFit/>
          </a:bodyPr>
          <a:lstStyle/>
          <a:p>
            <a:pPr>
              <a:lnSpc>
                <a:spcPct val="120000"/>
              </a:lnSpc>
            </a:pPr>
            <a:r>
              <a:rPr lang="fr-FR" sz="2400" b="1">
                <a:solidFill>
                  <a:srgbClr val="002060"/>
                </a:solidFill>
              </a:rPr>
              <a:t>Permission</a:t>
            </a:r>
            <a:endParaRPr lang="en-US" sz="2400" b="1">
              <a:solidFill>
                <a:srgbClr val="002060"/>
              </a:solidFill>
            </a:endParaRPr>
          </a:p>
        </p:txBody>
      </p:sp>
      <p:sp>
        <p:nvSpPr>
          <p:cNvPr id="12" name="Title 2"/>
          <p:cNvSpPr>
            <a:spLocks noGrp="1"/>
          </p:cNvSpPr>
          <p:nvPr>
            <p:ph type="title"/>
          </p:nvPr>
        </p:nvSpPr>
        <p:spPr>
          <a:xfrm>
            <a:off x="495300" y="152400"/>
            <a:ext cx="8191500" cy="828675"/>
          </a:xfrm>
        </p:spPr>
        <p:txBody>
          <a:bodyPr>
            <a:normAutofit/>
          </a:bodyPr>
          <a:lstStyle/>
          <a:p>
            <a:r>
              <a:rPr lang="en-US" sz="4000">
                <a:solidFill>
                  <a:srgbClr val="C00000"/>
                </a:solidFill>
              </a:rPr>
              <a:t>Bảo mật người dùng trong SQL Server </a:t>
            </a:r>
          </a:p>
        </p:txBody>
      </p:sp>
      <p:sp>
        <p:nvSpPr>
          <p:cNvPr id="2" name="TextBox 1"/>
          <p:cNvSpPr txBox="1"/>
          <p:nvPr/>
        </p:nvSpPr>
        <p:spPr>
          <a:xfrm>
            <a:off x="2191779" y="1162988"/>
            <a:ext cx="2387192" cy="461665"/>
          </a:xfrm>
          <a:prstGeom prst="rect">
            <a:avLst/>
          </a:prstGeom>
          <a:noFill/>
        </p:spPr>
        <p:txBody>
          <a:bodyPr wrap="none" rtlCol="0">
            <a:spAutoFit/>
          </a:bodyPr>
          <a:lstStyle/>
          <a:p>
            <a:pPr eaLnBrk="1" hangingPunct="1"/>
            <a:r>
              <a:rPr lang="en-US" sz="2400" b="1">
                <a:solidFill>
                  <a:srgbClr val="C00000"/>
                </a:solidFill>
              </a:rPr>
              <a:t>Từ chối quyền </a:t>
            </a:r>
            <a:endParaRPr lang="en-US" sz="2400">
              <a:solidFill>
                <a:srgbClr val="C00000"/>
              </a:solidFill>
            </a:endParaRPr>
          </a:p>
        </p:txBody>
      </p:sp>
      <p:sp>
        <p:nvSpPr>
          <p:cNvPr id="8" name="Rectangle 3"/>
          <p:cNvSpPr txBox="1">
            <a:spLocks noChangeArrowheads="1"/>
          </p:cNvSpPr>
          <p:nvPr/>
        </p:nvSpPr>
        <p:spPr>
          <a:xfrm>
            <a:off x="495300" y="1809382"/>
            <a:ext cx="8191500" cy="49387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38138" indent="-338138" fontAlgn="auto">
              <a:spcAft>
                <a:spcPts val="0"/>
              </a:spcAft>
              <a:buFont typeface="Symbol" pitchFamily="18" charset="2"/>
              <a:buChar char=""/>
              <a:defRPr/>
            </a:pPr>
            <a:r>
              <a:rPr lang="en-US" sz="2400"/>
              <a:t>DENY: từ chối 1 permission và ngăn chặn 1 user, group, role  thừa kế permission thông qua mối quan hệ thành viên trong group và role.</a:t>
            </a:r>
          </a:p>
          <a:p>
            <a:pPr marL="338138" indent="-338138" fontAlgn="auto">
              <a:spcAft>
                <a:spcPts val="0"/>
              </a:spcAft>
              <a:defRPr/>
            </a:pPr>
            <a:r>
              <a:rPr lang="en-US" sz="2400" b="1"/>
              <a:t>Statement permissions: </a:t>
            </a:r>
          </a:p>
          <a:p>
            <a:pPr marL="863600" lvl="1" indent="0" fontAlgn="auto">
              <a:spcAft>
                <a:spcPts val="0"/>
              </a:spcAft>
              <a:buFontTx/>
              <a:buNone/>
              <a:defRPr/>
            </a:pPr>
            <a:r>
              <a:rPr lang="en-US" sz="2400"/>
              <a:t> </a:t>
            </a:r>
            <a:r>
              <a:rPr lang="en-US" sz="2400">
                <a:solidFill>
                  <a:srgbClr val="C00000"/>
                </a:solidFill>
              </a:rPr>
              <a:t>DENY{ALL | </a:t>
            </a:r>
            <a:r>
              <a:rPr lang="en-US" sz="2400" i="1">
                <a:solidFill>
                  <a:srgbClr val="C00000"/>
                </a:solidFill>
              </a:rPr>
              <a:t>statement</a:t>
            </a:r>
            <a:r>
              <a:rPr lang="en-US" sz="2400">
                <a:solidFill>
                  <a:srgbClr val="C00000"/>
                </a:solidFill>
              </a:rPr>
              <a:t>[</a:t>
            </a:r>
            <a:r>
              <a:rPr lang="en-US" sz="2400" b="1">
                <a:solidFill>
                  <a:srgbClr val="C00000"/>
                </a:solidFill>
              </a:rPr>
              <a:t>,</a:t>
            </a:r>
            <a:r>
              <a:rPr lang="en-US" sz="2400">
                <a:solidFill>
                  <a:srgbClr val="C00000"/>
                </a:solidFill>
              </a:rPr>
              <a:t>...</a:t>
            </a:r>
            <a:r>
              <a:rPr lang="en-US" sz="2400" i="1">
                <a:solidFill>
                  <a:srgbClr val="C00000"/>
                </a:solidFill>
              </a:rPr>
              <a:t>n</a:t>
            </a:r>
            <a:r>
              <a:rPr lang="en-US" sz="2400">
                <a:solidFill>
                  <a:srgbClr val="C00000"/>
                </a:solidFill>
              </a:rPr>
              <a:t>]} TO </a:t>
            </a:r>
            <a:r>
              <a:rPr lang="en-US" sz="2400" i="1">
                <a:solidFill>
                  <a:srgbClr val="C00000"/>
                </a:solidFill>
              </a:rPr>
              <a:t>security_account</a:t>
            </a:r>
            <a:r>
              <a:rPr lang="en-US" sz="2400">
                <a:solidFill>
                  <a:srgbClr val="C00000"/>
                </a:solidFill>
              </a:rPr>
              <a:t>[</a:t>
            </a:r>
            <a:r>
              <a:rPr lang="en-US" sz="2400" b="1">
                <a:solidFill>
                  <a:srgbClr val="C00000"/>
                </a:solidFill>
              </a:rPr>
              <a:t>,</a:t>
            </a:r>
            <a:r>
              <a:rPr lang="en-US" sz="2400">
                <a:solidFill>
                  <a:srgbClr val="C00000"/>
                </a:solidFill>
              </a:rPr>
              <a:t>...</a:t>
            </a:r>
            <a:r>
              <a:rPr lang="en-US" sz="2400" i="1">
                <a:solidFill>
                  <a:srgbClr val="C00000"/>
                </a:solidFill>
              </a:rPr>
              <a:t>n</a:t>
            </a:r>
            <a:r>
              <a:rPr lang="en-US" sz="2400">
                <a:solidFill>
                  <a:srgbClr val="C00000"/>
                </a:solidFill>
              </a:rPr>
              <a:t>]</a:t>
            </a:r>
            <a:endParaRPr lang="en-US" sz="2400" b="1">
              <a:solidFill>
                <a:srgbClr val="C00000"/>
              </a:solidFill>
            </a:endParaRPr>
          </a:p>
          <a:p>
            <a:pPr marL="287338" indent="-287338" fontAlgn="auto">
              <a:spcAft>
                <a:spcPts val="0"/>
              </a:spcAft>
              <a:defRPr/>
            </a:pPr>
            <a:r>
              <a:rPr lang="en-US" sz="2400" b="1"/>
              <a:t>Object permissions:</a:t>
            </a:r>
            <a:r>
              <a:rPr lang="en-US" sz="2400"/>
              <a:t> </a:t>
            </a:r>
            <a:r>
              <a:rPr lang="en-US" sz="2400" b="1"/>
              <a:t>                                      </a:t>
            </a:r>
            <a:endParaRPr lang="en-US" sz="2400" b="1" dirty="0"/>
          </a:p>
        </p:txBody>
      </p:sp>
      <p:sp>
        <p:nvSpPr>
          <p:cNvPr id="9" name="Text Box 4"/>
          <p:cNvSpPr txBox="1">
            <a:spLocks noChangeArrowheads="1"/>
          </p:cNvSpPr>
          <p:nvPr/>
        </p:nvSpPr>
        <p:spPr bwMode="auto">
          <a:xfrm>
            <a:off x="1066800" y="4343400"/>
            <a:ext cx="7162800" cy="21336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500"/>
              </a:spcBef>
              <a:spcAft>
                <a:spcPts val="500"/>
              </a:spcAft>
            </a:pPr>
            <a:r>
              <a:rPr lang="en-US">
                <a:solidFill>
                  <a:srgbClr val="000000"/>
                </a:solidFill>
                <a:latin typeface="VNI-Times" pitchFamily="2" charset="0"/>
              </a:rPr>
              <a:t>DENY</a:t>
            </a:r>
            <a:br>
              <a:rPr lang="en-US">
                <a:solidFill>
                  <a:srgbClr val="000000"/>
                </a:solidFill>
                <a:latin typeface="VNI-Times" pitchFamily="2" charset="0"/>
              </a:rPr>
            </a:br>
            <a:r>
              <a:rPr lang="en-US">
                <a:solidFill>
                  <a:srgbClr val="000000"/>
                </a:solidFill>
                <a:latin typeface="VNI-Times" pitchFamily="2" charset="0"/>
              </a:rPr>
              <a:t>    {ALL [PRIVILEGES] | </a:t>
            </a:r>
            <a:r>
              <a:rPr lang="en-US" i="1">
                <a:solidFill>
                  <a:srgbClr val="000000"/>
                </a:solidFill>
                <a:latin typeface="VNI-Times" pitchFamily="2" charset="0"/>
              </a:rPr>
              <a:t>permission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a:t>
            </a:r>
            <a:br>
              <a:rPr lang="en-US">
                <a:solidFill>
                  <a:srgbClr val="000000"/>
                </a:solidFill>
                <a:latin typeface="VNI-Times" pitchFamily="2" charset="0"/>
              </a:rPr>
            </a:br>
            <a:r>
              <a:rPr lang="en-US">
                <a:solidFill>
                  <a:srgbClr val="000000"/>
                </a:solidFill>
                <a:latin typeface="VNI-Times" pitchFamily="2" charset="0"/>
              </a:rPr>
              <a:t>        [</a:t>
            </a:r>
            <a:r>
              <a:rPr lang="en-US" b="1">
                <a:solidFill>
                  <a:srgbClr val="000000"/>
                </a:solidFill>
                <a:latin typeface="VNI-Times" pitchFamily="2" charset="0"/>
              </a:rPr>
              <a:t>(</a:t>
            </a:r>
            <a:r>
              <a:rPr lang="en-US" i="1">
                <a:solidFill>
                  <a:srgbClr val="000000"/>
                </a:solidFill>
                <a:latin typeface="VNI-Times" pitchFamily="2" charset="0"/>
              </a:rPr>
              <a:t>column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 ON {</a:t>
            </a:r>
            <a:r>
              <a:rPr lang="en-US" i="1">
                <a:solidFill>
                  <a:srgbClr val="000000"/>
                </a:solidFill>
                <a:latin typeface="VNI-Times" pitchFamily="2" charset="0"/>
              </a:rPr>
              <a:t>table | view</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 ON {</a:t>
            </a:r>
            <a:r>
              <a:rPr lang="en-US" i="1">
                <a:solidFill>
                  <a:srgbClr val="000000"/>
                </a:solidFill>
                <a:latin typeface="VNI-Times" pitchFamily="2" charset="0"/>
              </a:rPr>
              <a:t>table</a:t>
            </a:r>
            <a:r>
              <a:rPr lang="en-US">
                <a:solidFill>
                  <a:srgbClr val="000000"/>
                </a:solidFill>
                <a:latin typeface="VNI-Times" pitchFamily="2" charset="0"/>
              </a:rPr>
              <a:t> |</a:t>
            </a:r>
            <a:r>
              <a:rPr lang="en-US" i="1">
                <a:solidFill>
                  <a:srgbClr val="000000"/>
                </a:solidFill>
                <a:latin typeface="VNI-Times" pitchFamily="2" charset="0"/>
              </a:rPr>
              <a:t> view</a:t>
            </a:r>
            <a:r>
              <a:rPr lang="en-US">
                <a:solidFill>
                  <a:srgbClr val="000000"/>
                </a:solidFill>
                <a:latin typeface="VNI-Times" pitchFamily="2" charset="0"/>
              </a:rPr>
              <a:t>}[</a:t>
            </a:r>
            <a:r>
              <a:rPr lang="en-US" b="1">
                <a:solidFill>
                  <a:srgbClr val="000000"/>
                </a:solidFill>
                <a:latin typeface="VNI-Times" pitchFamily="2" charset="0"/>
              </a:rPr>
              <a:t>(</a:t>
            </a:r>
            <a:r>
              <a:rPr lang="en-US" i="1">
                <a:solidFill>
                  <a:srgbClr val="000000"/>
                </a:solidFill>
                <a:latin typeface="VNI-Times" pitchFamily="2" charset="0"/>
              </a:rPr>
              <a:t>column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 ON {</a:t>
            </a:r>
            <a:r>
              <a:rPr lang="en-US" i="1">
                <a:solidFill>
                  <a:srgbClr val="000000"/>
                </a:solidFill>
                <a:latin typeface="VNI-Times" pitchFamily="2" charset="0"/>
              </a:rPr>
              <a:t>stored_procedure</a:t>
            </a:r>
            <a:r>
              <a:rPr lang="en-US">
                <a:solidFill>
                  <a:srgbClr val="000000"/>
                </a:solidFill>
                <a:latin typeface="VNI-Times" pitchFamily="2" charset="0"/>
              </a:rPr>
              <a:t> | </a:t>
            </a:r>
            <a:r>
              <a:rPr lang="en-US" i="1">
                <a:solidFill>
                  <a:srgbClr val="000000"/>
                </a:solidFill>
                <a:latin typeface="VNI-Times" pitchFamily="2" charset="0"/>
              </a:rPr>
              <a:t>extended_procedure</a:t>
            </a:r>
            <a:r>
              <a:rPr lang="en-US">
                <a:solidFill>
                  <a:srgbClr val="000000"/>
                </a:solidFill>
                <a:latin typeface="VNI-Times" pitchFamily="2" charset="0"/>
              </a:rPr>
              <a:t>}</a:t>
            </a:r>
            <a:br>
              <a:rPr lang="en-US">
                <a:solidFill>
                  <a:srgbClr val="000000"/>
                </a:solidFill>
                <a:latin typeface="VNI-Times" pitchFamily="2" charset="0"/>
              </a:rPr>
            </a:br>
            <a:r>
              <a:rPr lang="en-US">
                <a:solidFill>
                  <a:srgbClr val="000000"/>
                </a:solidFill>
                <a:latin typeface="VNI-Times" pitchFamily="2" charset="0"/>
              </a:rPr>
              <a:t>    } TO </a:t>
            </a:r>
            <a:r>
              <a:rPr lang="en-US" i="1">
                <a:solidFill>
                  <a:srgbClr val="000000"/>
                </a:solidFill>
                <a:latin typeface="VNI-Times" pitchFamily="2" charset="0"/>
              </a:rPr>
              <a:t>security_account</a:t>
            </a:r>
            <a:r>
              <a:rPr lang="en-US">
                <a:solidFill>
                  <a:srgbClr val="000000"/>
                </a:solidFill>
                <a:latin typeface="VNI-Times" pitchFamily="2" charset="0"/>
              </a:rPr>
              <a:t>[</a:t>
            </a:r>
            <a:r>
              <a:rPr lang="en-US" b="1">
                <a:solidFill>
                  <a:srgbClr val="000000"/>
                </a:solidFill>
                <a:latin typeface="VNI-Times" pitchFamily="2" charset="0"/>
              </a:rPr>
              <a:t>,</a:t>
            </a:r>
            <a:r>
              <a:rPr lang="en-US">
                <a:solidFill>
                  <a:srgbClr val="000000"/>
                </a:solidFill>
                <a:latin typeface="VNI-Times" pitchFamily="2" charset="0"/>
              </a:rPr>
              <a:t>...</a:t>
            </a:r>
            <a:r>
              <a:rPr lang="en-US" i="1">
                <a:solidFill>
                  <a:srgbClr val="000000"/>
                </a:solidFill>
                <a:latin typeface="VNI-Times" pitchFamily="2" charset="0"/>
              </a:rPr>
              <a:t>n</a:t>
            </a:r>
            <a:r>
              <a:rPr lang="en-US">
                <a:solidFill>
                  <a:srgbClr val="000000"/>
                </a:solidFill>
                <a:latin typeface="VNI-Times" pitchFamily="2" charset="0"/>
              </a:rPr>
              <a:t>][CASCADE]</a:t>
            </a:r>
          </a:p>
          <a:p>
            <a:pPr eaLnBrk="1" hangingPunct="1"/>
            <a:endParaRPr lang="en-US"/>
          </a:p>
        </p:txBody>
      </p:sp>
    </p:spTree>
    <p:extLst>
      <p:ext uri="{BB962C8B-B14F-4D97-AF65-F5344CB8AC3E}">
        <p14:creationId xmlns:p14="http://schemas.microsoft.com/office/powerpoint/2010/main" val="27517288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990600"/>
            <a:ext cx="9677400" cy="828675"/>
          </a:xfrm>
        </p:spPr>
        <p:txBody>
          <a:bodyPr>
            <a:normAutofit/>
          </a:bodyPr>
          <a:lstStyle/>
          <a:p>
            <a:r>
              <a:rPr lang="en-US" sz="2800">
                <a:solidFill>
                  <a:srgbClr val="C00000"/>
                </a:solidFill>
              </a:rPr>
              <a:t>Best Practices</a:t>
            </a:r>
          </a:p>
        </p:txBody>
      </p:sp>
      <p:sp>
        <p:nvSpPr>
          <p:cNvPr id="5" name="Rectangle 3"/>
          <p:cNvSpPr txBox="1">
            <a:spLocks noChangeArrowheads="1"/>
          </p:cNvSpPr>
          <p:nvPr/>
        </p:nvSpPr>
        <p:spPr bwMode="auto">
          <a:xfrm>
            <a:off x="457200" y="16764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Develop a secure environment:</a:t>
            </a:r>
          </a:p>
          <a:p>
            <a:pPr lvl="1"/>
            <a:r>
              <a:rPr lang="en-US" kern="0"/>
              <a:t>Never store passwords for an application in plaintext</a:t>
            </a:r>
          </a:p>
          <a:p>
            <a:pPr lvl="1"/>
            <a:r>
              <a:rPr lang="en-US" kern="0"/>
              <a:t>Change passwords frequently</a:t>
            </a:r>
          </a:p>
          <a:p>
            <a:pPr lvl="1"/>
            <a:r>
              <a:rPr lang="en-US" kern="0"/>
              <a:t>Use passwords at least eight characters long</a:t>
            </a:r>
          </a:p>
          <a:p>
            <a:pPr lvl="1"/>
            <a:r>
              <a:rPr lang="en-US" kern="0"/>
              <a:t>Pick a password that you can remember</a:t>
            </a:r>
          </a:p>
          <a:p>
            <a:pPr lvl="1"/>
            <a:r>
              <a:rPr lang="en-US" kern="0"/>
              <a:t>Use roles to control and administer privileges</a:t>
            </a:r>
          </a:p>
          <a:p>
            <a:pPr lvl="1"/>
            <a:r>
              <a:rPr lang="en-US" kern="0"/>
              <a:t>Report compromise or loss of a password</a:t>
            </a:r>
          </a:p>
          <a:p>
            <a:pPr lvl="1"/>
            <a:r>
              <a:rPr lang="en-US" kern="0"/>
              <a:t>Report any violation of company guidelines</a:t>
            </a:r>
          </a:p>
        </p:txBody>
      </p:sp>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145177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828675"/>
          </a:xfrm>
        </p:spPr>
        <p:txBody>
          <a:bodyPr/>
          <a:lstStyle/>
          <a:p>
            <a:r>
              <a:rPr lang="en-US" sz="4000">
                <a:solidFill>
                  <a:srgbClr val="C00000"/>
                </a:solidFill>
              </a:rPr>
              <a:t>Database Management System-DBMS</a:t>
            </a:r>
            <a:endParaRPr lang="en-US" sz="4000" dirty="0">
              <a:solidFill>
                <a:srgbClr val="C00000"/>
              </a:solidFill>
            </a:endParaRPr>
          </a:p>
        </p:txBody>
      </p:sp>
      <p:sp>
        <p:nvSpPr>
          <p:cNvPr id="5" name="Rectangle 3"/>
          <p:cNvSpPr txBox="1">
            <a:spLocks noChangeArrowheads="1"/>
          </p:cNvSpPr>
          <p:nvPr/>
        </p:nvSpPr>
        <p:spPr bwMode="auto">
          <a:xfrm>
            <a:off x="228600" y="1066800"/>
            <a:ext cx="8686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algn="just"/>
            <a:r>
              <a:rPr lang="en-US" sz="2400" b="1">
                <a:solidFill>
                  <a:srgbClr val="990000"/>
                </a:solidFill>
                <a:latin typeface="+mn-lt"/>
                <a:ea typeface="Tiffany" panose="02020500000000000000" pitchFamily="18" charset="0"/>
                <a:cs typeface="Tiffany" panose="02020500000000000000" pitchFamily="18" charset="0"/>
              </a:rPr>
              <a:t>Hệ quản trị cơ sở dữ liệu</a:t>
            </a:r>
            <a:r>
              <a:rPr lang="en-US" sz="2400">
                <a:solidFill>
                  <a:srgbClr val="990000"/>
                </a:solidFill>
                <a:latin typeface="+mn-lt"/>
                <a:ea typeface="Tiffany" panose="02020500000000000000" pitchFamily="18" charset="0"/>
                <a:cs typeface="Tiffany" panose="02020500000000000000" pitchFamily="18" charset="0"/>
              </a:rPr>
              <a:t> (Database Management System, viết tắt là DBMS):</a:t>
            </a:r>
            <a:r>
              <a:rPr lang="en-US" sz="2400">
                <a:latin typeface="+mn-lt"/>
                <a:ea typeface="Tiffany" panose="02020500000000000000" pitchFamily="18" charset="0"/>
                <a:cs typeface="Tiffany" panose="02020500000000000000" pitchFamily="18" charset="0"/>
              </a:rPr>
              <a:t> </a:t>
            </a:r>
            <a:r>
              <a:rPr lang="vi-VN" sz="2400">
                <a:latin typeface="+mn-lt"/>
                <a:ea typeface="Tiffany" panose="02020500000000000000" pitchFamily="18" charset="0"/>
                <a:cs typeface="Tiffany" panose="02020500000000000000" pitchFamily="18" charset="0"/>
              </a:rPr>
              <a:t>là một tập chương tr</a:t>
            </a:r>
            <a:r>
              <a:rPr lang="en-US" sz="2400">
                <a:latin typeface="+mn-lt"/>
                <a:ea typeface="Tiffany" panose="02020500000000000000" pitchFamily="18" charset="0"/>
                <a:cs typeface="Tiffany" panose="02020500000000000000" pitchFamily="18" charset="0"/>
              </a:rPr>
              <a:t>ì</a:t>
            </a:r>
            <a:r>
              <a:rPr lang="vi-VN" sz="2400">
                <a:latin typeface="+mn-lt"/>
                <a:ea typeface="Tiffany" panose="02020500000000000000" pitchFamily="18" charset="0"/>
                <a:cs typeface="Tiffany" panose="02020500000000000000" pitchFamily="18" charset="0"/>
              </a:rPr>
              <a:t>nh</a:t>
            </a:r>
            <a:r>
              <a:rPr lang="en-US" sz="2400">
                <a:latin typeface="+mn-lt"/>
                <a:ea typeface="Tiffany" panose="02020500000000000000" pitchFamily="18" charset="0"/>
                <a:cs typeface="Tiffany" panose="02020500000000000000" pitchFamily="18" charset="0"/>
              </a:rPr>
              <a:t> hay một phần mềm </a:t>
            </a:r>
            <a:r>
              <a:rPr lang="vi-VN" sz="2400">
                <a:latin typeface="+mn-lt"/>
                <a:ea typeface="Tiffany" panose="02020500000000000000" pitchFamily="18" charset="0"/>
                <a:cs typeface="Tiffany" panose="02020500000000000000" pitchFamily="18" charset="0"/>
              </a:rPr>
              <a:t>giúp cho người sử dụng tạo ra, duy tr</a:t>
            </a:r>
            <a:r>
              <a:rPr lang="en-US" sz="2400">
                <a:latin typeface="+mn-lt"/>
                <a:ea typeface="Tiffany" panose="02020500000000000000" pitchFamily="18" charset="0"/>
                <a:cs typeface="Tiffany" panose="02020500000000000000" pitchFamily="18" charset="0"/>
              </a:rPr>
              <a:t>ì</a:t>
            </a:r>
            <a:r>
              <a:rPr lang="vi-VN" sz="2400">
                <a:latin typeface="+mn-lt"/>
                <a:ea typeface="Tiffany" panose="02020500000000000000" pitchFamily="18" charset="0"/>
                <a:cs typeface="Tiffany" panose="02020500000000000000" pitchFamily="18" charset="0"/>
              </a:rPr>
              <a:t> và khai thác CSDL.</a:t>
            </a:r>
            <a:r>
              <a:rPr lang="en-US" sz="2400">
                <a:latin typeface="+mn-lt"/>
                <a:ea typeface="Tiffany" panose="02020500000000000000" pitchFamily="18" charset="0"/>
                <a:cs typeface="Tiffany" panose="02020500000000000000" pitchFamily="18" charset="0"/>
              </a:rPr>
              <a:t> </a:t>
            </a:r>
          </a:p>
          <a:p>
            <a:pPr algn="just">
              <a:spcBef>
                <a:spcPts val="0"/>
              </a:spcBef>
            </a:pPr>
            <a:r>
              <a:rPr lang="en-GB" sz="2400" b="1">
                <a:latin typeface="+mn-lt"/>
                <a:ea typeface="Tiffany" panose="02020500000000000000" pitchFamily="18" charset="0"/>
                <a:cs typeface="Tiffany" panose="02020500000000000000" pitchFamily="18" charset="0"/>
              </a:rPr>
              <a:t>Tính chất của các hệ quản trị CSDL (DBMS)</a:t>
            </a:r>
          </a:p>
          <a:p>
            <a:pPr lvl="2" algn="just">
              <a:spcBef>
                <a:spcPts val="0"/>
              </a:spcBef>
            </a:pPr>
            <a:r>
              <a:rPr lang="en-GB">
                <a:latin typeface="+mn-lt"/>
                <a:ea typeface="Tiffany" panose="02020500000000000000" pitchFamily="18" charset="0"/>
                <a:cs typeface="Tiffany" panose="02020500000000000000" pitchFamily="18" charset="0"/>
              </a:rPr>
              <a:t>Tính sẵn sàng</a:t>
            </a:r>
          </a:p>
          <a:p>
            <a:pPr lvl="2" algn="just">
              <a:spcBef>
                <a:spcPts val="0"/>
              </a:spcBef>
            </a:pPr>
            <a:r>
              <a:rPr lang="en-GB">
                <a:latin typeface="+mn-lt"/>
                <a:ea typeface="Tiffany" panose="02020500000000000000" pitchFamily="18" charset="0"/>
                <a:cs typeface="Tiffany" panose="02020500000000000000" pitchFamily="18" charset="0"/>
              </a:rPr>
              <a:t>Toàn vẹn</a:t>
            </a:r>
          </a:p>
          <a:p>
            <a:pPr lvl="2" algn="just">
              <a:spcBef>
                <a:spcPts val="0"/>
              </a:spcBef>
            </a:pPr>
            <a:r>
              <a:rPr lang="en-GB">
                <a:latin typeface="+mn-lt"/>
                <a:ea typeface="Tiffany" panose="02020500000000000000" pitchFamily="18" charset="0"/>
                <a:cs typeface="Tiffany" panose="02020500000000000000" pitchFamily="18" charset="0"/>
              </a:rPr>
              <a:t>Bảo mật</a:t>
            </a:r>
          </a:p>
          <a:p>
            <a:pPr lvl="2" algn="just">
              <a:spcBef>
                <a:spcPts val="0"/>
              </a:spcBef>
            </a:pPr>
            <a:r>
              <a:rPr lang="en-GB">
                <a:latin typeface="+mn-lt"/>
                <a:ea typeface="Tiffany" panose="02020500000000000000" pitchFamily="18" charset="0"/>
                <a:cs typeface="Tiffany" panose="02020500000000000000" pitchFamily="18" charset="0"/>
              </a:rPr>
              <a:t>Độc lập</a:t>
            </a:r>
            <a:endParaRPr lang="en-US">
              <a:latin typeface="+mn-lt"/>
              <a:ea typeface="Tiffany" panose="02020500000000000000" pitchFamily="18" charset="0"/>
              <a:cs typeface="Tiffany" panose="02020500000000000000" pitchFamily="18" charset="0"/>
            </a:endParaRPr>
          </a:p>
          <a:p>
            <a:pPr algn="just"/>
            <a:r>
              <a:rPr lang="en-US" sz="2400" kern="0">
                <a:latin typeface="+mn-lt"/>
                <a:ea typeface="Tiffany" panose="02020500000000000000" pitchFamily="18" charset="0"/>
                <a:cs typeface="Tiffany" panose="02020500000000000000" pitchFamily="18" charset="0"/>
              </a:rPr>
              <a:t>Chức năng của </a:t>
            </a:r>
            <a:r>
              <a:rPr lang="en-GB" sz="2400" b="1">
                <a:ea typeface="Tiffany" panose="02020500000000000000" pitchFamily="18" charset="0"/>
                <a:cs typeface="Tiffany" panose="02020500000000000000" pitchFamily="18" charset="0"/>
              </a:rPr>
              <a:t>hệ quản trị CSDL </a:t>
            </a:r>
            <a:r>
              <a:rPr lang="en-US" sz="2400" kern="0">
                <a:latin typeface="+mn-lt"/>
                <a:ea typeface="Tiffany" panose="02020500000000000000" pitchFamily="18" charset="0"/>
                <a:cs typeface="Tiffany" panose="02020500000000000000" pitchFamily="18" charset="0"/>
              </a:rPr>
              <a:t>:</a:t>
            </a:r>
          </a:p>
          <a:p>
            <a:pPr lvl="1" algn="just">
              <a:spcBef>
                <a:spcPts val="0"/>
              </a:spcBef>
            </a:pPr>
            <a:r>
              <a:rPr lang="en-US" sz="2400" kern="0">
                <a:latin typeface="+mn-lt"/>
                <a:ea typeface="Tiffany" panose="02020500000000000000" pitchFamily="18" charset="0"/>
                <a:cs typeface="Tiffany" panose="02020500000000000000" pitchFamily="18" charset="0"/>
              </a:rPr>
              <a:t>Organize data</a:t>
            </a:r>
          </a:p>
          <a:p>
            <a:pPr lvl="1" algn="just">
              <a:spcBef>
                <a:spcPts val="0"/>
              </a:spcBef>
            </a:pPr>
            <a:r>
              <a:rPr lang="en-US" sz="2400" kern="0">
                <a:latin typeface="+mn-lt"/>
                <a:ea typeface="Tiffany" panose="02020500000000000000" pitchFamily="18" charset="0"/>
                <a:cs typeface="Tiffany" panose="02020500000000000000" pitchFamily="18" charset="0"/>
              </a:rPr>
              <a:t>Store and retrieve data efficiently</a:t>
            </a:r>
          </a:p>
          <a:p>
            <a:pPr lvl="1" algn="just">
              <a:spcBef>
                <a:spcPts val="0"/>
              </a:spcBef>
            </a:pPr>
            <a:r>
              <a:rPr lang="en-US" sz="2400" kern="0">
                <a:latin typeface="+mn-lt"/>
                <a:ea typeface="Tiffany" panose="02020500000000000000" pitchFamily="18" charset="0"/>
                <a:cs typeface="Tiffany" panose="02020500000000000000" pitchFamily="18" charset="0"/>
              </a:rPr>
              <a:t>Manipulate data (update and delete)</a:t>
            </a:r>
          </a:p>
          <a:p>
            <a:pPr lvl="1" algn="just">
              <a:spcBef>
                <a:spcPts val="0"/>
              </a:spcBef>
            </a:pPr>
            <a:r>
              <a:rPr lang="en-US" sz="2400" kern="0">
                <a:latin typeface="+mn-lt"/>
                <a:ea typeface="Tiffany" panose="02020500000000000000" pitchFamily="18" charset="0"/>
                <a:cs typeface="Tiffany" panose="02020500000000000000" pitchFamily="18" charset="0"/>
              </a:rPr>
              <a:t>Enforce referential integrity and consistency</a:t>
            </a:r>
          </a:p>
          <a:p>
            <a:pPr lvl="1" algn="just">
              <a:spcBef>
                <a:spcPts val="0"/>
              </a:spcBef>
            </a:pPr>
            <a:r>
              <a:rPr lang="en-US" sz="2400" kern="0">
                <a:latin typeface="+mn-lt"/>
                <a:ea typeface="Tiffany" panose="02020500000000000000" pitchFamily="18" charset="0"/>
                <a:cs typeface="Tiffany" panose="02020500000000000000" pitchFamily="18" charset="0"/>
              </a:rPr>
              <a:t>Enforce and implement data security policies and procedures</a:t>
            </a:r>
          </a:p>
          <a:p>
            <a:pPr lvl="1" algn="just">
              <a:spcBef>
                <a:spcPts val="0"/>
              </a:spcBef>
            </a:pPr>
            <a:r>
              <a:rPr lang="en-US" sz="2400" kern="0">
                <a:latin typeface="+mn-lt"/>
                <a:ea typeface="Tiffany" panose="02020500000000000000" pitchFamily="18" charset="0"/>
                <a:cs typeface="Tiffany" panose="02020500000000000000" pitchFamily="18" charset="0"/>
              </a:rPr>
              <a:t>Back up, recover, and restore data</a:t>
            </a:r>
          </a:p>
        </p:txBody>
      </p:sp>
      <p:sp>
        <p:nvSpPr>
          <p:cNvPr id="3" name="Slide Number Placeholder 2"/>
          <p:cNvSpPr>
            <a:spLocks noGrp="1"/>
          </p:cNvSpPr>
          <p:nvPr>
            <p:ph type="sldNum" sz="quarter" idx="12"/>
          </p:nvPr>
        </p:nvSpPr>
        <p:spPr/>
        <p:txBody>
          <a:bodyPr/>
          <a:lstStyle/>
          <a:p>
            <a:fld id="{064FD0D8-B247-423B-95C3-D6BD0862E143}" type="slidenum">
              <a:rPr lang="en-US" smtClean="0"/>
              <a:t>14</a:t>
            </a:fld>
            <a:endParaRPr lang="en-US"/>
          </a:p>
        </p:txBody>
      </p:sp>
      <p:cxnSp>
        <p:nvCxnSpPr>
          <p:cNvPr id="6" name="Straight Connector 5"/>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83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066800"/>
            <a:ext cx="9677400" cy="828675"/>
          </a:xfrm>
        </p:spPr>
        <p:txBody>
          <a:bodyPr>
            <a:normAutofit/>
          </a:bodyPr>
          <a:lstStyle/>
          <a:p>
            <a:r>
              <a:rPr lang="en-US" sz="2800">
                <a:solidFill>
                  <a:srgbClr val="C00000"/>
                </a:solidFill>
              </a:rPr>
              <a:t>Best Practices</a:t>
            </a:r>
          </a:p>
        </p:txBody>
      </p:sp>
      <p:sp>
        <p:nvSpPr>
          <p:cNvPr id="4" name="Rectangle 3"/>
          <p:cNvSpPr txBox="1">
            <a:spLocks noChangeArrowheads="1"/>
          </p:cNvSpPr>
          <p:nvPr/>
        </p:nvSpPr>
        <p:spPr bwMode="auto">
          <a:xfrm>
            <a:off x="533400" y="18288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Develop a secure environment (continued):</a:t>
            </a:r>
          </a:p>
          <a:p>
            <a:pPr lvl="1"/>
            <a:r>
              <a:rPr lang="en-US" kern="0"/>
              <a:t>Never give your password to anyone</a:t>
            </a:r>
          </a:p>
          <a:p>
            <a:pPr lvl="1"/>
            <a:r>
              <a:rPr lang="en-US" kern="0"/>
              <a:t>Never share your password with anyone</a:t>
            </a:r>
          </a:p>
          <a:p>
            <a:pPr lvl="1"/>
            <a:r>
              <a:rPr lang="en-US" kern="0"/>
              <a:t>Never give your password over the phone.</a:t>
            </a:r>
          </a:p>
          <a:p>
            <a:pPr lvl="1"/>
            <a:r>
              <a:rPr lang="en-US" kern="0"/>
              <a:t>Never type your password in an e-mail</a:t>
            </a:r>
          </a:p>
          <a:p>
            <a:pPr lvl="1"/>
            <a:r>
              <a:rPr lang="en-US" kern="0"/>
              <a:t>Make sure your password is complex enough</a:t>
            </a:r>
          </a:p>
          <a:p>
            <a:pPr lvl="1"/>
            <a:r>
              <a:rPr lang="en-US" kern="0"/>
              <a:t>Use Windows integrated security mode</a:t>
            </a:r>
          </a:p>
          <a:p>
            <a:pPr lvl="1"/>
            <a:r>
              <a:rPr lang="en-US" kern="0"/>
              <a:t>In Windows 2000/3 domain use domain users and take advantage of Kerberos</a:t>
            </a:r>
          </a:p>
        </p:txBody>
      </p:sp>
      <p:cxnSp>
        <p:nvCxnSpPr>
          <p:cNvPr id="5" name="Straight Connector 4"/>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1623880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143000"/>
            <a:ext cx="9677400" cy="828675"/>
          </a:xfrm>
        </p:spPr>
        <p:txBody>
          <a:bodyPr>
            <a:normAutofit/>
          </a:bodyPr>
          <a:lstStyle/>
          <a:p>
            <a:r>
              <a:rPr lang="en-US" sz="2800">
                <a:solidFill>
                  <a:srgbClr val="C00000"/>
                </a:solidFill>
              </a:rPr>
              <a:t>Best Practices</a:t>
            </a:r>
          </a:p>
        </p:txBody>
      </p:sp>
      <p:sp>
        <p:nvSpPr>
          <p:cNvPr id="5" name="Rectangle 3"/>
          <p:cNvSpPr txBox="1">
            <a:spLocks noChangeArrowheads="1"/>
          </p:cNvSpPr>
          <p:nvPr/>
        </p:nvSpPr>
        <p:spPr bwMode="auto">
          <a:xfrm>
            <a:off x="533400" y="18288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When configuring policies:</a:t>
            </a:r>
          </a:p>
          <a:p>
            <a:pPr lvl="1"/>
            <a:r>
              <a:rPr lang="en-US" kern="0"/>
              <a:t>Require complex passwords with special characters in the first seven bytes</a:t>
            </a:r>
          </a:p>
          <a:p>
            <a:pPr lvl="1"/>
            <a:r>
              <a:rPr lang="en-US" kern="0"/>
              <a:t>Require a password length of at least eight</a:t>
            </a:r>
          </a:p>
          <a:p>
            <a:pPr lvl="1"/>
            <a:r>
              <a:rPr lang="en-US" kern="0"/>
              <a:t>Set an account lockout threshold</a:t>
            </a:r>
          </a:p>
          <a:p>
            <a:pPr lvl="1"/>
            <a:r>
              <a:rPr lang="en-US" kern="0"/>
              <a:t>Do not allow passwords to automatically reset</a:t>
            </a:r>
          </a:p>
          <a:p>
            <a:pPr lvl="1"/>
            <a:r>
              <a:rPr lang="en-US" kern="0"/>
              <a:t>Expire end-user passwords</a:t>
            </a:r>
          </a:p>
          <a:p>
            <a:pPr lvl="1"/>
            <a:r>
              <a:rPr lang="en-US" kern="0"/>
              <a:t>Do not expire application-user passwords</a:t>
            </a:r>
          </a:p>
          <a:p>
            <a:pPr lvl="1"/>
            <a:r>
              <a:rPr lang="en-US" kern="0"/>
              <a:t>Enforce a password history</a:t>
            </a:r>
          </a:p>
        </p:txBody>
      </p:sp>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6371994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990600"/>
            <a:ext cx="9677400" cy="828675"/>
          </a:xfrm>
        </p:spPr>
        <p:txBody>
          <a:bodyPr>
            <a:normAutofit/>
          </a:bodyPr>
          <a:lstStyle/>
          <a:p>
            <a:r>
              <a:rPr lang="en-US" sz="2800">
                <a:solidFill>
                  <a:srgbClr val="C00000"/>
                </a:solidFill>
              </a:rPr>
              <a:t>Best Practices</a:t>
            </a:r>
          </a:p>
        </p:txBody>
      </p:sp>
      <p:sp>
        <p:nvSpPr>
          <p:cNvPr id="4" name="Rectangle 3"/>
          <p:cNvSpPr txBox="1">
            <a:spLocks noChangeArrowheads="1"/>
          </p:cNvSpPr>
          <p:nvPr/>
        </p:nvSpPr>
        <p:spPr bwMode="auto">
          <a:xfrm>
            <a:off x="457200" y="16002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Profiles define database users behavior</a:t>
            </a:r>
          </a:p>
          <a:p>
            <a:r>
              <a:rPr lang="en-US" kern="0"/>
              <a:t>In Oracle:</a:t>
            </a:r>
          </a:p>
          <a:p>
            <a:pPr lvl="1"/>
            <a:r>
              <a:rPr lang="en-US" kern="0"/>
              <a:t>DBA_PROFILE view</a:t>
            </a:r>
          </a:p>
          <a:p>
            <a:pPr lvl="1"/>
            <a:r>
              <a:rPr lang="en-US" kern="0"/>
              <a:t>ALTER USER</a:t>
            </a:r>
          </a:p>
          <a:p>
            <a:r>
              <a:rPr lang="en-US" kern="0"/>
              <a:t>SQL Server does not support profiles</a:t>
            </a:r>
          </a:p>
          <a:p>
            <a:r>
              <a:rPr lang="en-US" kern="0"/>
              <a:t>Password policy:</a:t>
            </a:r>
          </a:p>
          <a:p>
            <a:pPr lvl="1"/>
            <a:r>
              <a:rPr lang="en-US" kern="0"/>
              <a:t>Enhances password robustness</a:t>
            </a:r>
          </a:p>
          <a:p>
            <a:pPr lvl="1"/>
            <a:r>
              <a:rPr lang="en-US" kern="0"/>
              <a:t>Reduces likelihood of password breaking</a:t>
            </a:r>
          </a:p>
        </p:txBody>
      </p:sp>
      <p:cxnSp>
        <p:nvCxnSpPr>
          <p:cNvPr id="5" name="Straight Connector 4"/>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21099983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952109"/>
            <a:ext cx="9677400" cy="828675"/>
          </a:xfrm>
        </p:spPr>
        <p:txBody>
          <a:bodyPr>
            <a:normAutofit/>
          </a:bodyPr>
          <a:lstStyle/>
          <a:p>
            <a:r>
              <a:rPr lang="en-US" sz="2800">
                <a:solidFill>
                  <a:srgbClr val="C00000"/>
                </a:solidFill>
              </a:rPr>
              <a:t>Best Practices</a:t>
            </a:r>
          </a:p>
        </p:txBody>
      </p:sp>
      <p:sp>
        <p:nvSpPr>
          <p:cNvPr id="5" name="Rectangle 3"/>
          <p:cNvSpPr txBox="1">
            <a:spLocks noChangeArrowheads="1"/>
          </p:cNvSpPr>
          <p:nvPr/>
        </p:nvSpPr>
        <p:spPr bwMode="auto">
          <a:xfrm>
            <a:off x="457200" y="17526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In SQL Server:</a:t>
            </a:r>
          </a:p>
          <a:p>
            <a:pPr lvl="1"/>
            <a:r>
              <a:rPr lang="en-US" kern="0"/>
              <a:t>NTLM</a:t>
            </a:r>
          </a:p>
          <a:p>
            <a:pPr lvl="1"/>
            <a:r>
              <a:rPr lang="en-US" kern="0"/>
              <a:t>Kerberos</a:t>
            </a:r>
          </a:p>
          <a:p>
            <a:r>
              <a:rPr lang="en-US" kern="0"/>
              <a:t>In Oracle:</a:t>
            </a:r>
          </a:p>
          <a:p>
            <a:pPr lvl="1"/>
            <a:r>
              <a:rPr lang="en-US" kern="0"/>
              <a:t>System privileges</a:t>
            </a:r>
          </a:p>
          <a:p>
            <a:pPr lvl="1"/>
            <a:r>
              <a:rPr lang="en-US" kern="0"/>
              <a:t>Object privileges</a:t>
            </a:r>
          </a:p>
          <a:p>
            <a:r>
              <a:rPr lang="en-US" kern="0"/>
              <a:t>In SQL Server:</a:t>
            </a:r>
          </a:p>
          <a:p>
            <a:pPr lvl="1"/>
            <a:r>
              <a:rPr lang="en-US" kern="0"/>
              <a:t>System or server, database, table and column privileges</a:t>
            </a:r>
          </a:p>
        </p:txBody>
      </p:sp>
      <p:cxnSp>
        <p:nvCxnSpPr>
          <p:cNvPr id="4" name="Straight Connector 3"/>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3546642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066800"/>
            <a:ext cx="9677400" cy="828675"/>
          </a:xfrm>
        </p:spPr>
        <p:txBody>
          <a:bodyPr>
            <a:normAutofit/>
          </a:bodyPr>
          <a:lstStyle/>
          <a:p>
            <a:r>
              <a:rPr lang="en-US" sz="2800">
                <a:solidFill>
                  <a:srgbClr val="C00000"/>
                </a:solidFill>
              </a:rPr>
              <a:t>Best Practices</a:t>
            </a:r>
          </a:p>
        </p:txBody>
      </p:sp>
      <p:sp>
        <p:nvSpPr>
          <p:cNvPr id="4" name="Rectangle 3"/>
          <p:cNvSpPr txBox="1">
            <a:spLocks noChangeArrowheads="1"/>
          </p:cNvSpPr>
          <p:nvPr/>
        </p:nvSpPr>
        <p:spPr bwMode="auto">
          <a:xfrm>
            <a:off x="533400" y="1752600"/>
            <a:ext cx="807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t>GRANT and REVOKE</a:t>
            </a:r>
          </a:p>
          <a:p>
            <a:r>
              <a:rPr lang="en-US" kern="0"/>
              <a:t>Role is used to:</a:t>
            </a:r>
          </a:p>
          <a:p>
            <a:pPr lvl="1"/>
            <a:r>
              <a:rPr lang="en-US" kern="0"/>
              <a:t>Organize and administer privileges in an easy manner</a:t>
            </a:r>
          </a:p>
          <a:p>
            <a:pPr lvl="1"/>
            <a:r>
              <a:rPr lang="en-US" kern="0"/>
              <a:t>Role is like a user but cannot own objects</a:t>
            </a:r>
          </a:p>
          <a:p>
            <a:pPr lvl="1"/>
            <a:r>
              <a:rPr lang="en-US" kern="0"/>
              <a:t>Role can be assigned privileges</a:t>
            </a:r>
          </a:p>
          <a:p>
            <a:pPr lvl="1"/>
            <a:r>
              <a:rPr lang="en-US" kern="0"/>
              <a:t>GRANT and REVOKE</a:t>
            </a:r>
          </a:p>
          <a:p>
            <a:r>
              <a:rPr lang="en-US" kern="0"/>
              <a:t>Best practices for developing a secure environment</a:t>
            </a:r>
          </a:p>
        </p:txBody>
      </p:sp>
      <p:cxnSp>
        <p:nvCxnSpPr>
          <p:cNvPr id="5" name="Straight Connector 4"/>
          <p:cNvCxnSpPr/>
          <p:nvPr/>
        </p:nvCxnSpPr>
        <p:spPr>
          <a:xfrm>
            <a:off x="152400" y="981075"/>
            <a:ext cx="8991600" cy="0"/>
          </a:xfrm>
          <a:prstGeom prst="line">
            <a:avLst/>
          </a:prstGeom>
        </p:spPr>
        <p:style>
          <a:lnRef idx="3">
            <a:schemeClr val="dk1"/>
          </a:lnRef>
          <a:fillRef idx="0">
            <a:schemeClr val="dk1"/>
          </a:fillRef>
          <a:effectRef idx="2">
            <a:schemeClr val="dk1"/>
          </a:effectRef>
          <a:fontRef idx="minor">
            <a:schemeClr val="tx1"/>
          </a:fontRef>
        </p:style>
      </p:cxnSp>
      <p:sp>
        <p:nvSpPr>
          <p:cNvPr id="6" name="Title 2"/>
          <p:cNvSpPr txBox="1">
            <a:spLocks/>
          </p:cNvSpPr>
          <p:nvPr/>
        </p:nvSpPr>
        <p:spPr>
          <a:xfrm>
            <a:off x="495300" y="152400"/>
            <a:ext cx="8191500" cy="82867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4000">
                <a:solidFill>
                  <a:srgbClr val="C00000"/>
                </a:solidFill>
              </a:rPr>
              <a:t>Bảo mật người dùng trong SQL Server </a:t>
            </a:r>
          </a:p>
        </p:txBody>
      </p:sp>
    </p:spTree>
    <p:extLst>
      <p:ext uri="{BB962C8B-B14F-4D97-AF65-F5344CB8AC3E}">
        <p14:creationId xmlns:p14="http://schemas.microsoft.com/office/powerpoint/2010/main" val="35644057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sz="4000">
                <a:solidFill>
                  <a:srgbClr val="FF0000"/>
                </a:solidFill>
              </a:rPr>
              <a:t>Password Policies</a:t>
            </a:r>
          </a:p>
        </p:txBody>
      </p:sp>
      <p:sp>
        <p:nvSpPr>
          <p:cNvPr id="421891" name="Rectangle 3"/>
          <p:cNvSpPr>
            <a:spLocks noGrp="1" noChangeArrowheads="1"/>
          </p:cNvSpPr>
          <p:nvPr>
            <p:ph idx="1"/>
          </p:nvPr>
        </p:nvSpPr>
        <p:spPr>
          <a:xfrm>
            <a:off x="533400" y="1524000"/>
            <a:ext cx="8077200" cy="4419600"/>
          </a:xfrm>
        </p:spPr>
        <p:txBody>
          <a:bodyPr>
            <a:noAutofit/>
          </a:bodyPr>
          <a:lstStyle/>
          <a:p>
            <a:pPr marL="0" lvl="1" indent="0">
              <a:buNone/>
            </a:pPr>
            <a:r>
              <a:rPr lang="en-US" sz="2400"/>
              <a:t>Chính sách của quốc phòng</a:t>
            </a:r>
          </a:p>
          <a:p>
            <a:pPr lvl="1"/>
            <a:r>
              <a:rPr lang="en-US" sz="2400"/>
              <a:t>Tấn công: Ngăn chặn các tấn công từ bên ngoài</a:t>
            </a:r>
          </a:p>
          <a:p>
            <a:pPr lvl="1"/>
            <a:r>
              <a:rPr lang="en-US" sz="2400"/>
              <a:t>Tập trung kiểm soát các hệ thống </a:t>
            </a:r>
          </a:p>
          <a:p>
            <a:pPr marL="0" lvl="1" indent="0">
              <a:buNone/>
            </a:pPr>
            <a:r>
              <a:rPr lang="en-US" sz="2400"/>
              <a:t>Chính sách mật khẩu tốt nhất:</a:t>
            </a:r>
          </a:p>
          <a:p>
            <a:pPr lvl="1"/>
            <a:r>
              <a:rPr lang="en-US" sz="2400"/>
              <a:t>Phù hợp với nhiệm vụ công ty của bạn</a:t>
            </a:r>
          </a:p>
          <a:p>
            <a:pPr lvl="1"/>
            <a:r>
              <a:rPr lang="en-US" sz="2400"/>
              <a:t>Thực thi ở tất cả các cấp của tổ chức</a:t>
            </a:r>
          </a:p>
          <a:p>
            <a:pPr lvl="1"/>
            <a:r>
              <a:rPr lang="vi-VN" sz="2400"/>
              <a:t>Mật khẩu </a:t>
            </a:r>
            <a:r>
              <a:rPr lang="en-US" sz="2400"/>
              <a:t>phải mạnh</a:t>
            </a:r>
          </a:p>
          <a:p>
            <a:pPr lvl="1"/>
            <a:r>
              <a:rPr lang="vi-VN" sz="2400"/>
              <a:t>Xác thực người dùng phụ thuộc vào mật khẩu</a:t>
            </a:r>
            <a:endParaRPr lang="en-US" sz="2400"/>
          </a:p>
          <a:p>
            <a:pPr lvl="1"/>
            <a:r>
              <a:rPr lang="en-US" sz="2400"/>
              <a:t>Hacker biết và phá vỡ mật khẩu</a:t>
            </a:r>
          </a:p>
        </p:txBody>
      </p:sp>
      <p:sp>
        <p:nvSpPr>
          <p:cNvPr id="5" name="Slide Number Placeholder 4"/>
          <p:cNvSpPr>
            <a:spLocks noGrp="1"/>
          </p:cNvSpPr>
          <p:nvPr>
            <p:ph type="sldNum" sz="quarter" idx="12"/>
          </p:nvPr>
        </p:nvSpPr>
        <p:spPr/>
        <p:txBody>
          <a:bodyPr/>
          <a:lstStyle/>
          <a:p>
            <a:fld id="{D95071E3-3819-4825-AD39-5A575E31A29B}" type="slidenum">
              <a:rPr lang="en-US"/>
              <a:pPr/>
              <a:t>145</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4646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sz="4000">
                <a:solidFill>
                  <a:srgbClr val="FF0000"/>
                </a:solidFill>
              </a:rPr>
              <a:t>Password Policies</a:t>
            </a:r>
          </a:p>
        </p:txBody>
      </p:sp>
      <p:sp>
        <p:nvSpPr>
          <p:cNvPr id="5" name="Slide Number Placeholder 4"/>
          <p:cNvSpPr>
            <a:spLocks noGrp="1"/>
          </p:cNvSpPr>
          <p:nvPr>
            <p:ph type="sldNum" sz="quarter" idx="12"/>
          </p:nvPr>
        </p:nvSpPr>
        <p:spPr/>
        <p:txBody>
          <a:bodyPr/>
          <a:lstStyle/>
          <a:p>
            <a:fld id="{D95071E3-3819-4825-AD39-5A575E31A29B}" type="slidenum">
              <a:rPr lang="en-US"/>
              <a:pPr/>
              <a:t>146</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
        <p:nvSpPr>
          <p:cNvPr id="7" name="Rectangle 3"/>
          <p:cNvSpPr txBox="1">
            <a:spLocks noChangeArrowheads="1"/>
          </p:cNvSpPr>
          <p:nvPr/>
        </p:nvSpPr>
        <p:spPr bwMode="auto">
          <a:xfrm>
            <a:off x="427712" y="1479552"/>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400" kern="0">
                <a:latin typeface="+mn-lt"/>
              </a:rPr>
              <a:t>Microsoft SQL Server:</a:t>
            </a:r>
          </a:p>
          <a:p>
            <a:pPr lvl="1"/>
            <a:r>
              <a:rPr lang="en-US" kern="0">
                <a:latin typeface="+mn-lt"/>
              </a:rPr>
              <a:t>Tích hợp hệ thống máy chủ -Integrated server system</a:t>
            </a:r>
          </a:p>
          <a:p>
            <a:pPr lvl="1"/>
            <a:r>
              <a:rPr lang="en-US" kern="0">
                <a:latin typeface="+mn-lt"/>
              </a:rPr>
              <a:t>Chế độ xác thực của Windows- Windows authentication mode</a:t>
            </a:r>
          </a:p>
          <a:p>
            <a:r>
              <a:rPr lang="en-US" sz="2400" kern="0">
                <a:latin typeface="+mn-lt"/>
              </a:rPr>
              <a:t>NTLM:</a:t>
            </a:r>
          </a:p>
          <a:p>
            <a:pPr lvl="1"/>
            <a:r>
              <a:rPr lang="en-US" kern="0">
                <a:latin typeface="+mn-lt"/>
              </a:rPr>
              <a:t>Challenge/response methodology</a:t>
            </a:r>
          </a:p>
          <a:p>
            <a:pPr lvl="1"/>
            <a:r>
              <a:rPr lang="en-US" kern="0">
                <a:latin typeface="+mn-lt"/>
              </a:rPr>
              <a:t>Challenge is eight bytes of random data</a:t>
            </a:r>
          </a:p>
          <a:p>
            <a:pPr lvl="1"/>
            <a:r>
              <a:rPr lang="en-US" kern="0">
                <a:latin typeface="+mn-lt"/>
              </a:rPr>
              <a:t>Response is a 24-byte DES-encrypted hash</a:t>
            </a:r>
          </a:p>
        </p:txBody>
      </p:sp>
      <p:pic>
        <p:nvPicPr>
          <p:cNvPr id="8" name="Picture 4" descr="Fig04-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00100" y="4319232"/>
            <a:ext cx="7543800" cy="25753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961212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sz="4000">
                <a:solidFill>
                  <a:srgbClr val="FF0000"/>
                </a:solidFill>
              </a:rPr>
              <a:t>Password Policies</a:t>
            </a:r>
          </a:p>
        </p:txBody>
      </p:sp>
      <p:sp>
        <p:nvSpPr>
          <p:cNvPr id="5" name="Slide Number Placeholder 4"/>
          <p:cNvSpPr>
            <a:spLocks noGrp="1"/>
          </p:cNvSpPr>
          <p:nvPr>
            <p:ph type="sldNum" sz="quarter" idx="12"/>
          </p:nvPr>
        </p:nvSpPr>
        <p:spPr/>
        <p:txBody>
          <a:bodyPr/>
          <a:lstStyle/>
          <a:p>
            <a:fld id="{D95071E3-3819-4825-AD39-5A575E31A29B}" type="slidenum">
              <a:rPr lang="en-US"/>
              <a:pPr/>
              <a:t>147</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
        <p:nvSpPr>
          <p:cNvPr id="9" name="Rectangle 3"/>
          <p:cNvSpPr txBox="1">
            <a:spLocks noChangeArrowheads="1"/>
          </p:cNvSpPr>
          <p:nvPr/>
        </p:nvSpPr>
        <p:spPr bwMode="auto">
          <a:xfrm>
            <a:off x="609600" y="14478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b="1" kern="0"/>
              <a:t>Kerberos:</a:t>
            </a:r>
          </a:p>
          <a:p>
            <a:pPr lvl="1"/>
            <a:r>
              <a:rPr lang="en-US" sz="2200" kern="0"/>
              <a:t>A key known by client and server encrypts handshake data</a:t>
            </a:r>
          </a:p>
          <a:p>
            <a:pPr lvl="1"/>
            <a:r>
              <a:rPr lang="en-US" sz="2200" kern="0"/>
              <a:t>Requires a Key Distribution Center (KDC)</a:t>
            </a:r>
          </a:p>
          <a:p>
            <a:pPr lvl="1"/>
            <a:r>
              <a:rPr lang="en-US" sz="2200" kern="0"/>
              <a:t>Tickets</a:t>
            </a:r>
          </a:p>
          <a:p>
            <a:pPr lvl="1"/>
            <a:r>
              <a:rPr lang="en-US" sz="2200" kern="0"/>
              <a:t>Time must be synchronized networkwide</a:t>
            </a:r>
          </a:p>
        </p:txBody>
      </p:sp>
      <p:pic>
        <p:nvPicPr>
          <p:cNvPr id="10" name="Picture 4" descr="Fig04-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0412" y="3581400"/>
            <a:ext cx="7775575" cy="325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107257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sz="4000">
                <a:solidFill>
                  <a:srgbClr val="FF0000"/>
                </a:solidFill>
              </a:rPr>
              <a:t>Password Policies</a:t>
            </a:r>
          </a:p>
        </p:txBody>
      </p:sp>
      <p:sp>
        <p:nvSpPr>
          <p:cNvPr id="5" name="Slide Number Placeholder 4"/>
          <p:cNvSpPr>
            <a:spLocks noGrp="1"/>
          </p:cNvSpPr>
          <p:nvPr>
            <p:ph type="sldNum" sz="quarter" idx="12"/>
          </p:nvPr>
        </p:nvSpPr>
        <p:spPr/>
        <p:txBody>
          <a:bodyPr/>
          <a:lstStyle/>
          <a:p>
            <a:fld id="{D95071E3-3819-4825-AD39-5A575E31A29B}" type="slidenum">
              <a:rPr lang="en-US"/>
              <a:pPr/>
              <a:t>148</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4" descr="Fig04-0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5612" y="1979613"/>
            <a:ext cx="8232775" cy="3768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59731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sz="3600">
                <a:solidFill>
                  <a:srgbClr val="FF0000"/>
                </a:solidFill>
              </a:rPr>
              <a:t>Password Policies (continued)</a:t>
            </a:r>
          </a:p>
        </p:txBody>
      </p:sp>
      <p:sp>
        <p:nvSpPr>
          <p:cNvPr id="422915" name="Rectangle 3"/>
          <p:cNvSpPr>
            <a:spLocks noGrp="1" noChangeArrowheads="1"/>
          </p:cNvSpPr>
          <p:nvPr>
            <p:ph idx="1"/>
          </p:nvPr>
        </p:nvSpPr>
        <p:spPr>
          <a:xfrm>
            <a:off x="381000" y="1547812"/>
            <a:ext cx="8077200" cy="4267200"/>
          </a:xfrm>
        </p:spPr>
        <p:txBody>
          <a:bodyPr/>
          <a:lstStyle/>
          <a:p>
            <a:r>
              <a:rPr lang="en-US" sz="2800"/>
              <a:t>Best practices:</a:t>
            </a:r>
          </a:p>
          <a:p>
            <a:pPr lvl="1"/>
            <a:r>
              <a:rPr lang="en-US" sz="2400"/>
              <a:t>Password aging –Mật khẩu lão hóa</a:t>
            </a:r>
          </a:p>
          <a:p>
            <a:pPr lvl="1"/>
            <a:r>
              <a:rPr lang="en-US" sz="2400"/>
              <a:t>Password reuse</a:t>
            </a:r>
          </a:p>
          <a:p>
            <a:pPr lvl="1"/>
            <a:r>
              <a:rPr lang="en-US" sz="2400"/>
              <a:t>Password history</a:t>
            </a:r>
          </a:p>
          <a:p>
            <a:pPr lvl="1"/>
            <a:r>
              <a:rPr lang="en-US" sz="2400"/>
              <a:t>Password encryption</a:t>
            </a:r>
          </a:p>
          <a:p>
            <a:pPr lvl="1"/>
            <a:r>
              <a:rPr lang="en-US" sz="2400"/>
              <a:t>Password storage and protection</a:t>
            </a:r>
          </a:p>
          <a:p>
            <a:pPr lvl="1"/>
            <a:r>
              <a:rPr lang="en-US" sz="2400"/>
              <a:t>Password complexity</a:t>
            </a:r>
          </a:p>
          <a:p>
            <a:pPr lvl="1"/>
            <a:r>
              <a:rPr lang="en-US" sz="2400"/>
              <a:t>Logon retries</a:t>
            </a:r>
          </a:p>
          <a:p>
            <a:pPr lvl="1"/>
            <a:r>
              <a:rPr lang="en-US" sz="2400"/>
              <a:t>Single sign-on</a:t>
            </a:r>
          </a:p>
          <a:p>
            <a:pPr lvl="1"/>
            <a:endParaRPr lang="en-US" sz="2400"/>
          </a:p>
        </p:txBody>
      </p:sp>
      <p:sp>
        <p:nvSpPr>
          <p:cNvPr id="5" name="Slide Number Placeholder 4"/>
          <p:cNvSpPr>
            <a:spLocks noGrp="1"/>
          </p:cNvSpPr>
          <p:nvPr>
            <p:ph type="sldNum" sz="quarter" idx="12"/>
          </p:nvPr>
        </p:nvSpPr>
        <p:spPr/>
        <p:txBody>
          <a:bodyPr/>
          <a:lstStyle/>
          <a:p>
            <a:fld id="{D8CE6D33-A786-475E-9F00-D30682B8AA52}" type="slidenum">
              <a:rPr lang="en-US"/>
              <a:pPr/>
              <a:t>149</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961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828675"/>
          </a:xfrm>
        </p:spPr>
        <p:txBody>
          <a:bodyPr/>
          <a:lstStyle/>
          <a:p>
            <a:r>
              <a:rPr lang="en-US" sz="4000">
                <a:solidFill>
                  <a:srgbClr val="C00000"/>
                </a:solidFill>
              </a:rPr>
              <a:t>Database Management System</a:t>
            </a:r>
            <a:endParaRPr lang="en-US" sz="4000" dirty="0">
              <a:solidFill>
                <a:srgbClr val="C00000"/>
              </a:solidFill>
            </a:endParaRPr>
          </a:p>
        </p:txBody>
      </p:sp>
      <p:sp>
        <p:nvSpPr>
          <p:cNvPr id="4" name="Rectangle 3"/>
          <p:cNvSpPr txBox="1">
            <a:spLocks noChangeArrowheads="1"/>
          </p:cNvSpPr>
          <p:nvPr/>
        </p:nvSpPr>
        <p:spPr bwMode="auto">
          <a:xfrm>
            <a:off x="381000" y="15240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DBMS components include:</a:t>
            </a:r>
          </a:p>
          <a:p>
            <a:pPr lvl="1"/>
            <a:r>
              <a:rPr lang="en-US" sz="2800" kern="0">
                <a:latin typeface="+mn-lt"/>
              </a:rPr>
              <a:t>Data</a:t>
            </a:r>
          </a:p>
          <a:p>
            <a:pPr lvl="1"/>
            <a:r>
              <a:rPr lang="en-US" sz="2800" kern="0">
                <a:latin typeface="+mn-lt"/>
              </a:rPr>
              <a:t>Hardware</a:t>
            </a:r>
          </a:p>
          <a:p>
            <a:pPr lvl="1"/>
            <a:r>
              <a:rPr lang="en-US" sz="2800" kern="0">
                <a:latin typeface="+mn-lt"/>
              </a:rPr>
              <a:t>Software</a:t>
            </a:r>
          </a:p>
          <a:p>
            <a:pPr lvl="1"/>
            <a:r>
              <a:rPr lang="en-US" sz="2800" kern="0">
                <a:latin typeface="+mn-lt"/>
              </a:rPr>
              <a:t>Networks</a:t>
            </a:r>
          </a:p>
          <a:p>
            <a:pPr lvl="1"/>
            <a:r>
              <a:rPr lang="en-US" sz="2800" kern="0">
                <a:latin typeface="+mn-lt"/>
              </a:rPr>
              <a:t>Procedures</a:t>
            </a:r>
          </a:p>
          <a:p>
            <a:pPr lvl="1"/>
            <a:r>
              <a:rPr lang="en-US" sz="2800" kern="0">
                <a:latin typeface="+mn-lt"/>
              </a:rPr>
              <a:t>Database servers</a:t>
            </a:r>
          </a:p>
        </p:txBody>
      </p:sp>
      <p:sp>
        <p:nvSpPr>
          <p:cNvPr id="3" name="Slide Number Placeholder 2"/>
          <p:cNvSpPr>
            <a:spLocks noGrp="1"/>
          </p:cNvSpPr>
          <p:nvPr>
            <p:ph type="sldNum" sz="quarter" idx="12"/>
          </p:nvPr>
        </p:nvSpPr>
        <p:spPr/>
        <p:txBody>
          <a:bodyPr/>
          <a:lstStyle/>
          <a:p>
            <a:fld id="{064FD0D8-B247-423B-95C3-D6BD0862E143}" type="slidenum">
              <a:rPr lang="en-US" smtClean="0"/>
              <a:t>15</a:t>
            </a:fld>
            <a:endParaRPr lang="en-US"/>
          </a:p>
        </p:txBody>
      </p:sp>
      <p:cxnSp>
        <p:nvCxnSpPr>
          <p:cNvPr id="6" name="Straight Connector 5"/>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7" name="Content Placeholder 4" descr="Fig01-0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76852" y="2180675"/>
            <a:ext cx="3762195" cy="41280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461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52400" y="152400"/>
            <a:ext cx="8534400" cy="828675"/>
          </a:xfrm>
        </p:spPr>
        <p:txBody>
          <a:bodyPr>
            <a:noAutofit/>
          </a:bodyPr>
          <a:lstStyle/>
          <a:p>
            <a:r>
              <a:rPr lang="en-US" sz="4000">
                <a:solidFill>
                  <a:srgbClr val="FF0000"/>
                </a:solidFill>
              </a:rPr>
              <a:t>Vulnerabilities of Operating Systems</a:t>
            </a:r>
          </a:p>
        </p:txBody>
      </p:sp>
      <p:sp>
        <p:nvSpPr>
          <p:cNvPr id="423939" name="Rectangle 3"/>
          <p:cNvSpPr>
            <a:spLocks noGrp="1" noChangeArrowheads="1"/>
          </p:cNvSpPr>
          <p:nvPr>
            <p:ph idx="1"/>
          </p:nvPr>
        </p:nvSpPr>
        <p:spPr/>
        <p:txBody>
          <a:bodyPr>
            <a:normAutofit/>
          </a:bodyPr>
          <a:lstStyle/>
          <a:p>
            <a:pPr>
              <a:lnSpc>
                <a:spcPct val="120000"/>
              </a:lnSpc>
            </a:pPr>
            <a:r>
              <a:rPr lang="en-US" sz="2800"/>
              <a:t>Top vulnerabilities (Lỗ hồng) to Windows systems:</a:t>
            </a:r>
          </a:p>
          <a:p>
            <a:pPr lvl="1">
              <a:lnSpc>
                <a:spcPct val="120000"/>
              </a:lnSpc>
            </a:pPr>
            <a:r>
              <a:rPr lang="en-US" sz="2400"/>
              <a:t>Internet Information Services (IIS)</a:t>
            </a:r>
          </a:p>
          <a:p>
            <a:pPr lvl="1">
              <a:lnSpc>
                <a:spcPct val="120000"/>
              </a:lnSpc>
            </a:pPr>
            <a:r>
              <a:rPr lang="en-US" sz="2400"/>
              <a:t>Microsoft SQL Server (MSSQL)</a:t>
            </a:r>
          </a:p>
          <a:p>
            <a:pPr lvl="1">
              <a:lnSpc>
                <a:spcPct val="120000"/>
              </a:lnSpc>
            </a:pPr>
            <a:r>
              <a:rPr lang="en-US" sz="2400"/>
              <a:t>Windows Authentication</a:t>
            </a:r>
          </a:p>
          <a:p>
            <a:pPr lvl="1">
              <a:lnSpc>
                <a:spcPct val="120000"/>
              </a:lnSpc>
            </a:pPr>
            <a:r>
              <a:rPr lang="en-US" sz="2400"/>
              <a:t>Internet Explorer (IE)</a:t>
            </a:r>
          </a:p>
          <a:p>
            <a:pPr lvl="1">
              <a:lnSpc>
                <a:spcPct val="120000"/>
              </a:lnSpc>
            </a:pPr>
            <a:r>
              <a:rPr lang="en-US" sz="2400"/>
              <a:t>Windows Remote Access Services</a:t>
            </a:r>
          </a:p>
        </p:txBody>
      </p:sp>
      <p:sp>
        <p:nvSpPr>
          <p:cNvPr id="5" name="Slide Number Placeholder 4"/>
          <p:cNvSpPr>
            <a:spLocks noGrp="1"/>
          </p:cNvSpPr>
          <p:nvPr>
            <p:ph type="sldNum" sz="quarter" idx="12"/>
          </p:nvPr>
        </p:nvSpPr>
        <p:spPr/>
        <p:txBody>
          <a:bodyPr/>
          <a:lstStyle/>
          <a:p>
            <a:fld id="{F4BBEA28-6E43-44D3-9FA5-3EAD7CC3229A}" type="slidenum">
              <a:rPr lang="en-US"/>
              <a:pPr/>
              <a:t>150</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67016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390524" y="58737"/>
            <a:ext cx="8829675" cy="1325563"/>
          </a:xfrm>
        </p:spPr>
        <p:txBody>
          <a:bodyPr>
            <a:normAutofit/>
          </a:bodyPr>
          <a:lstStyle/>
          <a:p>
            <a:r>
              <a:rPr lang="en-US" sz="3600">
                <a:solidFill>
                  <a:srgbClr val="FF0000"/>
                </a:solidFill>
              </a:rPr>
              <a:t>Vulnerabilities of Operating Systems (continued)</a:t>
            </a:r>
          </a:p>
        </p:txBody>
      </p:sp>
      <p:sp>
        <p:nvSpPr>
          <p:cNvPr id="424963" name="Rectangle 3"/>
          <p:cNvSpPr>
            <a:spLocks noGrp="1" noChangeArrowheads="1"/>
          </p:cNvSpPr>
          <p:nvPr>
            <p:ph idx="1"/>
          </p:nvPr>
        </p:nvSpPr>
        <p:spPr>
          <a:xfrm>
            <a:off x="628650" y="1694656"/>
            <a:ext cx="7886700" cy="4351338"/>
          </a:xfrm>
        </p:spPr>
        <p:txBody>
          <a:bodyPr/>
          <a:lstStyle/>
          <a:p>
            <a:pPr>
              <a:lnSpc>
                <a:spcPct val="120000"/>
              </a:lnSpc>
            </a:pPr>
            <a:r>
              <a:rPr lang="en-US" sz="2800"/>
              <a:t>Top vulnerabilities to Windows (continued):</a:t>
            </a:r>
          </a:p>
          <a:p>
            <a:pPr lvl="1">
              <a:lnSpc>
                <a:spcPct val="120000"/>
              </a:lnSpc>
            </a:pPr>
            <a:r>
              <a:rPr lang="en-US" sz="2400"/>
              <a:t>Microsoft Data Access Components (MDAC)</a:t>
            </a:r>
          </a:p>
          <a:p>
            <a:pPr lvl="1">
              <a:lnSpc>
                <a:spcPct val="120000"/>
              </a:lnSpc>
            </a:pPr>
            <a:r>
              <a:rPr lang="en-US" sz="2400"/>
              <a:t>Windows Scripting Host (WSH)</a:t>
            </a:r>
          </a:p>
          <a:p>
            <a:pPr lvl="1">
              <a:lnSpc>
                <a:spcPct val="120000"/>
              </a:lnSpc>
            </a:pPr>
            <a:r>
              <a:rPr lang="en-US" sz="2400"/>
              <a:t>Microsoft Outlook and Outlook Express</a:t>
            </a:r>
          </a:p>
          <a:p>
            <a:pPr lvl="1">
              <a:lnSpc>
                <a:spcPct val="120000"/>
              </a:lnSpc>
            </a:pPr>
            <a:r>
              <a:rPr lang="en-US" sz="2400"/>
              <a:t>Windows Peer-to-Peer File Sharing (P2P)</a:t>
            </a:r>
          </a:p>
          <a:p>
            <a:pPr lvl="1">
              <a:lnSpc>
                <a:spcPct val="120000"/>
              </a:lnSpc>
            </a:pPr>
            <a:r>
              <a:rPr lang="en-US" sz="2400"/>
              <a:t>Simple Network Management Protocol (SNMP)</a:t>
            </a:r>
          </a:p>
        </p:txBody>
      </p:sp>
      <p:sp>
        <p:nvSpPr>
          <p:cNvPr id="5" name="Slide Number Placeholder 4"/>
          <p:cNvSpPr>
            <a:spLocks noGrp="1"/>
          </p:cNvSpPr>
          <p:nvPr>
            <p:ph type="sldNum" sz="quarter" idx="12"/>
          </p:nvPr>
        </p:nvSpPr>
        <p:spPr/>
        <p:txBody>
          <a:bodyPr/>
          <a:lstStyle/>
          <a:p>
            <a:fld id="{BA4D9CCC-3C3E-492A-B6FF-7AF7D85F0E12}" type="slidenum">
              <a:rPr lang="en-US"/>
              <a:pPr/>
              <a:t>151</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42806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normAutofit/>
          </a:bodyPr>
          <a:lstStyle/>
          <a:p>
            <a:r>
              <a:rPr lang="en-US" sz="4000">
                <a:solidFill>
                  <a:srgbClr val="C00000"/>
                </a:solidFill>
              </a:rPr>
              <a:t>Vulnerabilities of Operating Systems (continued)</a:t>
            </a:r>
          </a:p>
        </p:txBody>
      </p:sp>
      <p:sp>
        <p:nvSpPr>
          <p:cNvPr id="425987" name="Rectangle 3"/>
          <p:cNvSpPr>
            <a:spLocks noGrp="1" noChangeArrowheads="1"/>
          </p:cNvSpPr>
          <p:nvPr>
            <p:ph idx="1"/>
          </p:nvPr>
        </p:nvSpPr>
        <p:spPr>
          <a:xfrm>
            <a:off x="628650" y="1847851"/>
            <a:ext cx="7886700" cy="4351338"/>
          </a:xfrm>
        </p:spPr>
        <p:txBody>
          <a:bodyPr>
            <a:normAutofit/>
          </a:bodyPr>
          <a:lstStyle/>
          <a:p>
            <a:pPr>
              <a:lnSpc>
                <a:spcPct val="120000"/>
              </a:lnSpc>
            </a:pPr>
            <a:r>
              <a:rPr lang="en-US" sz="2800"/>
              <a:t>Top vulnerabilities to UNIX systems:</a:t>
            </a:r>
          </a:p>
          <a:p>
            <a:pPr lvl="1">
              <a:lnSpc>
                <a:spcPct val="120000"/>
              </a:lnSpc>
            </a:pPr>
            <a:r>
              <a:rPr lang="en-US" sz="2400"/>
              <a:t>BIND Domain Name System</a:t>
            </a:r>
          </a:p>
          <a:p>
            <a:pPr lvl="1">
              <a:lnSpc>
                <a:spcPct val="120000"/>
              </a:lnSpc>
            </a:pPr>
            <a:r>
              <a:rPr lang="en-US" sz="2400"/>
              <a:t>Remote Procedure Calls (RPC)</a:t>
            </a:r>
          </a:p>
          <a:p>
            <a:pPr lvl="1">
              <a:lnSpc>
                <a:spcPct val="120000"/>
              </a:lnSpc>
            </a:pPr>
            <a:r>
              <a:rPr lang="en-US" sz="2400"/>
              <a:t>Apache Web Server</a:t>
            </a:r>
          </a:p>
          <a:p>
            <a:pPr lvl="1">
              <a:lnSpc>
                <a:spcPct val="120000"/>
              </a:lnSpc>
            </a:pPr>
            <a:r>
              <a:rPr lang="en-US" sz="2400"/>
              <a:t>General UNIX authentication accounts with no passwords or weak passwords</a:t>
            </a:r>
          </a:p>
          <a:p>
            <a:pPr lvl="1">
              <a:lnSpc>
                <a:spcPct val="120000"/>
              </a:lnSpc>
            </a:pPr>
            <a:r>
              <a:rPr lang="en-US" sz="2400"/>
              <a:t>Clear text services</a:t>
            </a:r>
          </a:p>
        </p:txBody>
      </p:sp>
      <p:sp>
        <p:nvSpPr>
          <p:cNvPr id="5" name="Slide Number Placeholder 4"/>
          <p:cNvSpPr>
            <a:spLocks noGrp="1"/>
          </p:cNvSpPr>
          <p:nvPr>
            <p:ph type="sldNum" sz="quarter" idx="12"/>
          </p:nvPr>
        </p:nvSpPr>
        <p:spPr/>
        <p:txBody>
          <a:bodyPr/>
          <a:lstStyle/>
          <a:p>
            <a:fld id="{6D71AEDF-329D-4D16-9C63-B076568299F8}" type="slidenum">
              <a:rPr lang="en-US"/>
              <a:pPr/>
              <a:t>152</a:t>
            </a:fld>
            <a:endParaRPr lang="en-US"/>
          </a:p>
        </p:txBody>
      </p:sp>
      <p:cxnSp>
        <p:nvCxnSpPr>
          <p:cNvPr id="7" name="Straight Connector 6"/>
          <p:cNvCxnSpPr/>
          <p:nvPr/>
        </p:nvCxnSpPr>
        <p:spPr>
          <a:xfrm>
            <a:off x="152400" y="15240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1521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457200" y="58737"/>
            <a:ext cx="7886700" cy="1325563"/>
          </a:xfrm>
        </p:spPr>
        <p:txBody>
          <a:bodyPr>
            <a:normAutofit/>
          </a:bodyPr>
          <a:lstStyle/>
          <a:p>
            <a:r>
              <a:rPr lang="en-US" sz="3600">
                <a:solidFill>
                  <a:srgbClr val="FF0000"/>
                </a:solidFill>
              </a:rPr>
              <a:t>Vulnerabilities of Operating Systems (continued)</a:t>
            </a:r>
          </a:p>
        </p:txBody>
      </p:sp>
      <p:sp>
        <p:nvSpPr>
          <p:cNvPr id="427011" name="Rectangle 3"/>
          <p:cNvSpPr>
            <a:spLocks noGrp="1" noChangeArrowheads="1"/>
          </p:cNvSpPr>
          <p:nvPr>
            <p:ph idx="1"/>
          </p:nvPr>
        </p:nvSpPr>
        <p:spPr/>
        <p:txBody>
          <a:bodyPr>
            <a:normAutofit/>
          </a:bodyPr>
          <a:lstStyle/>
          <a:p>
            <a:pPr>
              <a:lnSpc>
                <a:spcPct val="120000"/>
              </a:lnSpc>
            </a:pPr>
            <a:r>
              <a:rPr lang="en-US" sz="2800"/>
              <a:t>Top vulnerabilities to UNIX systems (continued):</a:t>
            </a:r>
          </a:p>
          <a:p>
            <a:pPr lvl="1">
              <a:lnSpc>
                <a:spcPct val="120000"/>
              </a:lnSpc>
            </a:pPr>
            <a:r>
              <a:rPr lang="en-US" sz="2400"/>
              <a:t>Sendmail</a:t>
            </a:r>
          </a:p>
          <a:p>
            <a:pPr lvl="1">
              <a:lnSpc>
                <a:spcPct val="120000"/>
              </a:lnSpc>
            </a:pPr>
            <a:r>
              <a:rPr lang="en-US" sz="2400"/>
              <a:t>Simple Network Management Protocol (SNMP)</a:t>
            </a:r>
          </a:p>
          <a:p>
            <a:pPr lvl="1">
              <a:lnSpc>
                <a:spcPct val="120000"/>
              </a:lnSpc>
            </a:pPr>
            <a:r>
              <a:rPr lang="en-US" sz="2400"/>
              <a:t>Secure Shell (SSH)</a:t>
            </a:r>
          </a:p>
          <a:p>
            <a:pPr lvl="1">
              <a:lnSpc>
                <a:spcPct val="120000"/>
              </a:lnSpc>
            </a:pPr>
            <a:r>
              <a:rPr lang="en-US" sz="2400"/>
              <a:t>Misconfiguration of Enterprise Services NIS/NFS</a:t>
            </a:r>
          </a:p>
          <a:p>
            <a:pPr lvl="1">
              <a:lnSpc>
                <a:spcPct val="120000"/>
              </a:lnSpc>
            </a:pPr>
            <a:r>
              <a:rPr lang="en-US" sz="2400"/>
              <a:t>Open Secure Sockets Layer (SSL)</a:t>
            </a:r>
          </a:p>
        </p:txBody>
      </p:sp>
      <p:sp>
        <p:nvSpPr>
          <p:cNvPr id="5" name="Slide Number Placeholder 4"/>
          <p:cNvSpPr>
            <a:spLocks noGrp="1"/>
          </p:cNvSpPr>
          <p:nvPr>
            <p:ph type="sldNum" sz="quarter" idx="12"/>
          </p:nvPr>
        </p:nvSpPr>
        <p:spPr/>
        <p:txBody>
          <a:bodyPr/>
          <a:lstStyle/>
          <a:p>
            <a:fld id="{50685599-4173-4980-8A63-5A01B374AFA3}" type="slidenum">
              <a:rPr lang="en-US"/>
              <a:pPr/>
              <a:t>153</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607658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406400" y="162241"/>
            <a:ext cx="7886700" cy="1325563"/>
          </a:xfrm>
        </p:spPr>
        <p:txBody>
          <a:bodyPr>
            <a:normAutofit/>
          </a:bodyPr>
          <a:lstStyle/>
          <a:p>
            <a:r>
              <a:rPr lang="en-US" sz="4400">
                <a:solidFill>
                  <a:srgbClr val="FF0000"/>
                </a:solidFill>
              </a:rPr>
              <a:t>E-mail Security</a:t>
            </a:r>
          </a:p>
        </p:txBody>
      </p:sp>
      <p:sp>
        <p:nvSpPr>
          <p:cNvPr id="428035" name="Rectangle 3"/>
          <p:cNvSpPr>
            <a:spLocks noGrp="1" noChangeArrowheads="1"/>
          </p:cNvSpPr>
          <p:nvPr>
            <p:ph idx="1"/>
          </p:nvPr>
        </p:nvSpPr>
        <p:spPr>
          <a:xfrm>
            <a:off x="381000" y="1449704"/>
            <a:ext cx="8077200" cy="4267200"/>
          </a:xfrm>
        </p:spPr>
        <p:txBody>
          <a:bodyPr/>
          <a:lstStyle/>
          <a:p>
            <a:r>
              <a:rPr lang="vi-VN" sz="2800"/>
              <a:t>Công cụ cần phải được sử dụng rộng rãi </a:t>
            </a:r>
            <a:endParaRPr lang="en-US" sz="2800"/>
          </a:p>
          <a:p>
            <a:r>
              <a:rPr lang="vi-VN" sz="2800"/>
              <a:t>Có thể là công cụ thường xuyên phải sử dụng bởi tin tặc:</a:t>
            </a:r>
          </a:p>
          <a:p>
            <a:pPr lvl="1"/>
            <a:r>
              <a:rPr lang="vi-VN" sz="2400"/>
              <a:t>virus</a:t>
            </a:r>
          </a:p>
          <a:p>
            <a:pPr lvl="1"/>
            <a:r>
              <a:rPr lang="vi-VN" sz="2400"/>
              <a:t>giun</a:t>
            </a:r>
          </a:p>
          <a:p>
            <a:pPr lvl="1"/>
            <a:r>
              <a:rPr lang="vi-VN" sz="2400"/>
              <a:t>RAC</a:t>
            </a:r>
          </a:p>
          <a:p>
            <a:pPr lvl="1"/>
            <a:r>
              <a:rPr lang="vi-VN" sz="2400"/>
              <a:t>khác</a:t>
            </a:r>
          </a:p>
          <a:p>
            <a:r>
              <a:rPr lang="vi-VN" sz="2800"/>
              <a:t>Được sử dụng để gửi dữ liệu riêng tư và bảo mật</a:t>
            </a:r>
            <a:endParaRPr lang="en-US" sz="2800"/>
          </a:p>
        </p:txBody>
      </p:sp>
      <p:sp>
        <p:nvSpPr>
          <p:cNvPr id="5" name="Slide Number Placeholder 4"/>
          <p:cNvSpPr>
            <a:spLocks noGrp="1"/>
          </p:cNvSpPr>
          <p:nvPr>
            <p:ph type="sldNum" sz="quarter" idx="12"/>
          </p:nvPr>
        </p:nvSpPr>
        <p:spPr/>
        <p:txBody>
          <a:bodyPr/>
          <a:lstStyle/>
          <a:p>
            <a:fld id="{5E476771-2CCE-408D-8FC7-6F3FD7A798FC}" type="slidenum">
              <a:rPr lang="en-US"/>
              <a:pPr/>
              <a:t>154</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609813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normAutofit/>
          </a:bodyPr>
          <a:lstStyle/>
          <a:p>
            <a:r>
              <a:rPr lang="en-US" sz="4000">
                <a:solidFill>
                  <a:srgbClr val="FF0000"/>
                </a:solidFill>
              </a:rPr>
              <a:t>E-mail Security (continued)</a:t>
            </a:r>
          </a:p>
        </p:txBody>
      </p:sp>
      <p:sp>
        <p:nvSpPr>
          <p:cNvPr id="429059" name="Rectangle 3"/>
          <p:cNvSpPr>
            <a:spLocks noGrp="1" noChangeArrowheads="1"/>
          </p:cNvSpPr>
          <p:nvPr>
            <p:ph idx="1"/>
          </p:nvPr>
        </p:nvSpPr>
        <p:spPr>
          <a:xfrm>
            <a:off x="597408" y="1547812"/>
            <a:ext cx="8077200" cy="4267200"/>
          </a:xfrm>
        </p:spPr>
        <p:txBody>
          <a:bodyPr/>
          <a:lstStyle/>
          <a:p>
            <a:pPr>
              <a:lnSpc>
                <a:spcPct val="120000"/>
              </a:lnSpc>
            </a:pPr>
            <a:r>
              <a:rPr lang="vi-VN" sz="2800"/>
              <a:t>Được sử dụng bởi các nhân viên để liên lạc với:</a:t>
            </a:r>
          </a:p>
          <a:p>
            <a:pPr lvl="1">
              <a:lnSpc>
                <a:spcPct val="120000"/>
              </a:lnSpc>
            </a:pPr>
            <a:r>
              <a:rPr lang="vi-VN" sz="2400"/>
              <a:t>Khách hàng</a:t>
            </a:r>
          </a:p>
          <a:p>
            <a:pPr lvl="1">
              <a:lnSpc>
                <a:spcPct val="120000"/>
              </a:lnSpc>
            </a:pPr>
            <a:r>
              <a:rPr lang="vi-VN" sz="2400"/>
              <a:t>Đồng nghiệp</a:t>
            </a:r>
          </a:p>
          <a:p>
            <a:pPr lvl="1">
              <a:lnSpc>
                <a:spcPct val="120000"/>
              </a:lnSpc>
            </a:pPr>
            <a:r>
              <a:rPr lang="vi-VN" sz="2400"/>
              <a:t>bạn bè</a:t>
            </a:r>
          </a:p>
          <a:p>
            <a:pPr>
              <a:lnSpc>
                <a:spcPct val="120000"/>
              </a:lnSpc>
            </a:pPr>
            <a:r>
              <a:rPr lang="vi-VN" sz="2800"/>
              <a:t>Khuyến nghị:</a:t>
            </a:r>
          </a:p>
          <a:p>
            <a:pPr lvl="1">
              <a:lnSpc>
                <a:spcPct val="120000"/>
              </a:lnSpc>
            </a:pPr>
            <a:r>
              <a:rPr lang="vi-VN" sz="2400"/>
              <a:t>Không cấu hình máy chủ e-mail trên cùng một máy đã được cư trú dữ liệu nhạy cảm</a:t>
            </a:r>
          </a:p>
          <a:p>
            <a:pPr lvl="1">
              <a:lnSpc>
                <a:spcPct val="120000"/>
              </a:lnSpc>
            </a:pPr>
            <a:r>
              <a:rPr lang="vi-VN" sz="2400"/>
              <a:t>Không tiết lộ chi tiết kỹ thuật về máy chủ e-mail?</a:t>
            </a:r>
            <a:endParaRPr lang="en-US" sz="2400"/>
          </a:p>
        </p:txBody>
      </p:sp>
      <p:sp>
        <p:nvSpPr>
          <p:cNvPr id="5" name="Slide Number Placeholder 4"/>
          <p:cNvSpPr>
            <a:spLocks noGrp="1"/>
          </p:cNvSpPr>
          <p:nvPr>
            <p:ph type="sldNum" sz="quarter" idx="12"/>
          </p:nvPr>
        </p:nvSpPr>
        <p:spPr/>
        <p:txBody>
          <a:bodyPr/>
          <a:lstStyle/>
          <a:p>
            <a:fld id="{8BC793B1-9B76-44BC-B22D-0C9FA74EFC5B}" type="slidenum">
              <a:rPr lang="en-US"/>
              <a:pPr/>
              <a:t>155</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817310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b="0">
                <a:solidFill>
                  <a:srgbClr val="C00000"/>
                </a:solidFill>
              </a:rPr>
              <a:t>Covert channels</a:t>
            </a:r>
            <a:endParaRPr lang="en-US" sz="4400">
              <a:solidFill>
                <a:srgbClr val="C00000"/>
              </a:solidFill>
            </a:endParaRPr>
          </a:p>
        </p:txBody>
      </p:sp>
      <p:sp>
        <p:nvSpPr>
          <p:cNvPr id="4"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MLS được thiết kế để hạn chế các kênh giao tiếp </a:t>
            </a:r>
          </a:p>
          <a:p>
            <a:pPr lvl="1"/>
            <a:r>
              <a:rPr lang="en-US" sz="2300" kern="0">
                <a:latin typeface="+mn-lt"/>
              </a:rPr>
              <a:t>For example, resources shared at different levels may signal information</a:t>
            </a:r>
          </a:p>
          <a:p>
            <a:r>
              <a:rPr lang="en-US" sz="2800" b="1" kern="0">
                <a:solidFill>
                  <a:schemeClr val="accent2"/>
                </a:solidFill>
                <a:latin typeface="+mn-lt"/>
              </a:rPr>
              <a:t>Covert channel</a:t>
            </a:r>
            <a:r>
              <a:rPr lang="en-US" sz="2800" kern="0">
                <a:latin typeface="+mn-lt"/>
              </a:rPr>
              <a:t>: “communication path not intended as such by system’s designers”</a:t>
            </a:r>
          </a:p>
        </p:txBody>
      </p:sp>
      <p:cxnSp>
        <p:nvCxnSpPr>
          <p:cNvPr id="5" name="Straight Connector 4"/>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60205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a:solidFill>
                  <a:srgbClr val="C00000"/>
                </a:solidFill>
              </a:rPr>
              <a:t>Covert Channel Example</a:t>
            </a:r>
          </a:p>
        </p:txBody>
      </p:sp>
      <p:sp>
        <p:nvSpPr>
          <p:cNvPr id="5" name="Rectangle 3"/>
          <p:cNvSpPr txBox="1">
            <a:spLocks noChangeArrowheads="1"/>
          </p:cNvSpPr>
          <p:nvPr/>
        </p:nvSpPr>
        <p:spPr bwMode="auto">
          <a:xfrm>
            <a:off x="685800" y="1600200"/>
            <a:ext cx="7848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algn="just"/>
            <a:r>
              <a:rPr lang="en-US" sz="2800" kern="0">
                <a:latin typeface="+mn-lt"/>
              </a:rPr>
              <a:t>Alice has </a:t>
            </a:r>
            <a:r>
              <a:rPr lang="en-US" sz="2800" b="1" kern="0">
                <a:latin typeface="+mn-lt"/>
              </a:rPr>
              <a:t>TOP SECRET</a:t>
            </a:r>
            <a:r>
              <a:rPr lang="en-US" sz="2800" kern="0">
                <a:latin typeface="+mn-lt"/>
              </a:rPr>
              <a:t> clearance, Bob has </a:t>
            </a:r>
            <a:r>
              <a:rPr lang="en-US" sz="2800" b="1" kern="0">
                <a:latin typeface="+mn-lt"/>
              </a:rPr>
              <a:t>CONFIDENTIAL</a:t>
            </a:r>
            <a:r>
              <a:rPr lang="en-US" sz="2800" kern="0">
                <a:latin typeface="+mn-lt"/>
              </a:rPr>
              <a:t> clearance</a:t>
            </a:r>
          </a:p>
          <a:p>
            <a:pPr algn="just"/>
            <a:r>
              <a:rPr lang="en-US" sz="2800" kern="0">
                <a:latin typeface="+mn-lt"/>
              </a:rPr>
              <a:t>Suppose the file space shared by all users</a:t>
            </a:r>
          </a:p>
          <a:p>
            <a:pPr algn="just"/>
            <a:r>
              <a:rPr lang="en-US" sz="2800" kern="0">
                <a:latin typeface="+mn-lt"/>
              </a:rPr>
              <a:t>Alice creates file FileXYzW to signal “1” to Bob, and removes file to signal “0”</a:t>
            </a:r>
          </a:p>
          <a:p>
            <a:pPr algn="just"/>
            <a:r>
              <a:rPr lang="en-US" sz="2800" kern="0">
                <a:latin typeface="+mn-lt"/>
              </a:rPr>
              <a:t>Once each minute Bob lists the files</a:t>
            </a:r>
          </a:p>
          <a:p>
            <a:pPr lvl="1" algn="just"/>
            <a:r>
              <a:rPr lang="en-US" sz="2400" kern="0">
                <a:latin typeface="+mn-lt"/>
              </a:rPr>
              <a:t>If file FileXYzW does not exist, Alice sent 0</a:t>
            </a:r>
          </a:p>
          <a:p>
            <a:pPr lvl="1" algn="just"/>
            <a:r>
              <a:rPr lang="en-US" sz="2400" kern="0">
                <a:latin typeface="+mn-lt"/>
              </a:rPr>
              <a:t>If file FileXYzW exists, Alice sent 1</a:t>
            </a:r>
          </a:p>
          <a:p>
            <a:pPr algn="just"/>
            <a:r>
              <a:rPr lang="en-US" sz="2800" kern="0">
                <a:latin typeface="+mn-lt"/>
              </a:rPr>
              <a:t>Alice can leak</a:t>
            </a:r>
            <a:r>
              <a:rPr lang="en-US" sz="2800" b="1" kern="0">
                <a:latin typeface="+mn-lt"/>
              </a:rPr>
              <a:t> TOP SECRET</a:t>
            </a:r>
            <a:r>
              <a:rPr lang="en-US" sz="2800" kern="0">
                <a:latin typeface="+mn-lt"/>
              </a:rPr>
              <a:t> info to Bob!</a:t>
            </a:r>
          </a:p>
        </p:txBody>
      </p:sp>
      <p:cxnSp>
        <p:nvCxnSpPr>
          <p:cNvPr id="4" name="Straight Connector 3"/>
          <p:cNvCxnSpPr/>
          <p:nvPr/>
        </p:nvCxnSpPr>
        <p:spPr>
          <a:xfrm>
            <a:off x="152400" y="11430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6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out)">
                                      <p:cBhvr>
                                        <p:cTn id="27" dur="500"/>
                                        <p:tgtEl>
                                          <p:spTgt spid="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ox(out)">
                                      <p:cBhvr>
                                        <p:cTn id="32" dur="500"/>
                                        <p:tgtEl>
                                          <p:spTgt spid="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ox(out)">
                                      <p:cBhvr>
                                        <p:cTn id="37" dur="500"/>
                                        <p:tgtEl>
                                          <p:spTgt spid="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a:solidFill>
                  <a:srgbClr val="C00000"/>
                </a:solidFill>
              </a:rPr>
              <a:t>Covert Channel Example</a:t>
            </a:r>
          </a:p>
        </p:txBody>
      </p:sp>
      <p:sp>
        <p:nvSpPr>
          <p:cNvPr id="4" name="Rectangle 5"/>
          <p:cNvSpPr>
            <a:spLocks noChangeArrowheads="1"/>
          </p:cNvSpPr>
          <p:nvPr/>
        </p:nvSpPr>
        <p:spPr bwMode="auto">
          <a:xfrm>
            <a:off x="352425" y="1736725"/>
            <a:ext cx="10350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a:solidFill>
                  <a:srgbClr val="1320EE"/>
                </a:solidFill>
              </a:rPr>
              <a:t>Alice:</a:t>
            </a:r>
          </a:p>
        </p:txBody>
      </p:sp>
      <p:sp>
        <p:nvSpPr>
          <p:cNvPr id="6" name="Line 6"/>
          <p:cNvSpPr>
            <a:spLocks noChangeShapeType="1"/>
          </p:cNvSpPr>
          <p:nvPr/>
        </p:nvSpPr>
        <p:spPr bwMode="auto">
          <a:xfrm>
            <a:off x="1571625" y="5013325"/>
            <a:ext cx="72390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Rectangle 7"/>
          <p:cNvSpPr>
            <a:spLocks noChangeArrowheads="1"/>
          </p:cNvSpPr>
          <p:nvPr/>
        </p:nvSpPr>
        <p:spPr bwMode="auto">
          <a:xfrm>
            <a:off x="352425" y="4708525"/>
            <a:ext cx="10207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a:t>Time:</a:t>
            </a:r>
            <a:endParaRPr lang="en-US"/>
          </a:p>
        </p:txBody>
      </p:sp>
      <p:sp>
        <p:nvSpPr>
          <p:cNvPr id="8" name="Rectangle 8"/>
          <p:cNvSpPr>
            <a:spLocks noChangeArrowheads="1"/>
          </p:cNvSpPr>
          <p:nvPr/>
        </p:nvSpPr>
        <p:spPr bwMode="auto">
          <a:xfrm>
            <a:off x="1571625" y="1828800"/>
            <a:ext cx="1343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Create file</a:t>
            </a:r>
            <a:endParaRPr lang="en-US" sz="2000"/>
          </a:p>
        </p:txBody>
      </p:sp>
      <p:sp>
        <p:nvSpPr>
          <p:cNvPr id="9" name="Rectangle 9"/>
          <p:cNvSpPr>
            <a:spLocks noChangeArrowheads="1"/>
          </p:cNvSpPr>
          <p:nvPr/>
        </p:nvSpPr>
        <p:spPr bwMode="auto">
          <a:xfrm>
            <a:off x="3019425" y="1828800"/>
            <a:ext cx="13319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Delete file</a:t>
            </a:r>
            <a:endParaRPr lang="en-US" sz="2000"/>
          </a:p>
        </p:txBody>
      </p:sp>
      <p:sp>
        <p:nvSpPr>
          <p:cNvPr id="10" name="Rectangle 12"/>
          <p:cNvSpPr>
            <a:spLocks noChangeArrowheads="1"/>
          </p:cNvSpPr>
          <p:nvPr/>
        </p:nvSpPr>
        <p:spPr bwMode="auto">
          <a:xfrm>
            <a:off x="4419600" y="1828800"/>
            <a:ext cx="1343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Create file</a:t>
            </a:r>
            <a:endParaRPr lang="en-US" sz="2000"/>
          </a:p>
        </p:txBody>
      </p:sp>
      <p:sp>
        <p:nvSpPr>
          <p:cNvPr id="11" name="Rectangle 13"/>
          <p:cNvSpPr>
            <a:spLocks noChangeArrowheads="1"/>
          </p:cNvSpPr>
          <p:nvPr/>
        </p:nvSpPr>
        <p:spPr bwMode="auto">
          <a:xfrm>
            <a:off x="7021513" y="1828800"/>
            <a:ext cx="13319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Delete file</a:t>
            </a:r>
            <a:endParaRPr lang="en-US" sz="2000"/>
          </a:p>
        </p:txBody>
      </p:sp>
      <p:sp>
        <p:nvSpPr>
          <p:cNvPr id="12" name="Line 15"/>
          <p:cNvSpPr>
            <a:spLocks noChangeShapeType="1"/>
          </p:cNvSpPr>
          <p:nvPr/>
        </p:nvSpPr>
        <p:spPr bwMode="auto">
          <a:xfrm flipV="1">
            <a:off x="2409825" y="4708525"/>
            <a:ext cx="0" cy="3048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6"/>
          <p:cNvSpPr>
            <a:spLocks noChangeShapeType="1"/>
          </p:cNvSpPr>
          <p:nvPr/>
        </p:nvSpPr>
        <p:spPr bwMode="auto">
          <a:xfrm flipV="1">
            <a:off x="3933825" y="4708525"/>
            <a:ext cx="0" cy="3048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17"/>
          <p:cNvSpPr>
            <a:spLocks noChangeShapeType="1"/>
          </p:cNvSpPr>
          <p:nvPr/>
        </p:nvSpPr>
        <p:spPr bwMode="auto">
          <a:xfrm flipV="1">
            <a:off x="5305425" y="4708525"/>
            <a:ext cx="0" cy="3048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8"/>
          <p:cNvSpPr>
            <a:spLocks noChangeShapeType="1"/>
          </p:cNvSpPr>
          <p:nvPr/>
        </p:nvSpPr>
        <p:spPr bwMode="auto">
          <a:xfrm flipV="1">
            <a:off x="6600825" y="4708525"/>
            <a:ext cx="0" cy="3048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9"/>
          <p:cNvSpPr>
            <a:spLocks noChangeShapeType="1"/>
          </p:cNvSpPr>
          <p:nvPr/>
        </p:nvSpPr>
        <p:spPr bwMode="auto">
          <a:xfrm flipV="1">
            <a:off x="7820025" y="4708525"/>
            <a:ext cx="0" cy="3048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Rectangle 20"/>
          <p:cNvSpPr>
            <a:spLocks noChangeArrowheads="1"/>
          </p:cNvSpPr>
          <p:nvPr/>
        </p:nvSpPr>
        <p:spPr bwMode="auto">
          <a:xfrm>
            <a:off x="352425" y="2879725"/>
            <a:ext cx="8493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a:solidFill>
                  <a:srgbClr val="1320EE"/>
                </a:solidFill>
              </a:rPr>
              <a:t>Bob:</a:t>
            </a:r>
            <a:endParaRPr lang="en-US"/>
          </a:p>
        </p:txBody>
      </p:sp>
      <p:sp>
        <p:nvSpPr>
          <p:cNvPr id="18" name="Rectangle 21"/>
          <p:cNvSpPr>
            <a:spLocks noChangeArrowheads="1"/>
          </p:cNvSpPr>
          <p:nvPr/>
        </p:nvSpPr>
        <p:spPr bwMode="auto">
          <a:xfrm>
            <a:off x="1557338" y="2955925"/>
            <a:ext cx="12557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Check file</a:t>
            </a:r>
            <a:endParaRPr lang="en-US" sz="2000"/>
          </a:p>
        </p:txBody>
      </p:sp>
      <p:sp>
        <p:nvSpPr>
          <p:cNvPr id="19" name="Rectangle 22"/>
          <p:cNvSpPr>
            <a:spLocks noChangeArrowheads="1"/>
          </p:cNvSpPr>
          <p:nvPr/>
        </p:nvSpPr>
        <p:spPr bwMode="auto">
          <a:xfrm>
            <a:off x="3005138" y="2955925"/>
            <a:ext cx="12557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Check file</a:t>
            </a:r>
            <a:endParaRPr lang="en-US" sz="2000"/>
          </a:p>
        </p:txBody>
      </p:sp>
      <p:sp>
        <p:nvSpPr>
          <p:cNvPr id="20" name="Rectangle 23"/>
          <p:cNvSpPr>
            <a:spLocks noChangeArrowheads="1"/>
          </p:cNvSpPr>
          <p:nvPr/>
        </p:nvSpPr>
        <p:spPr bwMode="auto">
          <a:xfrm>
            <a:off x="4405313" y="2955925"/>
            <a:ext cx="125571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Check file</a:t>
            </a:r>
            <a:endParaRPr lang="en-US" sz="2000"/>
          </a:p>
        </p:txBody>
      </p:sp>
      <p:sp>
        <p:nvSpPr>
          <p:cNvPr id="21" name="Rectangle 24"/>
          <p:cNvSpPr>
            <a:spLocks noChangeArrowheads="1"/>
          </p:cNvSpPr>
          <p:nvPr/>
        </p:nvSpPr>
        <p:spPr bwMode="auto">
          <a:xfrm>
            <a:off x="7096125" y="2955925"/>
            <a:ext cx="12557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Check file</a:t>
            </a:r>
            <a:endParaRPr lang="en-US" sz="2000"/>
          </a:p>
        </p:txBody>
      </p:sp>
      <p:sp>
        <p:nvSpPr>
          <p:cNvPr id="22" name="Rectangle 25"/>
          <p:cNvSpPr>
            <a:spLocks noChangeArrowheads="1"/>
          </p:cNvSpPr>
          <p:nvPr/>
        </p:nvSpPr>
        <p:spPr bwMode="auto">
          <a:xfrm>
            <a:off x="5724525" y="2955925"/>
            <a:ext cx="12557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Check file</a:t>
            </a:r>
            <a:endParaRPr lang="en-US" sz="2000"/>
          </a:p>
        </p:txBody>
      </p:sp>
      <p:sp>
        <p:nvSpPr>
          <p:cNvPr id="23" name="Rectangle 26"/>
          <p:cNvSpPr>
            <a:spLocks noChangeArrowheads="1"/>
          </p:cNvSpPr>
          <p:nvPr/>
        </p:nvSpPr>
        <p:spPr bwMode="auto">
          <a:xfrm>
            <a:off x="352425" y="3733800"/>
            <a:ext cx="10191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b="1">
                <a:solidFill>
                  <a:srgbClr val="1320EE"/>
                </a:solidFill>
              </a:rPr>
              <a:t>Data:</a:t>
            </a:r>
          </a:p>
        </p:txBody>
      </p:sp>
      <p:sp>
        <p:nvSpPr>
          <p:cNvPr id="24" name="Rectangle 27"/>
          <p:cNvSpPr>
            <a:spLocks noChangeArrowheads="1"/>
          </p:cNvSpPr>
          <p:nvPr/>
        </p:nvSpPr>
        <p:spPr bwMode="auto">
          <a:xfrm>
            <a:off x="2241550" y="37623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solidFill>
                  <a:srgbClr val="FF0000"/>
                </a:solidFill>
                <a:latin typeface="Times-Roman" charset="0"/>
              </a:rPr>
              <a:t>1</a:t>
            </a:r>
            <a:endParaRPr lang="en-US"/>
          </a:p>
        </p:txBody>
      </p:sp>
      <p:sp>
        <p:nvSpPr>
          <p:cNvPr id="25" name="Rectangle 28"/>
          <p:cNvSpPr>
            <a:spLocks noChangeArrowheads="1"/>
          </p:cNvSpPr>
          <p:nvPr/>
        </p:nvSpPr>
        <p:spPr bwMode="auto">
          <a:xfrm>
            <a:off x="3716338" y="376237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solidFill>
                  <a:srgbClr val="FF0000"/>
                </a:solidFill>
                <a:latin typeface="Times-Roman" charset="0"/>
              </a:rPr>
              <a:t>0</a:t>
            </a:r>
            <a:endParaRPr lang="en-US"/>
          </a:p>
        </p:txBody>
      </p:sp>
      <p:sp>
        <p:nvSpPr>
          <p:cNvPr id="26" name="Rectangle 29"/>
          <p:cNvSpPr>
            <a:spLocks noChangeArrowheads="1"/>
          </p:cNvSpPr>
          <p:nvPr/>
        </p:nvSpPr>
        <p:spPr bwMode="auto">
          <a:xfrm>
            <a:off x="5137150" y="37623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solidFill>
                  <a:srgbClr val="FF0000"/>
                </a:solidFill>
                <a:latin typeface="Times-Roman" charset="0"/>
              </a:rPr>
              <a:t>1</a:t>
            </a:r>
            <a:endParaRPr lang="en-US"/>
          </a:p>
        </p:txBody>
      </p:sp>
      <p:sp>
        <p:nvSpPr>
          <p:cNvPr id="27" name="Rectangle 30"/>
          <p:cNvSpPr>
            <a:spLocks noChangeArrowheads="1"/>
          </p:cNvSpPr>
          <p:nvPr/>
        </p:nvSpPr>
        <p:spPr bwMode="auto">
          <a:xfrm>
            <a:off x="7602538" y="376237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solidFill>
                  <a:srgbClr val="FF0000"/>
                </a:solidFill>
                <a:latin typeface="Times-Roman" charset="0"/>
              </a:rPr>
              <a:t>0</a:t>
            </a:r>
            <a:endParaRPr lang="en-US">
              <a:solidFill>
                <a:srgbClr val="FF0000"/>
              </a:solidFill>
            </a:endParaRPr>
          </a:p>
        </p:txBody>
      </p:sp>
      <p:sp>
        <p:nvSpPr>
          <p:cNvPr id="28" name="Rectangle 31"/>
          <p:cNvSpPr>
            <a:spLocks noChangeArrowheads="1"/>
          </p:cNvSpPr>
          <p:nvPr/>
        </p:nvSpPr>
        <p:spPr bwMode="auto">
          <a:xfrm>
            <a:off x="6432550" y="37623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solidFill>
                  <a:srgbClr val="FF0000"/>
                </a:solidFill>
                <a:latin typeface="Times-Roman" charset="0"/>
              </a:rPr>
              <a:t>1</a:t>
            </a:r>
            <a:endParaRPr lang="en-US"/>
          </a:p>
        </p:txBody>
      </p:sp>
      <p:cxnSp>
        <p:nvCxnSpPr>
          <p:cNvPr id="29" name="Straight Connector 28"/>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629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heckerboard(across)">
                                      <p:cBhvr>
                                        <p:cTn id="11" dur="500"/>
                                        <p:tgtEl>
                                          <p:spTgt spid="18"/>
                                        </p:tgtEl>
                                      </p:cBhvr>
                                    </p:animEffect>
                                  </p:childTnLst>
                                  <p:subTnLst>
                                    <p:audio>
                                      <p:cMediaNode>
                                        <p:cTn display="0" masterRel="sameClick">
                                          <p:stCondLst>
                                            <p:cond evt="begin" delay="0">
                                              <p:tn val="9"/>
                                            </p:cond>
                                          </p:stCondLst>
                                          <p:endCondLst>
                                            <p:cond evt="onStopAudio" delay="0">
                                              <p:tgtEl>
                                                <p:sldTgt/>
                                              </p:tgtEl>
                                            </p:cond>
                                          </p:endCondLst>
                                        </p:cTn>
                                        <p:tgtEl>
                                          <p:sndTgt r:embed="rId3" name="Camera"/>
                                        </p:tgtEl>
                                      </p:cMediaNode>
                                    </p:audio>
                                  </p:sub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ox(in)">
                                      <p:cBhvr>
                                        <p:cTn id="15" dur="500"/>
                                        <p:tgtEl>
                                          <p:spTgt spid="24"/>
                                        </p:tgtEl>
                                      </p:cBhvr>
                                    </p:animEffect>
                                  </p:childTnLst>
                                  <p:subTnLst>
                                    <p:audio>
                                      <p:cMediaNode>
                                        <p:cTn display="0" masterRel="sameClick">
                                          <p:stCondLst>
                                            <p:cond evt="begin" delay="0">
                                              <p:tn val="13"/>
                                            </p:cond>
                                          </p:stCondLst>
                                          <p:endCondLst>
                                            <p:cond evt="onStopAudio" delay="0">
                                              <p:tgtEl>
                                                <p:sldTgt/>
                                              </p:tgtEl>
                                            </p:cond>
                                          </p:endCondLst>
                                        </p:cTn>
                                        <p:tgtEl>
                                          <p:sndTgt r:embed="rId4" name="Cash Register"/>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vertical)">
                                      <p:cBhvr>
                                        <p:cTn id="20" dur="500"/>
                                        <p:tgtEl>
                                          <p:spTgt spid="9"/>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
                                        </p:tgtEl>
                                      </p:cMediaNode>
                                    </p:audio>
                                  </p:sub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heckerboard(across)">
                                      <p:cBhvr>
                                        <p:cTn id="24" dur="500"/>
                                        <p:tgtEl>
                                          <p:spTgt spid="19"/>
                                        </p:tgtEl>
                                      </p:cBhvr>
                                    </p:animEffect>
                                  </p:childTnLst>
                                  <p:subTnLst>
                                    <p:audio>
                                      <p:cMediaNode>
                                        <p:cTn display="0" masterRel="sameClick">
                                          <p:stCondLst>
                                            <p:cond evt="begin" delay="0">
                                              <p:tn val="22"/>
                                            </p:cond>
                                          </p:stCondLst>
                                          <p:endCondLst>
                                            <p:cond evt="onStopAudio" delay="0">
                                              <p:tgtEl>
                                                <p:sldTgt/>
                                              </p:tgtEl>
                                            </p:cond>
                                          </p:endCondLst>
                                        </p:cTn>
                                        <p:tgtEl>
                                          <p:sndTgt r:embed="rId3" name="Camera"/>
                                        </p:tgtEl>
                                      </p:cMediaNode>
                                    </p:audio>
                                  </p:subTnLst>
                                </p:cTn>
                              </p:par>
                            </p:childTnLst>
                          </p:cTn>
                        </p:par>
                        <p:par>
                          <p:cTn id="25" fill="hold">
                            <p:stCondLst>
                              <p:cond delay="1000"/>
                            </p:stCondLst>
                            <p:childTnLst>
                              <p:par>
                                <p:cTn id="26" presetID="4" presetClass="entr" presetSubtype="32"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ox(out)">
                                      <p:cBhvr>
                                        <p:cTn id="28" dur="500"/>
                                        <p:tgtEl>
                                          <p:spTgt spid="25"/>
                                        </p:tgtEl>
                                      </p:cBhvr>
                                    </p:animEffect>
                                  </p:childTnLst>
                                  <p:subTnLst>
                                    <p:audio>
                                      <p:cMediaNode>
                                        <p:cTn display="0" masterRel="sameClick">
                                          <p:stCondLst>
                                            <p:cond evt="begin" delay="0">
                                              <p:tn val="26"/>
                                            </p:cond>
                                          </p:stCondLst>
                                          <p:endCondLst>
                                            <p:cond evt="onStopAudio" delay="0">
                                              <p:tgtEl>
                                                <p:sldTgt/>
                                              </p:tgtEl>
                                            </p:cond>
                                          </p:endCondLst>
                                        </p:cTn>
                                        <p:tgtEl>
                                          <p:sndTgt r:embed="rId4" name="Cash Register"/>
                                        </p:tgtEl>
                                      </p:cMediaNode>
                                    </p:audio>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subTnLst>
                                    <p:audio>
                                      <p:cMediaNode>
                                        <p:cTn display="0" masterRel="sameClick">
                                          <p:stCondLst>
                                            <p:cond evt="begin" delay="0">
                                              <p:tn val="31"/>
                                            </p:cond>
                                          </p:stCondLst>
                                          <p:endCondLst>
                                            <p:cond evt="onStopAudio" delay="0">
                                              <p:tgtEl>
                                                <p:sldTgt/>
                                              </p:tgtEl>
                                            </p:cond>
                                          </p:endCondLst>
                                        </p:cTn>
                                        <p:tgtEl>
                                          <p:sndTgt r:embed="rId3" name="Camera"/>
                                        </p:tgtEl>
                                      </p:cMediaNode>
                                    </p:audio>
                                  </p:subTnLst>
                                </p:cTn>
                              </p:par>
                            </p:childTnLst>
                          </p:cTn>
                        </p:par>
                        <p:par>
                          <p:cTn id="34" fill="hold">
                            <p:stCondLst>
                              <p:cond delay="500"/>
                            </p:stCondLst>
                            <p:childTnLst>
                              <p:par>
                                <p:cTn id="35" presetID="5" presetClass="entr" presetSubtype="1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checkerboard(across)">
                                      <p:cBhvr>
                                        <p:cTn id="37" dur="500"/>
                                        <p:tgtEl>
                                          <p:spTgt spid="20"/>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
                                        </p:tgtEl>
                                      </p:cMediaNode>
                                    </p:audio>
                                  </p:subTnLst>
                                </p:cTn>
                              </p:par>
                            </p:childTnLst>
                          </p:cTn>
                        </p:par>
                        <p:par>
                          <p:cTn id="38" fill="hold">
                            <p:stCondLst>
                              <p:cond delay="1000"/>
                            </p:stCondLst>
                            <p:childTnLst>
                              <p:par>
                                <p:cTn id="39" presetID="4"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in)">
                                      <p:cBhvr>
                                        <p:cTn id="41" dur="500"/>
                                        <p:tgtEl>
                                          <p:spTgt spid="26"/>
                                        </p:tgtEl>
                                      </p:cBhvr>
                                    </p:animEffect>
                                  </p:childTnLst>
                                  <p:subTnLst>
                                    <p:audio>
                                      <p:cMediaNode>
                                        <p:cTn display="0" masterRel="sameClick">
                                          <p:stCondLst>
                                            <p:cond evt="begin" delay="0">
                                              <p:tn val="39"/>
                                            </p:cond>
                                          </p:stCondLst>
                                          <p:endCondLst>
                                            <p:cond evt="onStopAudio" delay="0">
                                              <p:tgtEl>
                                                <p:sldTgt/>
                                              </p:tgtEl>
                                            </p:cond>
                                          </p:endCondLst>
                                        </p:cTn>
                                        <p:tgtEl>
                                          <p:sndTgt r:embed="rId4" name="Cash Register"/>
                                        </p:tgtEl>
                                      </p:cMediaNode>
                                    </p:audio>
                                  </p:sub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checkerboard(across)">
                                      <p:cBhvr>
                                        <p:cTn id="46" dur="500"/>
                                        <p:tgtEl>
                                          <p:spTgt spid="22"/>
                                        </p:tgtEl>
                                      </p:cBhvr>
                                    </p:animEffect>
                                  </p:childTnLst>
                                  <p:subTnLst>
                                    <p:audio>
                                      <p:cMediaNode>
                                        <p:cTn display="0" masterRel="sameClick">
                                          <p:stCondLst>
                                            <p:cond evt="begin" delay="0">
                                              <p:tn val="44"/>
                                            </p:cond>
                                          </p:stCondLst>
                                          <p:endCondLst>
                                            <p:cond evt="onStopAudio" delay="0">
                                              <p:tgtEl>
                                                <p:sldTgt/>
                                              </p:tgtEl>
                                            </p:cond>
                                          </p:endCondLst>
                                        </p:cTn>
                                        <p:tgtEl>
                                          <p:sndTgt r:embed="rId3" name="Camera"/>
                                        </p:tgtEl>
                                      </p:cMediaNode>
                                    </p:audio>
                                  </p:subTnLst>
                                </p:cTn>
                              </p:par>
                            </p:childTnLst>
                          </p:cTn>
                        </p:par>
                        <p:par>
                          <p:cTn id="47" fill="hold">
                            <p:stCondLst>
                              <p:cond delay="500"/>
                            </p:stCondLst>
                            <p:childTnLst>
                              <p:par>
                                <p:cTn id="48" presetID="4" presetClass="entr" presetSubtype="16"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ox(in)">
                                      <p:cBhvr>
                                        <p:cTn id="50" dur="500"/>
                                        <p:tgtEl>
                                          <p:spTgt spid="28"/>
                                        </p:tgtEl>
                                      </p:cBhvr>
                                    </p:animEffect>
                                  </p:childTnLst>
                                  <p:subTnLst>
                                    <p:audio>
                                      <p:cMediaNode>
                                        <p:cTn display="0" masterRel="sameClick">
                                          <p:stCondLst>
                                            <p:cond evt="begin" delay="0">
                                              <p:tn val="48"/>
                                            </p:cond>
                                          </p:stCondLst>
                                          <p:endCondLst>
                                            <p:cond evt="onStopAudio" delay="0">
                                              <p:tgtEl>
                                                <p:sldTgt/>
                                              </p:tgtEl>
                                            </p:cond>
                                          </p:endCondLst>
                                        </p:cTn>
                                        <p:tgtEl>
                                          <p:sndTgt r:embed="rId4" name="Cash Register"/>
                                        </p:tgtEl>
                                      </p:cMediaNode>
                                    </p:audio>
                                  </p:sub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vertical)">
                                      <p:cBhvr>
                                        <p:cTn id="55" dur="500"/>
                                        <p:tgtEl>
                                          <p:spTgt spid="11"/>
                                        </p:tgtEl>
                                      </p:cBhvr>
                                    </p:animEffect>
                                  </p:childTnLst>
                                  <p:subTnLst>
                                    <p:audio>
                                      <p:cMediaNode>
                                        <p:cTn display="0" masterRel="sameClick">
                                          <p:stCondLst>
                                            <p:cond evt="begin" delay="0">
                                              <p:tn val="53"/>
                                            </p:cond>
                                          </p:stCondLst>
                                          <p:endCondLst>
                                            <p:cond evt="onStopAudio" delay="0">
                                              <p:tgtEl>
                                                <p:sldTgt/>
                                              </p:tgtEl>
                                            </p:cond>
                                          </p:endCondLst>
                                        </p:cTn>
                                        <p:tgtEl>
                                          <p:sndTgt r:embed="rId3" name="Camera"/>
                                        </p:tgtEl>
                                      </p:cMediaNode>
                                    </p:audio>
                                  </p:subTnLst>
                                </p:cTn>
                              </p:par>
                            </p:childTnLst>
                          </p:cTn>
                        </p:par>
                        <p:par>
                          <p:cTn id="56" fill="hold">
                            <p:stCondLst>
                              <p:cond delay="500"/>
                            </p:stCondLst>
                            <p:childTnLst>
                              <p:par>
                                <p:cTn id="57" presetID="5" presetClass="entr" presetSubtype="1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checkerboard(across)">
                                      <p:cBhvr>
                                        <p:cTn id="59" dur="500"/>
                                        <p:tgtEl>
                                          <p:spTgt spid="21"/>
                                        </p:tgtEl>
                                      </p:cBhvr>
                                    </p:animEffect>
                                  </p:childTnLst>
                                  <p:subTnLst>
                                    <p:audio>
                                      <p:cMediaNode>
                                        <p:cTn display="0" masterRel="sameClick">
                                          <p:stCondLst>
                                            <p:cond evt="begin" delay="0">
                                              <p:tn val="57"/>
                                            </p:cond>
                                          </p:stCondLst>
                                          <p:endCondLst>
                                            <p:cond evt="onStopAudio" delay="0">
                                              <p:tgtEl>
                                                <p:sldTgt/>
                                              </p:tgtEl>
                                            </p:cond>
                                          </p:endCondLst>
                                        </p:cTn>
                                        <p:tgtEl>
                                          <p:sndTgt r:embed="rId3" name="Camera"/>
                                        </p:tgtEl>
                                      </p:cMediaNode>
                                    </p:audio>
                                  </p:subTnLst>
                                </p:cTn>
                              </p:par>
                            </p:childTnLst>
                          </p:cTn>
                        </p:par>
                        <p:par>
                          <p:cTn id="60" fill="hold">
                            <p:stCondLst>
                              <p:cond delay="1000"/>
                            </p:stCondLst>
                            <p:childTnLst>
                              <p:par>
                                <p:cTn id="61" presetID="4"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ox(out)">
                                      <p:cBhvr>
                                        <p:cTn id="63" dur="500"/>
                                        <p:tgtEl>
                                          <p:spTgt spid="27"/>
                                        </p:tgtEl>
                                      </p:cBhvr>
                                    </p:animEffect>
                                  </p:childTnLst>
                                  <p:subTnLst>
                                    <p:audio>
                                      <p:cMediaNode>
                                        <p:cTn display="0" masterRel="sameClick">
                                          <p:stCondLst>
                                            <p:cond evt="begin" delay="0">
                                              <p:tn val="61"/>
                                            </p:cond>
                                          </p:stCondLst>
                                          <p:endCondLst>
                                            <p:cond evt="onStopAudio" delay="0">
                                              <p:tgtEl>
                                                <p:sldTgt/>
                                              </p:tgtEl>
                                            </p:cond>
                                          </p:endCondLst>
                                        </p:cTn>
                                        <p:tgtEl>
                                          <p:sndTgt r:embed="rId4" name="Cash Regist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8" grpId="0" autoUpdateAnimBg="0"/>
      <p:bldP spid="19" grpId="0" autoUpdateAnimBg="0"/>
      <p:bldP spid="20" grpId="0" autoUpdateAnimBg="0"/>
      <p:bldP spid="21" grpId="0" autoUpdateAnimBg="0"/>
      <p:bldP spid="22" grpId="0" autoUpdateAnimBg="0"/>
      <p:bldP spid="24" grpId="0" autoUpdateAnimBg="0"/>
      <p:bldP spid="25" grpId="0" autoUpdateAnimBg="0"/>
      <p:bldP spid="26" grpId="0" autoUpdateAnimBg="0"/>
      <p:bldP spid="27" grpId="0" autoUpdateAnimBg="0"/>
      <p:bldP spid="28"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a:solidFill>
                  <a:srgbClr val="C00000"/>
                </a:solidFill>
              </a:rPr>
              <a:t>Covert Channel Example</a:t>
            </a:r>
          </a:p>
        </p:txBody>
      </p:sp>
      <p:sp>
        <p:nvSpPr>
          <p:cNvPr id="4" name="Rectangle 3"/>
          <p:cNvSpPr txBox="1">
            <a:spLocks noChangeArrowheads="1"/>
          </p:cNvSpPr>
          <p:nvPr/>
        </p:nvSpPr>
        <p:spPr bwMode="auto">
          <a:xfrm>
            <a:off x="685800" y="1524000"/>
            <a:ext cx="7848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533400" indent="-533400"/>
            <a:r>
              <a:rPr lang="en-US" sz="2800" kern="0">
                <a:latin typeface="+mn-lt"/>
              </a:rPr>
              <a:t>Other examples of covert channels</a:t>
            </a:r>
          </a:p>
          <a:p>
            <a:pPr marL="914400" lvl="1" indent="-457200"/>
            <a:r>
              <a:rPr lang="en-US" sz="2400" kern="0">
                <a:latin typeface="+mn-lt"/>
              </a:rPr>
              <a:t>Print queue</a:t>
            </a:r>
          </a:p>
          <a:p>
            <a:pPr marL="914400" lvl="1" indent="-457200"/>
            <a:r>
              <a:rPr lang="en-US" sz="2400" kern="0">
                <a:latin typeface="+mn-lt"/>
              </a:rPr>
              <a:t>ACK messages</a:t>
            </a:r>
          </a:p>
          <a:p>
            <a:pPr marL="914400" lvl="1" indent="-457200"/>
            <a:r>
              <a:rPr lang="en-US" sz="2400" kern="0">
                <a:latin typeface="+mn-lt"/>
              </a:rPr>
              <a:t>Network traffic, etc., etc., etc.</a:t>
            </a:r>
          </a:p>
          <a:p>
            <a:pPr marL="533400" indent="-533400"/>
            <a:r>
              <a:rPr lang="en-US" sz="2800" kern="0">
                <a:latin typeface="+mn-lt"/>
              </a:rPr>
              <a:t>When does a covert channel exist?</a:t>
            </a:r>
          </a:p>
          <a:p>
            <a:pPr marL="914400" lvl="1" indent="-457200">
              <a:buFont typeface="Times" panose="020B0500000000000000" pitchFamily="34" charset="0"/>
              <a:buAutoNum type="arabicPeriod"/>
            </a:pPr>
            <a:r>
              <a:rPr lang="en-US" sz="2400" kern="0">
                <a:latin typeface="+mn-lt"/>
              </a:rPr>
              <a:t>Sender and receiver have a shared resource</a:t>
            </a:r>
          </a:p>
          <a:p>
            <a:pPr marL="914400" lvl="1" indent="-457200">
              <a:buFont typeface="Times" panose="020B0500000000000000" pitchFamily="34" charset="0"/>
              <a:buAutoNum type="arabicPeriod"/>
            </a:pPr>
            <a:r>
              <a:rPr lang="en-US" sz="2400" kern="0">
                <a:latin typeface="+mn-lt"/>
              </a:rPr>
              <a:t>Sender able to vary property of resource that receiver can observe</a:t>
            </a:r>
          </a:p>
          <a:p>
            <a:pPr marL="914400" lvl="1" indent="-457200">
              <a:buFont typeface="Times" panose="020B0500000000000000" pitchFamily="34" charset="0"/>
              <a:buAutoNum type="arabicPeriod"/>
            </a:pPr>
            <a:r>
              <a:rPr lang="en-US" sz="2400" kern="0">
                <a:latin typeface="+mn-lt"/>
              </a:rPr>
              <a:t>Communication between sender and receiver can be synchronized</a:t>
            </a:r>
          </a:p>
        </p:txBody>
      </p:sp>
      <p:cxnSp>
        <p:nvCxnSpPr>
          <p:cNvPr id="5" name="Straight Connector 4"/>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3044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out)">
                                      <p:cBhvr>
                                        <p:cTn id="12" dur="500"/>
                                        <p:tgtEl>
                                          <p:spTgt spid="4">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out)">
                                      <p:cBhvr>
                                        <p:cTn id="17" dur="500"/>
                                        <p:tgtEl>
                                          <p:spTgt spid="4">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out)">
                                      <p:cBhvr>
                                        <p:cTn id="22" dur="500"/>
                                        <p:tgtEl>
                                          <p:spTgt spid="4">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out)">
                                      <p:cBhvr>
                                        <p:cTn id="27" dur="500"/>
                                        <p:tgtEl>
                                          <p:spTgt spid="4">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out)">
                                      <p:cBhvr>
                                        <p:cTn id="32" dur="500"/>
                                        <p:tgtEl>
                                          <p:spTgt spid="4">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ox(out)">
                                      <p:cBhvr>
                                        <p:cTn id="37" dur="500"/>
                                        <p:tgtEl>
                                          <p:spTgt spid="4">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3"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ox(out)">
                                      <p:cBhvr>
                                        <p:cTn id="42" dur="500"/>
                                        <p:tgtEl>
                                          <p:spTgt spid="4">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924800" cy="828675"/>
          </a:xfrm>
        </p:spPr>
        <p:txBody>
          <a:bodyPr>
            <a:normAutofit fontScale="90000"/>
          </a:bodyPr>
          <a:lstStyle/>
          <a:p>
            <a:pPr marL="685800" algn="l">
              <a:defRPr/>
            </a:pPr>
            <a:r>
              <a:rPr lang="en-US" sz="4400">
                <a:solidFill>
                  <a:srgbClr val="C00000"/>
                </a:solidFill>
                <a:latin typeface="Calibri" panose="020F0502020204030204" pitchFamily="34" charset="0"/>
              </a:rPr>
              <a:t>Tổng quan về bảo mật thông tin</a:t>
            </a:r>
          </a:p>
        </p:txBody>
      </p:sp>
      <p:sp>
        <p:nvSpPr>
          <p:cNvPr id="4" name="Rectangle 3"/>
          <p:cNvSpPr/>
          <p:nvPr/>
        </p:nvSpPr>
        <p:spPr>
          <a:xfrm>
            <a:off x="-381000" y="1143000"/>
            <a:ext cx="9346692" cy="3354765"/>
          </a:xfrm>
          <a:prstGeom prst="rect">
            <a:avLst/>
          </a:prstGeom>
        </p:spPr>
        <p:txBody>
          <a:bodyPr wrap="square">
            <a:spAutoFit/>
          </a:bodyPr>
          <a:lstStyle/>
          <a:p>
            <a:pPr marL="1600200" lvl="1" indent="-514350" algn="just">
              <a:buFont typeface="Wingdings" panose="05000000000000000000" pitchFamily="2" charset="2"/>
              <a:buAutoNum type="arabicPeriod"/>
              <a:defRPr/>
            </a:pPr>
            <a:r>
              <a:rPr lang="en-US" sz="2800">
                <a:latin typeface="+mn-lt"/>
              </a:rPr>
              <a:t>Định </a:t>
            </a:r>
            <a:r>
              <a:rPr lang="en-US" sz="2800" dirty="0">
                <a:latin typeface="+mn-lt"/>
              </a:rPr>
              <a:t>nghĩa hệ thống an toàn và bảo mật thông tin</a:t>
            </a:r>
          </a:p>
          <a:p>
            <a:pPr marL="1600200" lvl="1" indent="-514350" algn="just">
              <a:buFont typeface="Wingdings" panose="05000000000000000000" pitchFamily="2" charset="2"/>
              <a:buAutoNum type="arabicPeriod"/>
              <a:defRPr/>
            </a:pPr>
            <a:r>
              <a:rPr lang="en-US" sz="2800" dirty="0">
                <a:latin typeface="+mn-lt"/>
              </a:rPr>
              <a:t>Kiến trúc và các phương thức bảo mật thông tin</a:t>
            </a:r>
          </a:p>
          <a:p>
            <a:pPr marL="1600200" lvl="1" indent="-514350" algn="just">
              <a:buFont typeface="Wingdings" panose="05000000000000000000" pitchFamily="2" charset="2"/>
              <a:buAutoNum type="arabicPeriod"/>
              <a:defRPr/>
            </a:pPr>
            <a:r>
              <a:rPr lang="en-US" sz="2800" dirty="0">
                <a:latin typeface="+mn-lt"/>
              </a:rPr>
              <a:t>Các mối đe dọa đối với một hệ thống và các biện pháp ngăn chặn</a:t>
            </a:r>
          </a:p>
          <a:p>
            <a:pPr marL="1600200" lvl="1" indent="-514350" algn="just">
              <a:buFont typeface="Wingdings" panose="05000000000000000000" pitchFamily="2" charset="2"/>
              <a:buAutoNum type="arabicPeriod"/>
              <a:defRPr/>
            </a:pPr>
            <a:r>
              <a:rPr lang="en-US" sz="2800" dirty="0">
                <a:latin typeface="+mn-lt"/>
              </a:rPr>
              <a:t>Các giải pháp bảo mật hệ thống</a:t>
            </a:r>
          </a:p>
          <a:p>
            <a:pPr marL="2000250" lvl="2" indent="-514350" algn="just">
              <a:buFont typeface="Wingdings" panose="05000000000000000000" pitchFamily="2" charset="2"/>
              <a:buAutoNum type="arabicPeriod"/>
              <a:defRPr/>
            </a:pPr>
            <a:r>
              <a:rPr lang="en-US" sz="2400" dirty="0">
                <a:latin typeface="+mn-lt"/>
              </a:rPr>
              <a:t>Chính sách và ý thức</a:t>
            </a:r>
          </a:p>
          <a:p>
            <a:pPr marL="2000250" lvl="2" indent="-514350" algn="just">
              <a:buFont typeface="Wingdings" panose="05000000000000000000" pitchFamily="2" charset="2"/>
              <a:buAutoNum type="arabicPeriod"/>
              <a:defRPr/>
            </a:pPr>
            <a:r>
              <a:rPr lang="en-US" sz="2400" dirty="0">
                <a:latin typeface="+mn-lt"/>
              </a:rPr>
              <a:t>Phân quyền truy cập và nhận dạng người dùng</a:t>
            </a:r>
          </a:p>
          <a:p>
            <a:pPr marL="2000250" lvl="2" indent="-514350" algn="just">
              <a:buFont typeface="Wingdings" panose="05000000000000000000" pitchFamily="2" charset="2"/>
              <a:buAutoNum type="arabicPeriod"/>
              <a:defRPr/>
            </a:pPr>
            <a:r>
              <a:rPr lang="en-US" sz="2400" dirty="0">
                <a:latin typeface="+mn-lt"/>
              </a:rPr>
              <a:t>Mã hóa thông tin và nén dữ liệu</a:t>
            </a:r>
          </a:p>
        </p:txBody>
      </p:sp>
      <p:sp>
        <p:nvSpPr>
          <p:cNvPr id="3" name="Slide Number Placeholder 2"/>
          <p:cNvSpPr>
            <a:spLocks noGrp="1"/>
          </p:cNvSpPr>
          <p:nvPr>
            <p:ph type="sldNum" sz="quarter" idx="12"/>
          </p:nvPr>
        </p:nvSpPr>
        <p:spPr/>
        <p:txBody>
          <a:bodyPr/>
          <a:lstStyle/>
          <a:p>
            <a:fld id="{064FD0D8-B247-423B-95C3-D6BD0862E143}" type="slidenum">
              <a:rPr lang="en-US" smtClean="0"/>
              <a:t>16</a:t>
            </a:fld>
            <a:endParaRPr lang="en-US"/>
          </a:p>
        </p:txBody>
      </p:sp>
      <p:cxnSp>
        <p:nvCxnSpPr>
          <p:cNvPr id="6" name="Straight Connector 5"/>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683406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a:solidFill>
                  <a:srgbClr val="C00000"/>
                </a:solidFill>
              </a:rPr>
              <a:t>Covert Channel Example</a:t>
            </a:r>
          </a:p>
        </p:txBody>
      </p:sp>
      <p:sp>
        <p:nvSpPr>
          <p:cNvPr id="5" name="Rectangle 3"/>
          <p:cNvSpPr txBox="1">
            <a:spLocks noChangeArrowheads="1"/>
          </p:cNvSpPr>
          <p:nvPr/>
        </p:nvSpPr>
        <p:spPr bwMode="auto">
          <a:xfrm>
            <a:off x="685800" y="1524000"/>
            <a:ext cx="7848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Covert channels exist almost everywhere</a:t>
            </a:r>
          </a:p>
          <a:p>
            <a:r>
              <a:rPr lang="en-US" sz="2800" kern="0">
                <a:latin typeface="+mn-lt"/>
              </a:rPr>
              <a:t>Easy to eliminate covert channels…</a:t>
            </a:r>
          </a:p>
          <a:p>
            <a:pPr lvl="1"/>
            <a:r>
              <a:rPr lang="en-US" sz="2400" kern="0">
                <a:latin typeface="+mn-lt"/>
              </a:rPr>
              <a:t>Provided you eliminate all shared resources and all communication</a:t>
            </a:r>
          </a:p>
          <a:p>
            <a:r>
              <a:rPr lang="en-US" sz="2800" kern="0">
                <a:latin typeface="+mn-lt"/>
              </a:rPr>
              <a:t>Virtually impossible to eliminate all covert channels in any useful system</a:t>
            </a:r>
          </a:p>
          <a:p>
            <a:pPr lvl="1"/>
            <a:r>
              <a:rPr lang="en-US" sz="2400" kern="0">
                <a:latin typeface="+mn-lt"/>
              </a:rPr>
              <a:t>DoD guidelines: goal is to </a:t>
            </a:r>
            <a:r>
              <a:rPr lang="en-US" sz="2400" b="1" kern="0">
                <a:solidFill>
                  <a:schemeClr val="accent2"/>
                </a:solidFill>
                <a:latin typeface="+mn-lt"/>
              </a:rPr>
              <a:t>reduce covert channel capacity</a:t>
            </a:r>
            <a:r>
              <a:rPr lang="en-US" sz="2400" kern="0">
                <a:latin typeface="+mn-lt"/>
              </a:rPr>
              <a:t> to no more than 1 bit/second</a:t>
            </a:r>
          </a:p>
          <a:p>
            <a:pPr lvl="1"/>
            <a:r>
              <a:rPr lang="en-US" sz="2400" kern="0">
                <a:latin typeface="+mn-lt"/>
              </a:rPr>
              <a:t>Implication is that DoD has given up trying to eliminate covert channels!</a:t>
            </a:r>
          </a:p>
        </p:txBody>
      </p:sp>
      <p:cxnSp>
        <p:nvCxnSpPr>
          <p:cNvPr id="4" name="Straight Connector 3"/>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614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out)">
                                      <p:cBhvr>
                                        <p:cTn id="27" dur="500"/>
                                        <p:tgtEl>
                                          <p:spTgt spid="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ox(out)">
                                      <p:cBhvr>
                                        <p:cTn id="32" dur="500"/>
                                        <p:tgtEl>
                                          <p:spTgt spid="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400">
                <a:solidFill>
                  <a:srgbClr val="C00000"/>
                </a:solidFill>
              </a:rPr>
              <a:t>Covert Channel Example</a:t>
            </a:r>
          </a:p>
        </p:txBody>
      </p:sp>
      <p:sp>
        <p:nvSpPr>
          <p:cNvPr id="4" name="Rectangle 3"/>
          <p:cNvSpPr txBox="1">
            <a:spLocks noChangeArrowheads="1"/>
          </p:cNvSpPr>
          <p:nvPr/>
        </p:nvSpPr>
        <p:spPr bwMode="auto">
          <a:xfrm>
            <a:off x="685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Consider 100MB </a:t>
            </a:r>
            <a:r>
              <a:rPr lang="en-US" sz="2800" b="1" kern="0">
                <a:latin typeface="+mn-lt"/>
              </a:rPr>
              <a:t>TOP SECRET</a:t>
            </a:r>
            <a:r>
              <a:rPr lang="en-US" sz="2800" kern="0">
                <a:latin typeface="+mn-lt"/>
              </a:rPr>
              <a:t> file</a:t>
            </a:r>
          </a:p>
          <a:p>
            <a:pPr lvl="1"/>
            <a:r>
              <a:rPr lang="en-US" sz="2400" kern="0">
                <a:latin typeface="+mn-lt"/>
              </a:rPr>
              <a:t>Plaintext version stored in </a:t>
            </a:r>
            <a:r>
              <a:rPr lang="en-US" sz="2400" b="1" kern="0">
                <a:latin typeface="+mn-lt"/>
              </a:rPr>
              <a:t>TOP SECRET</a:t>
            </a:r>
            <a:r>
              <a:rPr lang="en-US" sz="2400" kern="0">
                <a:latin typeface="+mn-lt"/>
              </a:rPr>
              <a:t> place</a:t>
            </a:r>
          </a:p>
          <a:p>
            <a:pPr lvl="1"/>
            <a:r>
              <a:rPr lang="en-US" sz="2400" kern="0">
                <a:latin typeface="+mn-lt"/>
              </a:rPr>
              <a:t>Encrypted with AES using 256-bit key, ciphertext stored in </a:t>
            </a:r>
            <a:r>
              <a:rPr lang="en-US" sz="2400" b="1" kern="0">
                <a:latin typeface="+mn-lt"/>
              </a:rPr>
              <a:t>UNCLASSIFIED</a:t>
            </a:r>
            <a:r>
              <a:rPr lang="en-US" sz="2400" kern="0">
                <a:latin typeface="+mn-lt"/>
              </a:rPr>
              <a:t> location</a:t>
            </a:r>
          </a:p>
          <a:p>
            <a:r>
              <a:rPr lang="en-US" sz="2800" kern="0">
                <a:latin typeface="+mn-lt"/>
              </a:rPr>
              <a:t>Suppose we reduce covert channel capacity to 1 bit per second</a:t>
            </a:r>
          </a:p>
          <a:p>
            <a:r>
              <a:rPr lang="en-US" sz="2800" kern="0">
                <a:latin typeface="+mn-lt"/>
              </a:rPr>
              <a:t>It would take more than 25 years to leak entire document thru a covert channel</a:t>
            </a:r>
          </a:p>
          <a:p>
            <a:r>
              <a:rPr lang="en-US" sz="2800" kern="0">
                <a:latin typeface="+mn-lt"/>
              </a:rPr>
              <a:t>But it would take less than 5 minutes to leak 256-bit AES key thru covert channel!</a:t>
            </a:r>
          </a:p>
        </p:txBody>
      </p:sp>
      <p:cxnSp>
        <p:nvCxnSpPr>
          <p:cNvPr id="5" name="Straight Connector 4"/>
          <p:cNvCxnSpPr/>
          <p:nvPr/>
        </p:nvCxnSpPr>
        <p:spPr>
          <a:xfrm>
            <a:off x="152400" y="1062494"/>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81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out)">
                                      <p:cBhvr>
                                        <p:cTn id="12" dur="500"/>
                                        <p:tgtEl>
                                          <p:spTgt spid="4">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out)">
                                      <p:cBhvr>
                                        <p:cTn id="17" dur="500"/>
                                        <p:tgtEl>
                                          <p:spTgt spid="4">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ox(out)">
                                      <p:cBhvr>
                                        <p:cTn id="22" dur="500"/>
                                        <p:tgtEl>
                                          <p:spTgt spid="4">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ox(out)">
                                      <p:cBhvr>
                                        <p:cTn id="27" dur="500"/>
                                        <p:tgtEl>
                                          <p:spTgt spid="4">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ox(out)">
                                      <p:cBhvr>
                                        <p:cTn id="32" dur="500"/>
                                        <p:tgtEl>
                                          <p:spTgt spid="4">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Captchar</a:t>
            </a:r>
          </a:p>
        </p:txBody>
      </p:sp>
      <p:sp>
        <p:nvSpPr>
          <p:cNvPr id="4" name="Rectangle 3"/>
          <p:cNvSpPr txBox="1">
            <a:spLocks noChangeArrowheads="1"/>
          </p:cNvSpPr>
          <p:nvPr/>
        </p:nvSpPr>
        <p:spPr bwMode="auto">
          <a:xfrm>
            <a:off x="685800" y="1600200"/>
            <a:ext cx="7848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b="1" kern="0">
                <a:solidFill>
                  <a:schemeClr val="hlink"/>
                </a:solidFill>
                <a:latin typeface="+mn-lt"/>
              </a:rPr>
              <a:t>CAPTCHA</a:t>
            </a:r>
            <a:r>
              <a:rPr lang="en-US" sz="2800" b="1" kern="0">
                <a:solidFill>
                  <a:schemeClr val="accent2"/>
                </a:solidFill>
                <a:latin typeface="+mn-lt"/>
              </a:rPr>
              <a:t> </a:t>
            </a:r>
            <a:r>
              <a:rPr lang="en-US" sz="2800" kern="0">
                <a:latin typeface="+mn-lt"/>
                <a:sym typeface="Symbol" panose="05050102010706020507" pitchFamily="18" charset="2"/>
              </a:rPr>
              <a:t></a:t>
            </a:r>
            <a:r>
              <a:rPr lang="en-US" sz="2800" kern="0">
                <a:latin typeface="+mn-lt"/>
              </a:rPr>
              <a:t> </a:t>
            </a:r>
            <a:r>
              <a:rPr lang="en-US" sz="2800" b="1" kern="0">
                <a:solidFill>
                  <a:schemeClr val="hlink"/>
                </a:solidFill>
                <a:latin typeface="+mn-lt"/>
              </a:rPr>
              <a:t>C</a:t>
            </a:r>
            <a:r>
              <a:rPr lang="en-US" sz="2800" kern="0">
                <a:latin typeface="+mn-lt"/>
              </a:rPr>
              <a:t>ompletely </a:t>
            </a:r>
            <a:r>
              <a:rPr lang="en-US" sz="2800" b="1" kern="0">
                <a:solidFill>
                  <a:schemeClr val="hlink"/>
                </a:solidFill>
                <a:latin typeface="+mn-lt"/>
              </a:rPr>
              <a:t>A</a:t>
            </a:r>
            <a:r>
              <a:rPr lang="en-US" sz="2800" kern="0">
                <a:latin typeface="+mn-lt"/>
              </a:rPr>
              <a:t>utomated </a:t>
            </a:r>
            <a:r>
              <a:rPr lang="en-US" sz="2800" b="1" kern="0">
                <a:solidFill>
                  <a:schemeClr val="hlink"/>
                </a:solidFill>
                <a:latin typeface="+mn-lt"/>
              </a:rPr>
              <a:t>P</a:t>
            </a:r>
            <a:r>
              <a:rPr lang="en-US" sz="2800" kern="0">
                <a:latin typeface="+mn-lt"/>
              </a:rPr>
              <a:t>ublic </a:t>
            </a:r>
            <a:r>
              <a:rPr lang="en-US" sz="2800" b="1" kern="0">
                <a:solidFill>
                  <a:schemeClr val="hlink"/>
                </a:solidFill>
                <a:latin typeface="+mn-lt"/>
              </a:rPr>
              <a:t>T</a:t>
            </a:r>
            <a:r>
              <a:rPr lang="en-US" sz="2800" kern="0">
                <a:latin typeface="+mn-lt"/>
              </a:rPr>
              <a:t>uring test to tell </a:t>
            </a:r>
            <a:r>
              <a:rPr lang="en-US" sz="2800" b="1" kern="0">
                <a:solidFill>
                  <a:schemeClr val="hlink"/>
                </a:solidFill>
                <a:latin typeface="+mn-lt"/>
              </a:rPr>
              <a:t>C</a:t>
            </a:r>
            <a:r>
              <a:rPr lang="en-US" sz="2800" kern="0">
                <a:latin typeface="+mn-lt"/>
              </a:rPr>
              <a:t>omputers and </a:t>
            </a:r>
            <a:r>
              <a:rPr lang="en-US" sz="2800" b="1" kern="0">
                <a:solidFill>
                  <a:schemeClr val="hlink"/>
                </a:solidFill>
                <a:latin typeface="+mn-lt"/>
              </a:rPr>
              <a:t>H</a:t>
            </a:r>
            <a:r>
              <a:rPr lang="en-US" sz="2800" kern="0">
                <a:latin typeface="+mn-lt"/>
              </a:rPr>
              <a:t>umans </a:t>
            </a:r>
            <a:r>
              <a:rPr lang="en-US" sz="2800" b="1" kern="0">
                <a:solidFill>
                  <a:schemeClr val="hlink"/>
                </a:solidFill>
                <a:latin typeface="+mn-lt"/>
              </a:rPr>
              <a:t>A</a:t>
            </a:r>
            <a:r>
              <a:rPr lang="en-US" sz="2800" kern="0">
                <a:latin typeface="+mn-lt"/>
              </a:rPr>
              <a:t>part</a:t>
            </a:r>
          </a:p>
          <a:p>
            <a:r>
              <a:rPr lang="en-US" sz="2800" b="1" kern="0">
                <a:solidFill>
                  <a:schemeClr val="hlink"/>
                </a:solidFill>
                <a:latin typeface="+mn-lt"/>
              </a:rPr>
              <a:t>A</a:t>
            </a:r>
            <a:r>
              <a:rPr lang="en-US" sz="2800" kern="0">
                <a:latin typeface="+mn-lt"/>
              </a:rPr>
              <a:t>utomated </a:t>
            </a:r>
            <a:r>
              <a:rPr lang="en-US" sz="2800" kern="0">
                <a:latin typeface="+mn-lt"/>
                <a:sym typeface="Symbol" panose="05050102010706020507" pitchFamily="18" charset="2"/>
              </a:rPr>
              <a:t></a:t>
            </a:r>
            <a:r>
              <a:rPr lang="en-US" sz="2800" kern="0">
                <a:latin typeface="+mn-lt"/>
              </a:rPr>
              <a:t> test is generated and scored by a computer program</a:t>
            </a:r>
          </a:p>
          <a:p>
            <a:r>
              <a:rPr lang="en-US" sz="2800" b="1" kern="0">
                <a:solidFill>
                  <a:schemeClr val="hlink"/>
                </a:solidFill>
                <a:latin typeface="+mn-lt"/>
              </a:rPr>
              <a:t>P</a:t>
            </a:r>
            <a:r>
              <a:rPr lang="en-US" sz="2800" kern="0">
                <a:latin typeface="+mn-lt"/>
              </a:rPr>
              <a:t>ublic </a:t>
            </a:r>
            <a:r>
              <a:rPr lang="en-US" sz="2800" kern="0">
                <a:latin typeface="+mn-lt"/>
                <a:sym typeface="Symbol" panose="05050102010706020507" pitchFamily="18" charset="2"/>
              </a:rPr>
              <a:t></a:t>
            </a:r>
            <a:r>
              <a:rPr lang="en-US" sz="2800" kern="0">
                <a:latin typeface="+mn-lt"/>
              </a:rPr>
              <a:t> program and data are public</a:t>
            </a:r>
          </a:p>
          <a:p>
            <a:r>
              <a:rPr lang="en-US" sz="2800" b="1" kern="0">
                <a:solidFill>
                  <a:schemeClr val="hlink"/>
                </a:solidFill>
                <a:latin typeface="+mn-lt"/>
              </a:rPr>
              <a:t>T</a:t>
            </a:r>
            <a:r>
              <a:rPr lang="en-US" sz="2800" kern="0">
                <a:latin typeface="+mn-lt"/>
              </a:rPr>
              <a:t>uring test to tell… </a:t>
            </a:r>
            <a:r>
              <a:rPr lang="en-US" sz="2800" kern="0">
                <a:latin typeface="+mn-lt"/>
                <a:sym typeface="Symbol" panose="05050102010706020507" pitchFamily="18" charset="2"/>
              </a:rPr>
              <a:t></a:t>
            </a:r>
            <a:r>
              <a:rPr lang="en-US" sz="2800" kern="0">
                <a:latin typeface="+mn-lt"/>
              </a:rPr>
              <a:t> humans can pass the test, but machines cannot pass the test</a:t>
            </a:r>
          </a:p>
          <a:p>
            <a:r>
              <a:rPr lang="en-US" sz="2800" kern="0">
                <a:latin typeface="+mn-lt"/>
              </a:rPr>
              <a:t>Like an inverse Turing test (sort of…)</a:t>
            </a:r>
          </a:p>
        </p:txBody>
      </p:sp>
      <p:cxnSp>
        <p:nvCxnSpPr>
          <p:cNvPr id="5" name="Straight Connector 4"/>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62631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CAPTCHA Paradox</a:t>
            </a:r>
          </a:p>
        </p:txBody>
      </p:sp>
      <p:sp>
        <p:nvSpPr>
          <p:cNvPr id="5"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“…CAPTCHA is a program that can generate and grade tests that it itself cannot pass…”</a:t>
            </a:r>
          </a:p>
          <a:p>
            <a:r>
              <a:rPr lang="en-US" sz="2800" kern="0">
                <a:latin typeface="+mn-lt"/>
              </a:rPr>
              <a:t>“…much like some professors…”</a:t>
            </a:r>
          </a:p>
          <a:p>
            <a:r>
              <a:rPr lang="en-US" sz="2800" kern="0">
                <a:latin typeface="+mn-lt"/>
              </a:rPr>
              <a:t>Paradox </a:t>
            </a:r>
            <a:r>
              <a:rPr lang="en-US" sz="2800" kern="0">
                <a:latin typeface="+mn-lt"/>
                <a:sym typeface="Symbol" panose="05050102010706020507" pitchFamily="18" charset="2"/>
              </a:rPr>
              <a:t></a:t>
            </a:r>
            <a:r>
              <a:rPr lang="en-US" sz="2800" kern="0">
                <a:latin typeface="+mn-lt"/>
              </a:rPr>
              <a:t> computer creates and scores test that it cannot pass!</a:t>
            </a:r>
          </a:p>
          <a:p>
            <a:r>
              <a:rPr lang="en-US" sz="2800" kern="0">
                <a:latin typeface="+mn-lt"/>
              </a:rPr>
              <a:t>CAPTCHA used to restrict access to resources to humans (no computers)</a:t>
            </a:r>
          </a:p>
          <a:p>
            <a:r>
              <a:rPr lang="en-US" sz="2800" kern="0">
                <a:latin typeface="+mn-lt"/>
              </a:rPr>
              <a:t>CAPTCHA useful for </a:t>
            </a:r>
            <a:r>
              <a:rPr lang="en-US" sz="2800" b="1" kern="0">
                <a:solidFill>
                  <a:schemeClr val="accent2"/>
                </a:solidFill>
                <a:latin typeface="+mn-lt"/>
              </a:rPr>
              <a:t>access control</a:t>
            </a:r>
          </a:p>
        </p:txBody>
      </p:sp>
      <p:cxnSp>
        <p:nvCxnSpPr>
          <p:cNvPr id="4" name="Straight Connector 3"/>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29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out)">
                                      <p:cBhvr>
                                        <p:cTn id="27" dur="500"/>
                                        <p:tgtEl>
                                          <p:spTgt spid="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CAPTCHA: Rules of the Game</a:t>
            </a:r>
          </a:p>
        </p:txBody>
      </p:sp>
      <p:sp>
        <p:nvSpPr>
          <p:cNvPr id="4" name="Rectangle 3"/>
          <p:cNvSpPr txBox="1">
            <a:spLocks noChangeArrowheads="1"/>
          </p:cNvSpPr>
          <p:nvPr/>
        </p:nvSpPr>
        <p:spPr bwMode="auto">
          <a:xfrm>
            <a:off x="685800" y="1905000"/>
            <a:ext cx="7848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Must be easy for most humans to pass</a:t>
            </a:r>
          </a:p>
          <a:p>
            <a:r>
              <a:rPr lang="en-US" sz="2800" kern="0">
                <a:latin typeface="+mn-lt"/>
              </a:rPr>
              <a:t>Must be difficult or impossible for machines to pass</a:t>
            </a:r>
          </a:p>
          <a:p>
            <a:pPr lvl="1"/>
            <a:r>
              <a:rPr lang="en-US" sz="2400" b="1" kern="0">
                <a:solidFill>
                  <a:schemeClr val="accent2"/>
                </a:solidFill>
                <a:latin typeface="+mn-lt"/>
              </a:rPr>
              <a:t>Even with access to CAPTCHA software</a:t>
            </a:r>
          </a:p>
          <a:p>
            <a:r>
              <a:rPr lang="en-US" sz="2800" kern="0">
                <a:latin typeface="+mn-lt"/>
              </a:rPr>
              <a:t>The only unknown is some random number</a:t>
            </a:r>
            <a:endParaRPr lang="en-US" sz="2800" i="1" kern="0">
              <a:latin typeface="+mn-lt"/>
            </a:endParaRPr>
          </a:p>
          <a:p>
            <a:r>
              <a:rPr lang="en-US" sz="2800" kern="0">
                <a:latin typeface="+mn-lt"/>
              </a:rPr>
              <a:t>Desirable to have different CAPTCHAs in case some person cannot pass one type</a:t>
            </a:r>
          </a:p>
          <a:p>
            <a:pPr lvl="1"/>
            <a:r>
              <a:rPr lang="en-US" sz="2400" kern="0">
                <a:latin typeface="+mn-lt"/>
              </a:rPr>
              <a:t>Blind person could not pass visual test, etc.</a:t>
            </a:r>
          </a:p>
        </p:txBody>
      </p:sp>
      <p:cxnSp>
        <p:nvCxnSpPr>
          <p:cNvPr id="5" name="Straight Connector 4"/>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291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left)">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left)">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Do CAPTCHAs Exist?</a:t>
            </a:r>
          </a:p>
        </p:txBody>
      </p:sp>
      <p:sp>
        <p:nvSpPr>
          <p:cNvPr id="5" name="Rectangle 6"/>
          <p:cNvSpPr txBox="1">
            <a:spLocks noChangeArrowheads="1"/>
          </p:cNvSpPr>
          <p:nvPr/>
        </p:nvSpPr>
        <p:spPr bwMode="auto">
          <a:xfrm>
            <a:off x="685800" y="16764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kern="0">
                <a:latin typeface="+mn-lt"/>
              </a:rPr>
              <a:t>Test: Find 2 words in the following</a:t>
            </a:r>
          </a:p>
        </p:txBody>
      </p:sp>
      <p:sp>
        <p:nvSpPr>
          <p:cNvPr id="6" name="Rectangle 7"/>
          <p:cNvSpPr>
            <a:spLocks noChangeArrowheads="1"/>
          </p:cNvSpPr>
          <p:nvPr/>
        </p:nvSpPr>
        <p:spPr bwMode="auto">
          <a:xfrm>
            <a:off x="762000" y="5181600"/>
            <a:ext cx="8001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2"/>
              </a:buClr>
              <a:buSzPct val="75000"/>
              <a:buFont typeface="Wingdings" panose="05000000000000000000" pitchFamily="2" charset="2"/>
              <a:buChar char="q"/>
            </a:pPr>
            <a:r>
              <a:rPr lang="en-US" sz="2400"/>
              <a:t>Easy for most humans</a:t>
            </a:r>
          </a:p>
          <a:p>
            <a:pPr eaLnBrk="1" hangingPunct="1">
              <a:buClr>
                <a:schemeClr val="accent2"/>
              </a:buClr>
              <a:buSzPct val="75000"/>
              <a:buFont typeface="Wingdings" panose="05000000000000000000" pitchFamily="2" charset="2"/>
              <a:buChar char="q"/>
            </a:pPr>
            <a:r>
              <a:rPr lang="en-US" sz="2400"/>
              <a:t>Difficult for computers (OCR problem)</a:t>
            </a:r>
          </a:p>
        </p:txBody>
      </p:sp>
      <p:pic>
        <p:nvPicPr>
          <p:cNvPr id="7"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269331"/>
            <a:ext cx="4687888"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48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CAPTCHAs</a:t>
            </a:r>
          </a:p>
        </p:txBody>
      </p:sp>
      <p:sp>
        <p:nvSpPr>
          <p:cNvPr id="8" name="Rectangle 3"/>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Current types of CAPTCHAs</a:t>
            </a:r>
          </a:p>
          <a:p>
            <a:pPr lvl="1"/>
            <a:r>
              <a:rPr lang="en-US" sz="2400" kern="0">
                <a:latin typeface="+mn-lt"/>
              </a:rPr>
              <a:t>Visual</a:t>
            </a:r>
          </a:p>
          <a:p>
            <a:pPr lvl="2"/>
            <a:r>
              <a:rPr lang="en-US" kern="0">
                <a:latin typeface="+mn-lt"/>
              </a:rPr>
              <a:t>Like previous example</a:t>
            </a:r>
          </a:p>
          <a:p>
            <a:pPr lvl="2"/>
            <a:r>
              <a:rPr lang="en-US" kern="0">
                <a:latin typeface="+mn-lt"/>
              </a:rPr>
              <a:t>Many others</a:t>
            </a:r>
          </a:p>
          <a:p>
            <a:pPr lvl="1"/>
            <a:r>
              <a:rPr lang="en-US" sz="2400" kern="0">
                <a:latin typeface="+mn-lt"/>
              </a:rPr>
              <a:t>Audio</a:t>
            </a:r>
          </a:p>
          <a:p>
            <a:pPr lvl="2"/>
            <a:r>
              <a:rPr lang="en-US" kern="0">
                <a:latin typeface="+mn-lt"/>
              </a:rPr>
              <a:t>Distorted words or music</a:t>
            </a:r>
          </a:p>
          <a:p>
            <a:r>
              <a:rPr lang="en-US" sz="2800" kern="0">
                <a:latin typeface="+mn-lt"/>
              </a:rPr>
              <a:t>No text-based CAPTCHAs</a:t>
            </a:r>
          </a:p>
          <a:p>
            <a:pPr lvl="1"/>
            <a:r>
              <a:rPr lang="en-US" sz="2400" kern="0">
                <a:latin typeface="+mn-lt"/>
              </a:rPr>
              <a:t>Maybe this is not possible…</a:t>
            </a:r>
          </a:p>
        </p:txBody>
      </p:sp>
      <p:cxnSp>
        <p:nvCxnSpPr>
          <p:cNvPr id="4" name="Straight Connector 3"/>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166615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077200" cy="828675"/>
          </a:xfrm>
        </p:spPr>
        <p:txBody>
          <a:bodyPr/>
          <a:lstStyle/>
          <a:p>
            <a:r>
              <a:rPr lang="en-US" sz="4000">
                <a:solidFill>
                  <a:srgbClr val="C00000"/>
                </a:solidFill>
              </a:rPr>
              <a:t>CAPTCHA’s and AI</a:t>
            </a:r>
          </a:p>
        </p:txBody>
      </p:sp>
      <p:sp>
        <p:nvSpPr>
          <p:cNvPr id="4" name="Rectangle 3"/>
          <p:cNvSpPr txBox="1">
            <a:spLocks noChangeArrowheads="1"/>
          </p:cNvSpPr>
          <p:nvPr/>
        </p:nvSpPr>
        <p:spPr bwMode="auto">
          <a:xfrm>
            <a:off x="762000" y="1762126"/>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en-US" sz="2800" kern="0">
                <a:latin typeface="+mn-lt"/>
              </a:rPr>
              <a:t>Computer recognition of distorted text is a challenging AI problem</a:t>
            </a:r>
          </a:p>
          <a:p>
            <a:pPr lvl="1"/>
            <a:r>
              <a:rPr lang="en-US" sz="2400" kern="0">
                <a:latin typeface="+mn-lt"/>
              </a:rPr>
              <a:t>But humans can solve this problem </a:t>
            </a:r>
          </a:p>
          <a:p>
            <a:r>
              <a:rPr lang="en-US" sz="2800" kern="0">
                <a:latin typeface="+mn-lt"/>
              </a:rPr>
              <a:t>Same is true of distorted sound</a:t>
            </a:r>
          </a:p>
          <a:p>
            <a:pPr lvl="1"/>
            <a:r>
              <a:rPr lang="en-US" sz="2400" kern="0">
                <a:latin typeface="+mn-lt"/>
              </a:rPr>
              <a:t>Humans also good at solving this</a:t>
            </a:r>
          </a:p>
          <a:p>
            <a:r>
              <a:rPr lang="en-US" sz="2800" kern="0">
                <a:latin typeface="+mn-lt"/>
              </a:rPr>
              <a:t>Hackers who break such a CAPTCHA have solved a hard AI problem</a:t>
            </a:r>
          </a:p>
          <a:p>
            <a:r>
              <a:rPr lang="en-US" sz="2800" kern="0">
                <a:latin typeface="+mn-lt"/>
              </a:rPr>
              <a:t>Putting hacker’s effort to good use!</a:t>
            </a:r>
          </a:p>
          <a:p>
            <a:r>
              <a:rPr lang="en-US" sz="2800" kern="0">
                <a:latin typeface="+mn-lt"/>
              </a:rPr>
              <a:t>May be other ways to defeat CAPTCHAs…</a:t>
            </a:r>
          </a:p>
        </p:txBody>
      </p:sp>
      <p:cxnSp>
        <p:nvCxnSpPr>
          <p:cNvPr id="5" name="Straight Connector 4"/>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565548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encrypted-tbn3.gstatic.com/images?q=tbn:ANd9GcSMjRd2K5uJ6whNf349YHYX3MMOR5cgpA91-z3CLGYfjMQYG73LX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2438400"/>
            <a:ext cx="2212849" cy="25146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64FD0D8-B247-423B-95C3-D6BD0862E143}" type="slidenum">
              <a:rPr lang="en-US" smtClean="0"/>
              <a:t>168</a:t>
            </a:fld>
            <a:endParaRPr lang="en-US"/>
          </a:p>
        </p:txBody>
      </p:sp>
    </p:spTree>
    <p:extLst>
      <p:ext uri="{BB962C8B-B14F-4D97-AF65-F5344CB8AC3E}">
        <p14:creationId xmlns:p14="http://schemas.microsoft.com/office/powerpoint/2010/main" val="421771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52400"/>
            <a:ext cx="9144000" cy="828675"/>
          </a:xfrm>
        </p:spPr>
        <p:txBody>
          <a:bodyPr/>
          <a:lstStyle/>
          <a:p>
            <a:pPr marL="292100" lvl="1">
              <a:defRPr/>
            </a:pPr>
            <a:r>
              <a:rPr lang="en-US" sz="3600">
                <a:solidFill>
                  <a:srgbClr val="C00000"/>
                </a:solidFill>
                <a:latin typeface="Calibri" panose="020F0502020204030204" pitchFamily="34" charset="0"/>
              </a:rPr>
              <a:t>Định nghĩa hệ thống an toàn và bảo mật </a:t>
            </a:r>
          </a:p>
        </p:txBody>
      </p:sp>
      <p:sp>
        <p:nvSpPr>
          <p:cNvPr id="15363" name="Content Placeholder 2"/>
          <p:cNvSpPr>
            <a:spLocks noGrp="1"/>
          </p:cNvSpPr>
          <p:nvPr>
            <p:ph idx="1"/>
          </p:nvPr>
        </p:nvSpPr>
        <p:spPr>
          <a:xfrm>
            <a:off x="285750" y="1265770"/>
            <a:ext cx="8229600" cy="4830763"/>
          </a:xfrm>
        </p:spPr>
        <p:txBody>
          <a:bodyPr/>
          <a:lstStyle/>
          <a:p>
            <a:pPr algn="just">
              <a:lnSpc>
                <a:spcPct val="120000"/>
              </a:lnSpc>
            </a:pPr>
            <a:r>
              <a:rPr lang="vi-VN" sz="2400" dirty="0"/>
              <a:t>Một </a:t>
            </a:r>
            <a:r>
              <a:rPr lang="vi-VN" sz="2400" b="1" dirty="0"/>
              <a:t>hệ thống sẽ là an toàn (</a:t>
            </a:r>
            <a:r>
              <a:rPr lang="vi-VN" sz="2400" b="1" dirty="0" err="1"/>
              <a:t>safe</a:t>
            </a:r>
            <a:r>
              <a:rPr lang="vi-VN" sz="2400" dirty="0"/>
              <a:t>) khi các khiếm khuyết không thể làm cho hoạt động </a:t>
            </a:r>
            <a:r>
              <a:rPr lang="en-US" sz="2400" dirty="0"/>
              <a:t>chính </a:t>
            </a:r>
            <a:r>
              <a:rPr lang="vi-VN" sz="2400" dirty="0"/>
              <a:t>của nó ngừng hẳn và các sự </a:t>
            </a:r>
            <a:r>
              <a:rPr lang="vi-VN" sz="2400"/>
              <a:t>cố xảy ra </a:t>
            </a:r>
            <a:r>
              <a:rPr lang="en-US" sz="2400"/>
              <a:t>đều </a:t>
            </a:r>
            <a:r>
              <a:rPr lang="vi-VN" sz="2400"/>
              <a:t>được </a:t>
            </a:r>
            <a:r>
              <a:rPr lang="vi-VN" sz="2400" dirty="0"/>
              <a:t>khắc phục kịp thời mà không gây thiệt hại đến mức độ nguy hiểm cho chủ sở hữu.</a:t>
            </a:r>
          </a:p>
          <a:p>
            <a:pPr algn="just">
              <a:lnSpc>
                <a:spcPct val="120000"/>
              </a:lnSpc>
            </a:pPr>
            <a:r>
              <a:rPr lang="vi-VN" sz="2400" b="1" dirty="0"/>
              <a:t>Hệ thống được coi là bảo mật </a:t>
            </a:r>
            <a:r>
              <a:rPr lang="vi-VN" sz="2400" dirty="0"/>
              <a:t>(</a:t>
            </a:r>
            <a:r>
              <a:rPr lang="vi-VN" sz="2400" dirty="0" err="1"/>
              <a:t>confident</a:t>
            </a:r>
            <a:r>
              <a:rPr lang="vi-VN" sz="2400" dirty="0"/>
              <a:t>) nếu tính riêng tư của </a:t>
            </a:r>
            <a:r>
              <a:rPr lang="vi-VN" sz="2400"/>
              <a:t>nội d</a:t>
            </a:r>
            <a:r>
              <a:rPr lang="en-US" sz="2400"/>
              <a:t>u</a:t>
            </a:r>
            <a:r>
              <a:rPr lang="vi-VN" sz="2400"/>
              <a:t>ng </a:t>
            </a:r>
            <a:r>
              <a:rPr lang="vi-VN" sz="2400" dirty="0"/>
              <a:t>thông tin được đảm bảo theo đúng các tiêu chí trong một thời gian xác định.</a:t>
            </a:r>
            <a:endParaRPr lang="en-US" sz="2400" dirty="0"/>
          </a:p>
          <a:p>
            <a:pPr algn="just">
              <a:lnSpc>
                <a:spcPct val="120000"/>
              </a:lnSpc>
            </a:pPr>
            <a:r>
              <a:rPr lang="vi-VN" sz="2400" dirty="0"/>
              <a:t>Hai yếu tố an toàn và bảo mật đều rất quan trọng và gắn bó với nhau: hệ thống mất an toàn thì không bảo mật được và ngược lại hệ thống không bảo mật được thì mất an toàn.</a:t>
            </a:r>
          </a:p>
        </p:txBody>
      </p:sp>
      <p:sp>
        <p:nvSpPr>
          <p:cNvPr id="2" name="Slide Number Placeholder 1"/>
          <p:cNvSpPr>
            <a:spLocks noGrp="1"/>
          </p:cNvSpPr>
          <p:nvPr>
            <p:ph type="sldNum" sz="quarter" idx="12"/>
          </p:nvPr>
        </p:nvSpPr>
        <p:spPr/>
        <p:txBody>
          <a:bodyPr/>
          <a:lstStyle/>
          <a:p>
            <a:fld id="{064FD0D8-B247-423B-95C3-D6BD0862E143}" type="slidenum">
              <a:rPr lang="en-US" smtClean="0"/>
              <a:t>17</a:t>
            </a:fld>
            <a:endParaRPr lang="en-US"/>
          </a:p>
        </p:txBody>
      </p:sp>
      <p:cxnSp>
        <p:nvCxnSpPr>
          <p:cNvPr id="6" name="Straight Connector 5"/>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742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fade">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fade">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0661"/>
            <a:ext cx="9067800" cy="828675"/>
          </a:xfrm>
        </p:spPr>
        <p:txBody>
          <a:bodyPr>
            <a:normAutofit fontScale="90000"/>
          </a:bodyPr>
          <a:lstStyle/>
          <a:p>
            <a:r>
              <a:rPr lang="en-US" sz="3600">
                <a:solidFill>
                  <a:srgbClr val="C00000"/>
                </a:solidFill>
              </a:rPr>
              <a:t>Kiến trúc bảo mật thông tin</a:t>
            </a:r>
            <a:br>
              <a:rPr lang="en-US" sz="3600">
                <a:solidFill>
                  <a:srgbClr val="C00000"/>
                </a:solidFill>
              </a:rPr>
            </a:br>
            <a:r>
              <a:rPr lang="en-US" sz="3600">
                <a:solidFill>
                  <a:srgbClr val="C00000"/>
                </a:solidFill>
              </a:rPr>
              <a:t>Information Security Architecture</a:t>
            </a:r>
            <a:endParaRPr lang="en-US" sz="3600" dirty="0">
              <a:solidFill>
                <a:srgbClr val="C00000"/>
              </a:solidFill>
            </a:endParaRPr>
          </a:p>
        </p:txBody>
      </p:sp>
      <p:sp>
        <p:nvSpPr>
          <p:cNvPr id="3" name="Slide Number Placeholder 2"/>
          <p:cNvSpPr>
            <a:spLocks noGrp="1"/>
          </p:cNvSpPr>
          <p:nvPr>
            <p:ph type="sldNum" sz="quarter" idx="12"/>
          </p:nvPr>
        </p:nvSpPr>
        <p:spPr/>
        <p:txBody>
          <a:bodyPr/>
          <a:lstStyle/>
          <a:p>
            <a:fld id="{064FD0D8-B247-423B-95C3-D6BD0862E143}" type="slidenum">
              <a:rPr lang="en-US" smtClean="0"/>
              <a:t>18</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7" name="Content Placeholder 4" descr="Fig01-07"/>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31109" y="1492240"/>
            <a:ext cx="6477000" cy="47097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 name="Group 7"/>
          <p:cNvGrpSpPr/>
          <p:nvPr/>
        </p:nvGrpSpPr>
        <p:grpSpPr>
          <a:xfrm>
            <a:off x="5641921" y="3637944"/>
            <a:ext cx="3333750" cy="3085445"/>
            <a:chOff x="2209800" y="2314575"/>
            <a:chExt cx="4267200" cy="3847445"/>
          </a:xfrm>
        </p:grpSpPr>
        <p:sp>
          <p:nvSpPr>
            <p:cNvPr id="9" name="Rectangle 10"/>
            <p:cNvSpPr>
              <a:spLocks noChangeArrowheads="1"/>
            </p:cNvSpPr>
            <p:nvPr/>
          </p:nvSpPr>
          <p:spPr bwMode="auto">
            <a:xfrm>
              <a:off x="2667000" y="42195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000" b="1"/>
            </a:p>
          </p:txBody>
        </p:sp>
        <p:sp>
          <p:nvSpPr>
            <p:cNvPr id="10" name="Rectangle 11"/>
            <p:cNvSpPr>
              <a:spLocks noChangeArrowheads="1"/>
            </p:cNvSpPr>
            <p:nvPr/>
          </p:nvSpPr>
          <p:spPr bwMode="auto">
            <a:xfrm>
              <a:off x="3352800" y="46767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000" b="1"/>
            </a:p>
          </p:txBody>
        </p:sp>
        <p:sp>
          <p:nvSpPr>
            <p:cNvPr id="11" name="AutoShape 25"/>
            <p:cNvSpPr>
              <a:spLocks noChangeArrowheads="1"/>
            </p:cNvSpPr>
            <p:nvPr/>
          </p:nvSpPr>
          <p:spPr bwMode="auto">
            <a:xfrm>
              <a:off x="2209800" y="2438400"/>
              <a:ext cx="4267200" cy="3124200"/>
            </a:xfrm>
            <a:prstGeom prst="triangle">
              <a:avLst>
                <a:gd name="adj" fmla="val 50000"/>
              </a:avLst>
            </a:prstGeom>
            <a:solidFill>
              <a:srgbClr val="3333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Clr>
                  <a:schemeClr val="tx2"/>
                </a:buClr>
              </a:pPr>
              <a:r>
                <a:rPr lang="en-US" sz="2800" b="1">
                  <a:solidFill>
                    <a:schemeClr val="bg1"/>
                  </a:solidFill>
                </a:rPr>
                <a:t>Bảo mật </a:t>
              </a:r>
            </a:p>
            <a:p>
              <a:pPr algn="ctr" eaLnBrk="0" hangingPunct="0">
                <a:buClr>
                  <a:schemeClr val="tx2"/>
                </a:buClr>
              </a:pPr>
              <a:r>
                <a:rPr lang="en-US" sz="2800" b="1">
                  <a:solidFill>
                    <a:schemeClr val="bg1"/>
                  </a:solidFill>
                </a:rPr>
                <a:t>thông tin</a:t>
              </a:r>
            </a:p>
          </p:txBody>
        </p:sp>
        <p:sp>
          <p:nvSpPr>
            <p:cNvPr id="12" name="Rectangle 26"/>
            <p:cNvSpPr>
              <a:spLocks noChangeArrowheads="1"/>
            </p:cNvSpPr>
            <p:nvPr/>
          </p:nvSpPr>
          <p:spPr bwMode="auto">
            <a:xfrm>
              <a:off x="2209800" y="31527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2000" b="1"/>
            </a:p>
          </p:txBody>
        </p:sp>
        <p:sp>
          <p:nvSpPr>
            <p:cNvPr id="13" name="Text Box 27"/>
            <p:cNvSpPr txBox="1">
              <a:spLocks noChangeArrowheads="1"/>
            </p:cNvSpPr>
            <p:nvPr/>
          </p:nvSpPr>
          <p:spPr bwMode="auto">
            <a:xfrm rot="-89777095">
              <a:off x="1336676" y="3590121"/>
              <a:ext cx="3505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800" b="1">
                  <a:solidFill>
                    <a:srgbClr val="FF0000"/>
                  </a:solidFill>
                  <a:latin typeface="Times New Roman" panose="02020603050405020304" pitchFamily="18" charset="0"/>
                </a:rPr>
                <a:t>Tính bí mật</a:t>
              </a:r>
            </a:p>
            <a:p>
              <a:pPr algn="ctr" eaLnBrk="0" hangingPunct="0"/>
              <a:endParaRPr lang="en-US" sz="2800" b="1">
                <a:solidFill>
                  <a:srgbClr val="FF0000"/>
                </a:solidFill>
                <a:latin typeface="Times New Roman" panose="02020603050405020304" pitchFamily="18" charset="0"/>
              </a:endParaRPr>
            </a:p>
          </p:txBody>
        </p:sp>
        <p:sp>
          <p:nvSpPr>
            <p:cNvPr id="14" name="Text Box 28"/>
            <p:cNvSpPr txBox="1">
              <a:spLocks noChangeArrowheads="1"/>
            </p:cNvSpPr>
            <p:nvPr/>
          </p:nvSpPr>
          <p:spPr bwMode="auto">
            <a:xfrm rot="3318109">
              <a:off x="4203428" y="3288497"/>
              <a:ext cx="232146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800" b="1">
                  <a:solidFill>
                    <a:srgbClr val="FF0000"/>
                  </a:solidFill>
                  <a:latin typeface="Times New Roman" panose="02020603050405020304" pitchFamily="18" charset="0"/>
                </a:rPr>
                <a:t>Tính toàn vẹn</a:t>
              </a:r>
            </a:p>
            <a:p>
              <a:pPr algn="ctr" eaLnBrk="0" hangingPunct="0"/>
              <a:endParaRPr lang="en-US" sz="2800" b="1">
                <a:solidFill>
                  <a:srgbClr val="FF0000"/>
                </a:solidFill>
                <a:latin typeface="Times New Roman" panose="02020603050405020304" pitchFamily="18" charset="0"/>
              </a:endParaRPr>
            </a:p>
          </p:txBody>
        </p:sp>
        <p:sp>
          <p:nvSpPr>
            <p:cNvPr id="15" name="Text Box 29"/>
            <p:cNvSpPr txBox="1">
              <a:spLocks noChangeArrowheads="1"/>
            </p:cNvSpPr>
            <p:nvPr/>
          </p:nvSpPr>
          <p:spPr bwMode="auto">
            <a:xfrm>
              <a:off x="3127897" y="5638800"/>
              <a:ext cx="23214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800" b="1">
                  <a:solidFill>
                    <a:srgbClr val="FF0000"/>
                  </a:solidFill>
                  <a:latin typeface="Times New Roman" panose="02020603050405020304" pitchFamily="18" charset="0"/>
                </a:rPr>
                <a:t>Tính sẵn sàng</a:t>
              </a:r>
            </a:p>
          </p:txBody>
        </p:sp>
      </p:grpSp>
    </p:spTree>
    <p:extLst>
      <p:ext uri="{BB962C8B-B14F-4D97-AF65-F5344CB8AC3E}">
        <p14:creationId xmlns:p14="http://schemas.microsoft.com/office/powerpoint/2010/main" val="1530044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1" name="Rectangle 5"/>
          <p:cNvSpPr>
            <a:spLocks noGrp="1" noChangeArrowheads="1"/>
          </p:cNvSpPr>
          <p:nvPr>
            <p:ph idx="1"/>
          </p:nvPr>
        </p:nvSpPr>
        <p:spPr>
          <a:xfrm>
            <a:off x="533400" y="1447800"/>
            <a:ext cx="8077200" cy="4876800"/>
          </a:xfrm>
          <a:noFill/>
          <a:ln/>
        </p:spPr>
        <p:txBody>
          <a:bodyPr/>
          <a:lstStyle/>
          <a:p>
            <a:pPr marL="342900" indent="-342900" algn="just">
              <a:lnSpc>
                <a:spcPct val="120000"/>
              </a:lnSpc>
            </a:pPr>
            <a:r>
              <a:rPr lang="en-US" sz="2400" b="1">
                <a:solidFill>
                  <a:schemeClr val="tx2"/>
                </a:solidFill>
              </a:rPr>
              <a:t>Tính bí mật</a:t>
            </a:r>
            <a:r>
              <a:rPr lang="en-US" sz="2400"/>
              <a:t> </a:t>
            </a:r>
            <a:r>
              <a:rPr lang="en-US" sz="2400" i="1"/>
              <a:t>(Confidentiality</a:t>
            </a:r>
            <a:r>
              <a:rPr lang="en-US" sz="2400"/>
              <a:t>): Đảm bảo rằng thông tin không bị truy cập bất hợp pháp. Thuật ngữ </a:t>
            </a:r>
            <a:r>
              <a:rPr lang="en-US" sz="2400" i="1">
                <a:solidFill>
                  <a:schemeClr val="tx2"/>
                </a:solidFill>
              </a:rPr>
              <a:t>privacy</a:t>
            </a:r>
            <a:r>
              <a:rPr lang="en-US" sz="2400" i="1"/>
              <a:t> </a:t>
            </a:r>
            <a:r>
              <a:rPr lang="en-US" sz="2400"/>
              <a:t> thường được sử dụng khi dữ liệu được bảo vệ có liên quan tới các thông tin mang tính cá nhân.</a:t>
            </a:r>
          </a:p>
          <a:p>
            <a:pPr marL="342900" indent="-342900" algn="just">
              <a:lnSpc>
                <a:spcPct val="120000"/>
              </a:lnSpc>
            </a:pPr>
            <a:r>
              <a:rPr lang="en-US" sz="2400" b="1">
                <a:solidFill>
                  <a:schemeClr val="tx2"/>
                </a:solidFill>
              </a:rPr>
              <a:t>Tính toàn vẹn</a:t>
            </a:r>
            <a:r>
              <a:rPr lang="en-US" sz="2400"/>
              <a:t> </a:t>
            </a:r>
            <a:r>
              <a:rPr lang="en-US" sz="2400" i="1"/>
              <a:t>(Integrity):</a:t>
            </a:r>
            <a:r>
              <a:rPr lang="en-US" sz="2400"/>
              <a:t> Đảm bảo rằng thông tin không bị sửa đổi bất hợp pháp.</a:t>
            </a:r>
          </a:p>
          <a:p>
            <a:pPr marL="342900" indent="-342900" algn="just">
              <a:lnSpc>
                <a:spcPct val="120000"/>
              </a:lnSpc>
            </a:pPr>
            <a:r>
              <a:rPr lang="en-US" sz="2400" b="1">
                <a:solidFill>
                  <a:schemeClr val="tx2"/>
                </a:solidFill>
              </a:rPr>
              <a:t>Tính sẵn dùng</a:t>
            </a:r>
            <a:r>
              <a:rPr lang="en-US" sz="2400" i="1">
                <a:solidFill>
                  <a:schemeClr val="tx2"/>
                </a:solidFill>
              </a:rPr>
              <a:t> </a:t>
            </a:r>
            <a:r>
              <a:rPr lang="en-US" sz="2400" i="1"/>
              <a:t>(availability):</a:t>
            </a:r>
            <a:r>
              <a:rPr lang="en-US" sz="2400"/>
              <a:t> Tài sản luôn sẵn sàng được sử dụng bởi nhưng người có thẩm quyền. </a:t>
            </a:r>
          </a:p>
          <a:p>
            <a:pPr marL="342900" indent="-342900" algn="just">
              <a:lnSpc>
                <a:spcPct val="120000"/>
              </a:lnSpc>
            </a:pPr>
            <a:endParaRPr lang="en-US" sz="2400"/>
          </a:p>
          <a:p>
            <a:pPr algn="just">
              <a:lnSpc>
                <a:spcPct val="120000"/>
              </a:lnSpc>
              <a:buFont typeface="Wingdings" panose="05000000000000000000" pitchFamily="2" charset="2"/>
              <a:buNone/>
            </a:pPr>
            <a:endParaRPr lang="en-US" sz="2400"/>
          </a:p>
        </p:txBody>
      </p:sp>
      <p:sp>
        <p:nvSpPr>
          <p:cNvPr id="188428" name="Rectangle 12"/>
          <p:cNvSpPr>
            <a:spLocks noChangeArrowheads="1"/>
          </p:cNvSpPr>
          <p:nvPr/>
        </p:nvSpPr>
        <p:spPr bwMode="auto">
          <a:xfrm>
            <a:off x="-209550" y="304800"/>
            <a:ext cx="9563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b="1">
                <a:solidFill>
                  <a:srgbClr val="C00000"/>
                </a:solidFill>
              </a:rPr>
              <a:t>Mục tiêu chung của an toàn bảo mật thông tin</a:t>
            </a:r>
          </a:p>
        </p:txBody>
      </p:sp>
      <p:sp>
        <p:nvSpPr>
          <p:cNvPr id="2" name="Slide Number Placeholder 1"/>
          <p:cNvSpPr>
            <a:spLocks noGrp="1"/>
          </p:cNvSpPr>
          <p:nvPr>
            <p:ph type="sldNum" sz="quarter" idx="12"/>
          </p:nvPr>
        </p:nvSpPr>
        <p:spPr/>
        <p:txBody>
          <a:bodyPr/>
          <a:lstStyle/>
          <a:p>
            <a:fld id="{064FD0D8-B247-423B-95C3-D6BD0862E143}" type="slidenum">
              <a:rPr lang="en-US" smtClean="0"/>
              <a:t>19</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420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421">
                                            <p:txEl>
                                              <p:pRg st="0" end="0"/>
                                            </p:txEl>
                                          </p:spTgt>
                                        </p:tgtEl>
                                        <p:attrNameLst>
                                          <p:attrName>style.visibility</p:attrName>
                                        </p:attrNameLst>
                                      </p:cBhvr>
                                      <p:to>
                                        <p:strVal val="visible"/>
                                      </p:to>
                                    </p:set>
                                    <p:animEffect transition="in" filter="fade">
                                      <p:cBhvr>
                                        <p:cTn id="7" dur="500"/>
                                        <p:tgtEl>
                                          <p:spTgt spid="188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421">
                                            <p:txEl>
                                              <p:pRg st="1" end="1"/>
                                            </p:txEl>
                                          </p:spTgt>
                                        </p:tgtEl>
                                        <p:attrNameLst>
                                          <p:attrName>style.visibility</p:attrName>
                                        </p:attrNameLst>
                                      </p:cBhvr>
                                      <p:to>
                                        <p:strVal val="visible"/>
                                      </p:to>
                                    </p:set>
                                    <p:animEffect transition="in" filter="fade">
                                      <p:cBhvr>
                                        <p:cTn id="12" dur="500"/>
                                        <p:tgtEl>
                                          <p:spTgt spid="188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421">
                                            <p:txEl>
                                              <p:pRg st="2" end="2"/>
                                            </p:txEl>
                                          </p:spTgt>
                                        </p:tgtEl>
                                        <p:attrNameLst>
                                          <p:attrName>style.visibility</p:attrName>
                                        </p:attrNameLst>
                                      </p:cBhvr>
                                      <p:to>
                                        <p:strVal val="visible"/>
                                      </p:to>
                                    </p:set>
                                    <p:animEffect transition="in" filter="fade">
                                      <p:cBhvr>
                                        <p:cTn id="17" dur="500"/>
                                        <p:tgtEl>
                                          <p:spTgt spid="1884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0"/>
            <a:ext cx="8686800" cy="1236662"/>
          </a:xfrm>
          <a:prstGeom prst="rect">
            <a:avLst/>
          </a:prstGeom>
        </p:spPr>
        <p:txBody>
          <a:bodyPr>
            <a:normAutofit/>
          </a:bodyPr>
          <a:lstStyle/>
          <a:p>
            <a:pPr algn="ctr"/>
            <a:r>
              <a:rPr lang="vi-VN" b="1">
                <a:solidFill>
                  <a:srgbClr val="990000"/>
                </a:solidFill>
                <a:latin typeface="Arial" panose="020B0604020202020204" pitchFamily="34" charset="0"/>
              </a:rPr>
              <a:t>Chương</a:t>
            </a:r>
            <a:r>
              <a:rPr lang="en-US" b="1">
                <a:solidFill>
                  <a:srgbClr val="990000"/>
                </a:solidFill>
                <a:latin typeface="Arial" panose="020B0604020202020204" pitchFamily="34" charset="0"/>
              </a:rPr>
              <a:t> 1: Tổng quan về Bảo Mật CSDL</a:t>
            </a:r>
          </a:p>
        </p:txBody>
      </p:sp>
      <p:sp>
        <p:nvSpPr>
          <p:cNvPr id="21507" name="Rectangle 3"/>
          <p:cNvSpPr>
            <a:spLocks noGrp="1" noChangeArrowheads="1"/>
          </p:cNvSpPr>
          <p:nvPr>
            <p:ph type="body" idx="4294967295"/>
          </p:nvPr>
        </p:nvSpPr>
        <p:spPr>
          <a:xfrm>
            <a:off x="533400" y="1447800"/>
            <a:ext cx="7848600" cy="4800600"/>
          </a:xfrm>
          <a:prstGeom prst="rect">
            <a:avLst/>
          </a:prstGeom>
        </p:spPr>
        <p:txBody>
          <a:bodyPr>
            <a:noAutofit/>
          </a:bodyPr>
          <a:lstStyle/>
          <a:p>
            <a:pPr marL="914400" lvl="1" indent="-457200" algn="just">
              <a:buFont typeface="Wingdings" panose="05000000000000000000" pitchFamily="2" charset="2"/>
              <a:buNone/>
              <a:defRPr/>
            </a:pPr>
            <a:r>
              <a:rPr lang="en-US" sz="2800">
                <a:solidFill>
                  <a:srgbClr val="FF0000"/>
                </a:solidFill>
                <a:latin typeface="Calibri" panose="020F0502020204030204" pitchFamily="34" charset="0"/>
              </a:rPr>
              <a:t>Mục tiêu:</a:t>
            </a:r>
          </a:p>
          <a:p>
            <a:pPr marL="863600" lvl="1" indent="-406400" algn="just">
              <a:buFont typeface="Wingdings" panose="05000000000000000000" pitchFamily="2" charset="2"/>
              <a:buChar char="v"/>
              <a:defRPr/>
            </a:pPr>
            <a:r>
              <a:rPr lang="en-US" sz="2800">
                <a:solidFill>
                  <a:srgbClr val="000000"/>
                </a:solidFill>
                <a:latin typeface="Calibri" panose="020F0502020204030204" pitchFamily="34" charset="0"/>
              </a:rPr>
              <a:t>Giúp sinh viên ôn lại các khái niệm cơ bản về cơ sở dữ liệu và bảo mật thông tin.</a:t>
            </a:r>
          </a:p>
          <a:p>
            <a:pPr marL="863600" lvl="1" indent="-406400" algn="just">
              <a:buFont typeface="Wingdings" panose="05000000000000000000" pitchFamily="2" charset="2"/>
              <a:buChar char="v"/>
              <a:defRPr/>
            </a:pPr>
            <a:r>
              <a:rPr lang="en-US" sz="2800">
                <a:solidFill>
                  <a:srgbClr val="000000"/>
                </a:solidFill>
                <a:latin typeface="Calibri" panose="020F0502020204030204" pitchFamily="34" charset="0"/>
              </a:rPr>
              <a:t>Hiểu rõ các hiểm họa tiềm ẩn có thể xảy ra với CSDL</a:t>
            </a:r>
          </a:p>
          <a:p>
            <a:pPr marL="863600" lvl="1" indent="-406400" algn="just">
              <a:buFont typeface="Wingdings" panose="05000000000000000000" pitchFamily="2" charset="2"/>
              <a:buChar char="v"/>
              <a:defRPr/>
            </a:pPr>
            <a:r>
              <a:rPr lang="en-US" sz="2800">
                <a:solidFill>
                  <a:srgbClr val="000000"/>
                </a:solidFill>
                <a:latin typeface="Calibri" panose="020F0502020204030204" pitchFamily="34" charset="0"/>
              </a:rPr>
              <a:t>Hiểu được thế nào là bảo mật CSDL và tầm quan trọng của bảo mật CSDL</a:t>
            </a:r>
          </a:p>
          <a:p>
            <a:pPr marL="863600" lvl="1" indent="-406400" algn="just">
              <a:buFont typeface="Wingdings" panose="05000000000000000000" pitchFamily="2" charset="2"/>
              <a:buChar char="v"/>
              <a:defRPr/>
            </a:pPr>
            <a:r>
              <a:rPr lang="en-US" sz="2800">
                <a:solidFill>
                  <a:srgbClr val="000000"/>
                </a:solidFill>
                <a:latin typeface="Calibri" panose="020F0502020204030204" pitchFamily="34" charset="0"/>
              </a:rPr>
              <a:t>Hiểu và nhận biết các yêu cầu về bảo mật CSDL</a:t>
            </a:r>
          </a:p>
          <a:p>
            <a:pPr marL="863600" lvl="1" indent="-406400" algn="just">
              <a:buFont typeface="Wingdings" panose="05000000000000000000" pitchFamily="2" charset="2"/>
              <a:buChar char="v"/>
              <a:defRPr/>
            </a:pPr>
            <a:r>
              <a:rPr lang="en-US" sz="2800">
                <a:solidFill>
                  <a:srgbClr val="000000"/>
                </a:solidFill>
                <a:latin typeface="Calibri" panose="020F0502020204030204" pitchFamily="34" charset="0"/>
              </a:rPr>
              <a:t>Biết các nguyên tắc bảo mật hệ điều hành</a:t>
            </a:r>
          </a:p>
        </p:txBody>
      </p:sp>
      <p:cxnSp>
        <p:nvCxnSpPr>
          <p:cNvPr id="3" name="Straight Connector 2"/>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343014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3" name="Rectangle 5"/>
          <p:cNvSpPr>
            <a:spLocks noGrp="1" noChangeArrowheads="1"/>
          </p:cNvSpPr>
          <p:nvPr>
            <p:ph idx="1"/>
          </p:nvPr>
        </p:nvSpPr>
        <p:spPr>
          <a:xfrm>
            <a:off x="449009" y="2514600"/>
            <a:ext cx="8237791" cy="2166938"/>
          </a:xfrm>
          <a:noFill/>
          <a:ln/>
        </p:spPr>
        <p:txBody>
          <a:bodyPr>
            <a:noAutofit/>
          </a:bodyPr>
          <a:lstStyle/>
          <a:p>
            <a:pPr algn="just">
              <a:lnSpc>
                <a:spcPct val="120000"/>
              </a:lnSpc>
            </a:pPr>
            <a:r>
              <a:rPr lang="en-US" sz="2400" b="1">
                <a:solidFill>
                  <a:schemeClr val="tx2"/>
                </a:solidFill>
              </a:rPr>
              <a:t>Tính xác thực</a:t>
            </a:r>
            <a:r>
              <a:rPr lang="en-US" sz="2400" i="1"/>
              <a:t> (Authentication):</a:t>
            </a:r>
            <a:r>
              <a:rPr lang="en-US" sz="2400"/>
              <a:t> </a:t>
            </a:r>
            <a:r>
              <a:rPr lang="en-US" sz="2400" i="1"/>
              <a:t> </a:t>
            </a:r>
            <a:r>
              <a:rPr lang="en-US" sz="2400"/>
              <a:t>Đảm bảo rằng dữ liệu nhận được chắc chắn là dữ liệu gốc ban đầu</a:t>
            </a:r>
          </a:p>
          <a:p>
            <a:pPr algn="just">
              <a:lnSpc>
                <a:spcPct val="120000"/>
              </a:lnSpc>
            </a:pPr>
            <a:r>
              <a:rPr lang="en-US" sz="2400" b="1">
                <a:solidFill>
                  <a:schemeClr val="tx2"/>
                </a:solidFill>
              </a:rPr>
              <a:t>Tính không thể chối bỏ</a:t>
            </a:r>
            <a:r>
              <a:rPr lang="en-US" sz="2400" i="1"/>
              <a:t> (Non-repudation): </a:t>
            </a:r>
            <a:r>
              <a:rPr lang="en-US" sz="2400"/>
              <a:t>Đảm bảo rằng người gửi hay người nhận dữ liệu không thể chối bỏ trách nhiệm sau khi đã gửi và nhận thông tin.  </a:t>
            </a:r>
          </a:p>
        </p:txBody>
      </p:sp>
      <p:sp>
        <p:nvSpPr>
          <p:cNvPr id="365574" name="Rectangle 6"/>
          <p:cNvSpPr>
            <a:spLocks noChangeArrowheads="1"/>
          </p:cNvSpPr>
          <p:nvPr/>
        </p:nvSpPr>
        <p:spPr bwMode="auto">
          <a:xfrm>
            <a:off x="-3175" y="1392951"/>
            <a:ext cx="8305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eaLnBrk="0" hangingPunct="0">
              <a:buClr>
                <a:schemeClr val="tx2"/>
              </a:buClr>
            </a:pPr>
            <a:r>
              <a:rPr lang="en-US" sz="2400" b="0">
                <a:solidFill>
                  <a:srgbClr val="0000CC"/>
                </a:solidFill>
              </a:rPr>
              <a:t>	</a:t>
            </a:r>
            <a:r>
              <a:rPr lang="en-US" sz="2400" i="1">
                <a:solidFill>
                  <a:srgbClr val="0000CC"/>
                </a:solidFill>
              </a:rPr>
              <a:t>Thêm vào đó sự chính xác của thông tin còn được đánh giá bởi: </a:t>
            </a:r>
          </a:p>
        </p:txBody>
      </p:sp>
      <p:sp>
        <p:nvSpPr>
          <p:cNvPr id="365575" name="Rectangle 7"/>
          <p:cNvSpPr>
            <a:spLocks noChangeArrowheads="1"/>
          </p:cNvSpPr>
          <p:nvPr/>
        </p:nvSpPr>
        <p:spPr bwMode="auto">
          <a:xfrm>
            <a:off x="0" y="146050"/>
            <a:ext cx="906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b="1">
                <a:solidFill>
                  <a:srgbClr val="C00000"/>
                </a:solidFill>
              </a:rPr>
              <a:t>Mục tiêu chung của an toàn bảo mật thông tin</a:t>
            </a:r>
          </a:p>
        </p:txBody>
      </p:sp>
      <p:sp>
        <p:nvSpPr>
          <p:cNvPr id="2" name="Slide Number Placeholder 1"/>
          <p:cNvSpPr>
            <a:spLocks noGrp="1"/>
          </p:cNvSpPr>
          <p:nvPr>
            <p:ph type="sldNum" sz="quarter" idx="12"/>
          </p:nvPr>
        </p:nvSpPr>
        <p:spPr/>
        <p:txBody>
          <a:bodyPr/>
          <a:lstStyle/>
          <a:p>
            <a:fld id="{064FD0D8-B247-423B-95C3-D6BD0862E143}" type="slidenum">
              <a:rPr lang="en-US" smtClean="0"/>
              <a:t>20</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3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573">
                                            <p:txEl>
                                              <p:pRg st="0" end="0"/>
                                            </p:txEl>
                                          </p:spTgt>
                                        </p:tgtEl>
                                        <p:attrNameLst>
                                          <p:attrName>style.visibility</p:attrName>
                                        </p:attrNameLst>
                                      </p:cBhvr>
                                      <p:to>
                                        <p:strVal val="visible"/>
                                      </p:to>
                                    </p:set>
                                    <p:animEffect transition="in" filter="fade">
                                      <p:cBhvr>
                                        <p:cTn id="7" dur="500"/>
                                        <p:tgtEl>
                                          <p:spTgt spid="3655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573">
                                            <p:txEl>
                                              <p:pRg st="1" end="1"/>
                                            </p:txEl>
                                          </p:spTgt>
                                        </p:tgtEl>
                                        <p:attrNameLst>
                                          <p:attrName>style.visibility</p:attrName>
                                        </p:attrNameLst>
                                      </p:cBhvr>
                                      <p:to>
                                        <p:strVal val="visible"/>
                                      </p:to>
                                    </p:set>
                                    <p:animEffect transition="in" filter="fade">
                                      <p:cBhvr>
                                        <p:cTn id="12" dur="500"/>
                                        <p:tgtEl>
                                          <p:spTgt spid="36557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rot="10800000" flipV="1">
            <a:off x="30480" y="457200"/>
            <a:ext cx="8763000" cy="304801"/>
          </a:xfrm>
        </p:spPr>
        <p:txBody>
          <a:bodyPr>
            <a:normAutofit fontScale="90000"/>
          </a:bodyPr>
          <a:lstStyle/>
          <a:p>
            <a:pPr algn="ctr"/>
            <a:r>
              <a:rPr lang="en-US" sz="3600">
                <a:solidFill>
                  <a:srgbClr val="C00000"/>
                </a:solidFill>
              </a:rPr>
              <a:t>Các mối đe doạ đối với một hệ thống và các biện pháp ngăn chặn </a:t>
            </a:r>
          </a:p>
        </p:txBody>
      </p:sp>
      <p:sp>
        <p:nvSpPr>
          <p:cNvPr id="323587" name="Rectangle 3"/>
          <p:cNvSpPr>
            <a:spLocks noGrp="1" noChangeArrowheads="1"/>
          </p:cNvSpPr>
          <p:nvPr>
            <p:ph idx="1"/>
          </p:nvPr>
        </p:nvSpPr>
        <p:spPr>
          <a:xfrm>
            <a:off x="446786" y="1371600"/>
            <a:ext cx="8337550" cy="4673600"/>
          </a:xfrm>
        </p:spPr>
        <p:txBody>
          <a:bodyPr>
            <a:normAutofit lnSpcReduction="10000"/>
          </a:bodyPr>
          <a:lstStyle/>
          <a:p>
            <a:pPr algn="just">
              <a:lnSpc>
                <a:spcPct val="120000"/>
              </a:lnSpc>
            </a:pPr>
            <a:r>
              <a:rPr lang="en-US" sz="2400" b="1">
                <a:solidFill>
                  <a:srgbClr val="0000CC"/>
                </a:solidFill>
              </a:rPr>
              <a:t>Có 3 hình thức chủ yếu đe dọa đối với hệ thống thông tin:</a:t>
            </a:r>
            <a:r>
              <a:rPr lang="en-US" sz="2400">
                <a:solidFill>
                  <a:srgbClr val="FF0000"/>
                </a:solidFill>
              </a:rPr>
              <a:t> </a:t>
            </a:r>
            <a:endParaRPr lang="en-US" sz="2400"/>
          </a:p>
          <a:p>
            <a:pPr marL="695325" lvl="2" indent="-411163" algn="just">
              <a:lnSpc>
                <a:spcPct val="120000"/>
              </a:lnSpc>
              <a:buFont typeface="Wingdings" panose="05000000000000000000" pitchFamily="2" charset="2"/>
              <a:buChar char="ü"/>
            </a:pPr>
            <a:r>
              <a:rPr lang="en-US" sz="2400">
                <a:solidFill>
                  <a:srgbClr val="0000CC"/>
                </a:solidFill>
              </a:rPr>
              <a:t>Phá hoại</a:t>
            </a:r>
            <a:r>
              <a:rPr lang="en-US" sz="2400"/>
              <a:t>: kẻ thù phá hỏng thiết bị phần cứng hoặc phần mềm hoạt động trên hệ thống. </a:t>
            </a:r>
          </a:p>
          <a:p>
            <a:pPr marL="695325" lvl="2" indent="-411163" algn="just">
              <a:lnSpc>
                <a:spcPct val="120000"/>
              </a:lnSpc>
              <a:buFont typeface="Wingdings" panose="05000000000000000000" pitchFamily="2" charset="2"/>
              <a:buChar char="ü"/>
            </a:pPr>
            <a:r>
              <a:rPr lang="en-US" sz="2400">
                <a:solidFill>
                  <a:srgbClr val="0000CC"/>
                </a:solidFill>
              </a:rPr>
              <a:t>Sửa đổi:</a:t>
            </a:r>
            <a:r>
              <a:rPr lang="en-US" sz="2400"/>
              <a:t> Tài sản của hệ thống bị sửa đổi trái phép. Điều này thường làm cho hệ thống không làm đúng chức năng của nó. Chẳng hạn như thay đổi mật khẩu, quyền người dùng trong hệ thống làm họ không thể truy cập vào hệ thống để làm việc. </a:t>
            </a:r>
          </a:p>
          <a:p>
            <a:pPr marL="695325" lvl="2" indent="-411163" algn="just">
              <a:lnSpc>
                <a:spcPct val="120000"/>
              </a:lnSpc>
              <a:buFont typeface="Wingdings" panose="05000000000000000000" pitchFamily="2" charset="2"/>
              <a:buChar char="ü"/>
            </a:pPr>
            <a:r>
              <a:rPr lang="en-US" sz="2400">
                <a:solidFill>
                  <a:srgbClr val="0000CC"/>
                </a:solidFill>
              </a:rPr>
              <a:t>Can thiệp:</a:t>
            </a:r>
            <a:r>
              <a:rPr lang="en-US" sz="2400"/>
              <a:t> Tài sản bị truy cập bởi những người không có thẩm quyền. Các truyền thông thực hiện trên hệ thống bị ngăn chặn, sửa đổi. </a:t>
            </a:r>
          </a:p>
        </p:txBody>
      </p:sp>
      <p:sp>
        <p:nvSpPr>
          <p:cNvPr id="2" name="Slide Number Placeholder 1"/>
          <p:cNvSpPr>
            <a:spLocks noGrp="1"/>
          </p:cNvSpPr>
          <p:nvPr>
            <p:ph type="sldNum" sz="quarter" idx="12"/>
          </p:nvPr>
        </p:nvSpPr>
        <p:spPr/>
        <p:txBody>
          <a:bodyPr/>
          <a:lstStyle/>
          <a:p>
            <a:fld id="{064FD0D8-B247-423B-95C3-D6BD0862E143}" type="slidenum">
              <a:rPr lang="en-US" smtClean="0"/>
              <a:t>21</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822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587">
                                            <p:txEl>
                                              <p:pRg st="1" end="1"/>
                                            </p:txEl>
                                          </p:spTgt>
                                        </p:tgtEl>
                                        <p:attrNameLst>
                                          <p:attrName>style.visibility</p:attrName>
                                        </p:attrNameLst>
                                      </p:cBhvr>
                                      <p:to>
                                        <p:strVal val="visible"/>
                                      </p:to>
                                    </p:set>
                                    <p:animEffect transition="in" filter="fade">
                                      <p:cBhvr>
                                        <p:cTn id="7" dur="500"/>
                                        <p:tgtEl>
                                          <p:spTgt spid="3235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587">
                                            <p:txEl>
                                              <p:pRg st="2" end="2"/>
                                            </p:txEl>
                                          </p:spTgt>
                                        </p:tgtEl>
                                        <p:attrNameLst>
                                          <p:attrName>style.visibility</p:attrName>
                                        </p:attrNameLst>
                                      </p:cBhvr>
                                      <p:to>
                                        <p:strVal val="visible"/>
                                      </p:to>
                                    </p:set>
                                    <p:animEffect transition="in" filter="fade">
                                      <p:cBhvr>
                                        <p:cTn id="12" dur="500"/>
                                        <p:tgtEl>
                                          <p:spTgt spid="3235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587">
                                            <p:txEl>
                                              <p:pRg st="3" end="3"/>
                                            </p:txEl>
                                          </p:spTgt>
                                        </p:tgtEl>
                                        <p:attrNameLst>
                                          <p:attrName>style.visibility</p:attrName>
                                        </p:attrNameLst>
                                      </p:cBhvr>
                                      <p:to>
                                        <p:strVal val="visible"/>
                                      </p:to>
                                    </p:set>
                                    <p:animEffect transition="in" filter="fade">
                                      <p:cBhvr>
                                        <p:cTn id="17" dur="500"/>
                                        <p:tgtEl>
                                          <p:spTgt spid="323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6" name="Rectangle 8"/>
          <p:cNvSpPr>
            <a:spLocks noGrp="1" noChangeArrowheads="1"/>
          </p:cNvSpPr>
          <p:nvPr>
            <p:ph type="title"/>
          </p:nvPr>
        </p:nvSpPr>
        <p:spPr>
          <a:xfrm>
            <a:off x="381000" y="304800"/>
            <a:ext cx="7924800" cy="569913"/>
          </a:xfrm>
          <a:noFill/>
          <a:ln/>
        </p:spPr>
        <p:txBody>
          <a:bodyPr>
            <a:normAutofit fontScale="90000"/>
          </a:bodyPr>
          <a:lstStyle/>
          <a:p>
            <a:pPr algn="ctr"/>
            <a:r>
              <a:rPr lang="en-US" sz="3600">
                <a:solidFill>
                  <a:srgbClr val="C00000"/>
                </a:solidFill>
              </a:rPr>
              <a:t>Các mối đe doạ đối với một hệ thống và các biện pháp ngăn chặn </a:t>
            </a:r>
          </a:p>
        </p:txBody>
      </p:sp>
      <p:sp>
        <p:nvSpPr>
          <p:cNvPr id="324611" name="Rectangle 3"/>
          <p:cNvSpPr>
            <a:spLocks noGrp="1" noChangeArrowheads="1"/>
          </p:cNvSpPr>
          <p:nvPr>
            <p:ph idx="1"/>
          </p:nvPr>
        </p:nvSpPr>
        <p:spPr>
          <a:xfrm>
            <a:off x="381000" y="1447800"/>
            <a:ext cx="8204200" cy="4589463"/>
          </a:xfrm>
        </p:spPr>
        <p:txBody>
          <a:bodyPr>
            <a:normAutofit lnSpcReduction="10000"/>
          </a:bodyPr>
          <a:lstStyle/>
          <a:p>
            <a:pPr algn="just">
              <a:lnSpc>
                <a:spcPct val="120000"/>
              </a:lnSpc>
            </a:pPr>
            <a:r>
              <a:rPr lang="en-US" sz="2400" b="1">
                <a:solidFill>
                  <a:srgbClr val="0000CC"/>
                </a:solidFill>
              </a:rPr>
              <a:t>Các đe dọa đối với một hệ thống thông tin có thể đến từ ba loại đối tượng như sau:</a:t>
            </a:r>
            <a:r>
              <a:rPr lang="en-US" sz="2400" b="1">
                <a:solidFill>
                  <a:srgbClr val="FF0000"/>
                </a:solidFill>
              </a:rPr>
              <a:t> </a:t>
            </a:r>
          </a:p>
          <a:p>
            <a:pPr marL="635000" lvl="1" indent="-292100" algn="just">
              <a:lnSpc>
                <a:spcPct val="120000"/>
              </a:lnSpc>
              <a:buClr>
                <a:schemeClr val="tx2"/>
              </a:buClr>
              <a:buFont typeface="Wingdings" panose="05000000000000000000" pitchFamily="2" charset="2"/>
              <a:buChar char="ü"/>
            </a:pPr>
            <a:r>
              <a:rPr lang="en-US" sz="2400"/>
              <a:t>Các đối tượng từ ngay bên trong hệ thống (insider), đây là những người có quyền truy cập hợp pháp đối với hệ thống.</a:t>
            </a:r>
          </a:p>
          <a:p>
            <a:pPr marL="635000" lvl="1" indent="-292100" algn="just">
              <a:lnSpc>
                <a:spcPct val="120000"/>
              </a:lnSpc>
              <a:buClr>
                <a:schemeClr val="tx2"/>
              </a:buClr>
              <a:buFont typeface="Wingdings" panose="05000000000000000000" pitchFamily="2" charset="2"/>
              <a:buChar char="ü"/>
            </a:pPr>
            <a:r>
              <a:rPr lang="en-US" sz="2400"/>
              <a:t>Những đối tượng bên ngoài hệ thống (hacker, cracker), thường các đối tượng này tấn công qua những đường kết nối với hệ thống như Internet chẳng hạn.</a:t>
            </a:r>
          </a:p>
          <a:p>
            <a:pPr marL="635000" lvl="1" indent="-292100" algn="just">
              <a:lnSpc>
                <a:spcPct val="120000"/>
              </a:lnSpc>
              <a:buClr>
                <a:schemeClr val="tx2"/>
              </a:buClr>
              <a:buFont typeface="Wingdings" panose="05000000000000000000" pitchFamily="2" charset="2"/>
              <a:buChar char="ü"/>
            </a:pPr>
            <a:r>
              <a:rPr lang="en-US" sz="2400"/>
              <a:t>Các phần mềm (chẳng hạn như spyware, adware …) chạy trên hệ thống. </a:t>
            </a:r>
          </a:p>
        </p:txBody>
      </p:sp>
      <p:sp>
        <p:nvSpPr>
          <p:cNvPr id="2" name="Slide Number Placeholder 1"/>
          <p:cNvSpPr>
            <a:spLocks noGrp="1"/>
          </p:cNvSpPr>
          <p:nvPr>
            <p:ph type="sldNum" sz="quarter" idx="12"/>
          </p:nvPr>
        </p:nvSpPr>
        <p:spPr/>
        <p:txBody>
          <a:bodyPr/>
          <a:lstStyle/>
          <a:p>
            <a:fld id="{064FD0D8-B247-423B-95C3-D6BD0862E143}" type="slidenum">
              <a:rPr lang="en-US" smtClean="0"/>
              <a:t>22</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94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6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idx="1"/>
          </p:nvPr>
        </p:nvSpPr>
        <p:spPr>
          <a:xfrm>
            <a:off x="457200" y="1524000"/>
            <a:ext cx="8229600" cy="3816350"/>
          </a:xfrm>
        </p:spPr>
        <p:txBody>
          <a:bodyPr>
            <a:noAutofit/>
          </a:bodyPr>
          <a:lstStyle/>
          <a:p>
            <a:pPr algn="just">
              <a:lnSpc>
                <a:spcPct val="120000"/>
              </a:lnSpc>
            </a:pPr>
            <a:r>
              <a:rPr lang="en-US" sz="2400" b="1">
                <a:solidFill>
                  <a:srgbClr val="0000CC"/>
                </a:solidFill>
              </a:rPr>
              <a:t>Các biện pháp ngăn chặn:</a:t>
            </a:r>
            <a:r>
              <a:rPr lang="en-US" sz="2400"/>
              <a:t> </a:t>
            </a:r>
          </a:p>
          <a:p>
            <a:pPr lvl="1" algn="just">
              <a:lnSpc>
                <a:spcPct val="120000"/>
              </a:lnSpc>
              <a:buFont typeface="Wingdings" panose="05000000000000000000" pitchFamily="2" charset="2"/>
              <a:buChar char="ü"/>
            </a:pPr>
            <a:r>
              <a:rPr lang="en-US" sz="2400" b="1">
                <a:solidFill>
                  <a:srgbClr val="0000CC"/>
                </a:solidFill>
              </a:rPr>
              <a:t>Điều khiển thông qua phần mềm</a:t>
            </a:r>
            <a:r>
              <a:rPr lang="en-US" sz="2400"/>
              <a:t>: dựa vào các cơ chế an toàn bảo mật của hệ thống nền (hệ điều hành), các thuật toán mật mã học </a:t>
            </a:r>
          </a:p>
          <a:p>
            <a:pPr lvl="1" algn="just">
              <a:lnSpc>
                <a:spcPct val="120000"/>
              </a:lnSpc>
              <a:buFont typeface="Wingdings" panose="05000000000000000000" pitchFamily="2" charset="2"/>
              <a:buChar char="ü"/>
            </a:pPr>
            <a:r>
              <a:rPr lang="en-US" sz="2400" b="1">
                <a:solidFill>
                  <a:srgbClr val="0000CC"/>
                </a:solidFill>
              </a:rPr>
              <a:t>Điều khiển thông qua phần cứng</a:t>
            </a:r>
            <a:r>
              <a:rPr lang="en-US" sz="2400"/>
              <a:t>: các cơ chế bảo mật, các thuật toán mật mã học được sử dụng </a:t>
            </a:r>
          </a:p>
          <a:p>
            <a:pPr lvl="1" algn="just">
              <a:lnSpc>
                <a:spcPct val="120000"/>
              </a:lnSpc>
              <a:buFont typeface="Wingdings" panose="05000000000000000000" pitchFamily="2" charset="2"/>
              <a:buChar char="ü"/>
            </a:pPr>
            <a:r>
              <a:rPr lang="en-US" sz="2400" b="1">
                <a:solidFill>
                  <a:srgbClr val="0000CC"/>
                </a:solidFill>
              </a:rPr>
              <a:t>Điều khiển thông qua các chính sách của tổ chức:</a:t>
            </a:r>
            <a:r>
              <a:rPr lang="en-US" sz="2400"/>
              <a:t> ban hành các qui định của tổ chức nhằm đảm bảo tính an toàn bảo mật của hệ thống. </a:t>
            </a:r>
          </a:p>
          <a:p>
            <a:pPr algn="just">
              <a:lnSpc>
                <a:spcPct val="120000"/>
              </a:lnSpc>
            </a:pPr>
            <a:endParaRPr lang="en-US" sz="2400"/>
          </a:p>
        </p:txBody>
      </p:sp>
      <p:sp>
        <p:nvSpPr>
          <p:cNvPr id="325638" name="Rectangle 6"/>
          <p:cNvSpPr>
            <a:spLocks noChangeArrowheads="1"/>
          </p:cNvSpPr>
          <p:nvPr/>
        </p:nvSpPr>
        <p:spPr bwMode="auto">
          <a:xfrm>
            <a:off x="800100" y="0"/>
            <a:ext cx="754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600">
                <a:solidFill>
                  <a:srgbClr val="C00000"/>
                </a:solidFill>
              </a:rPr>
              <a:t>Các mối đe doạ đối với một hệ thống và các biện pháp ngăn chặn</a:t>
            </a:r>
          </a:p>
        </p:txBody>
      </p:sp>
      <p:sp>
        <p:nvSpPr>
          <p:cNvPr id="2" name="Slide Number Placeholder 1"/>
          <p:cNvSpPr>
            <a:spLocks noGrp="1"/>
          </p:cNvSpPr>
          <p:nvPr>
            <p:ph type="sldNum" sz="quarter" idx="12"/>
          </p:nvPr>
        </p:nvSpPr>
        <p:spPr/>
        <p:txBody>
          <a:bodyPr/>
          <a:lstStyle/>
          <a:p>
            <a:fld id="{064FD0D8-B247-423B-95C3-D6BD0862E143}" type="slidenum">
              <a:rPr lang="en-US" smtClean="0"/>
              <a:t>23</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4769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6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5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228600" y="324645"/>
            <a:ext cx="7696200" cy="990600"/>
          </a:xfrm>
        </p:spPr>
        <p:txBody>
          <a:bodyPr>
            <a:noAutofit/>
          </a:bodyPr>
          <a:lstStyle/>
          <a:p>
            <a:pPr algn="ctr"/>
            <a:r>
              <a:rPr lang="en-US" sz="4400">
                <a:solidFill>
                  <a:srgbClr val="C00000"/>
                </a:solidFill>
              </a:rPr>
              <a:t>Các chiến lược an toàn hệ thống </a:t>
            </a:r>
            <a:br>
              <a:rPr lang="en-US" sz="4400">
                <a:solidFill>
                  <a:srgbClr val="C00000"/>
                </a:solidFill>
              </a:rPr>
            </a:br>
            <a:endParaRPr lang="en-US" sz="4400">
              <a:solidFill>
                <a:srgbClr val="C00000"/>
              </a:solidFill>
            </a:endParaRPr>
          </a:p>
        </p:txBody>
      </p:sp>
      <p:sp>
        <p:nvSpPr>
          <p:cNvPr id="326659" name="Rectangle 3"/>
          <p:cNvSpPr>
            <a:spLocks noGrp="1" noChangeArrowheads="1"/>
          </p:cNvSpPr>
          <p:nvPr>
            <p:ph idx="1"/>
          </p:nvPr>
        </p:nvSpPr>
        <p:spPr>
          <a:xfrm>
            <a:off x="228600" y="1506538"/>
            <a:ext cx="8585200" cy="5275262"/>
          </a:xfrm>
        </p:spPr>
        <p:txBody>
          <a:bodyPr/>
          <a:lstStyle/>
          <a:p>
            <a:pPr algn="just">
              <a:lnSpc>
                <a:spcPct val="120000"/>
              </a:lnSpc>
            </a:pPr>
            <a:r>
              <a:rPr lang="en-US" sz="2400" b="1">
                <a:solidFill>
                  <a:schemeClr val="tx2"/>
                </a:solidFill>
              </a:rPr>
              <a:t>Giới hạn quyền hạn tối thiểu</a:t>
            </a:r>
            <a:r>
              <a:rPr lang="en-US" sz="2400" i="1"/>
              <a:t> </a:t>
            </a:r>
            <a:r>
              <a:rPr lang="en-US" sz="2400" i="1">
                <a:solidFill>
                  <a:srgbClr val="FF0000"/>
                </a:solidFill>
              </a:rPr>
              <a:t>(Last Privilege)</a:t>
            </a:r>
            <a:r>
              <a:rPr lang="en-US" sz="2400" i="1"/>
              <a:t>:</a:t>
            </a:r>
            <a:r>
              <a:rPr lang="en-US" sz="2400"/>
              <a:t>theo nguyên tắc này bất kỳ một đối tượng nào cùng chỉ có những quyền hạn nhất định đối với tài nguyên mạng. </a:t>
            </a:r>
          </a:p>
          <a:p>
            <a:pPr algn="just">
              <a:lnSpc>
                <a:spcPct val="120000"/>
              </a:lnSpc>
            </a:pPr>
            <a:r>
              <a:rPr lang="en-US" sz="2400" b="1">
                <a:solidFill>
                  <a:schemeClr val="tx2"/>
                </a:solidFill>
              </a:rPr>
              <a:t>Bảo vệ theo chiều sâu</a:t>
            </a:r>
            <a:r>
              <a:rPr lang="en-US" sz="2400" i="1"/>
              <a:t> </a:t>
            </a:r>
            <a:r>
              <a:rPr lang="en-US" sz="2400" i="1">
                <a:solidFill>
                  <a:srgbClr val="FF0000"/>
                </a:solidFill>
              </a:rPr>
              <a:t>(Defence In Depth)</a:t>
            </a:r>
            <a:r>
              <a:rPr lang="en-US" sz="2400" i="1"/>
              <a:t>:</a:t>
            </a:r>
            <a:r>
              <a:rPr lang="en-US" sz="2400"/>
              <a:t>Không nên dựa vào một chế độ an toàn nào dù cho chúng rất mạnh, mà nên tạo nhiều cơ chế an toàn để tương hỗ lẫn nhau.</a:t>
            </a:r>
          </a:p>
          <a:p>
            <a:pPr algn="just">
              <a:lnSpc>
                <a:spcPct val="120000"/>
              </a:lnSpc>
            </a:pPr>
            <a:r>
              <a:rPr lang="en-US" sz="2400" b="1">
                <a:solidFill>
                  <a:schemeClr val="tx2"/>
                </a:solidFill>
              </a:rPr>
              <a:t>Nút thắt</a:t>
            </a:r>
            <a:r>
              <a:rPr lang="en-US" sz="2400" i="1"/>
              <a:t> </a:t>
            </a:r>
            <a:r>
              <a:rPr lang="en-US" sz="2400" i="1">
                <a:solidFill>
                  <a:srgbClr val="FF0000"/>
                </a:solidFill>
              </a:rPr>
              <a:t>(Choke Point)</a:t>
            </a:r>
            <a:r>
              <a:rPr lang="en-US" sz="2400" i="1"/>
              <a:t>:</a:t>
            </a:r>
            <a:r>
              <a:rPr lang="en-US" sz="2400"/>
              <a:t> Tạo ra một “cửa khẩu” hẹp, và chỉ cho phép thông tin đi vào hệ thống của mình bằng con đường duy nhất chính là “cửa khẩu” này.  </a:t>
            </a:r>
          </a:p>
          <a:p>
            <a:pPr algn="just">
              <a:lnSpc>
                <a:spcPct val="120000"/>
              </a:lnSpc>
              <a:buFont typeface="Wingdings" panose="05000000000000000000" pitchFamily="2" charset="2"/>
              <a:buNone/>
            </a:pPr>
            <a:endParaRPr lang="en-US" sz="2400"/>
          </a:p>
          <a:p>
            <a:pPr>
              <a:lnSpc>
                <a:spcPct val="120000"/>
              </a:lnSpc>
            </a:pPr>
            <a:endParaRPr lang="en-US" sz="2400"/>
          </a:p>
        </p:txBody>
      </p:sp>
      <p:sp>
        <p:nvSpPr>
          <p:cNvPr id="2" name="Slide Number Placeholder 1"/>
          <p:cNvSpPr>
            <a:spLocks noGrp="1"/>
          </p:cNvSpPr>
          <p:nvPr>
            <p:ph type="sldNum" sz="quarter" idx="12"/>
          </p:nvPr>
        </p:nvSpPr>
        <p:spPr/>
        <p:txBody>
          <a:bodyPr/>
          <a:lstStyle/>
          <a:p>
            <a:fld id="{064FD0D8-B247-423B-95C3-D6BD0862E143}" type="slidenum">
              <a:rPr lang="en-US" smtClean="0"/>
              <a:t>24</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57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fade">
                                      <p:cBhvr>
                                        <p:cTn id="7" dur="500"/>
                                        <p:tgtEl>
                                          <p:spTgt spid="326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659">
                                            <p:txEl>
                                              <p:pRg st="1" end="1"/>
                                            </p:txEl>
                                          </p:spTgt>
                                        </p:tgtEl>
                                        <p:attrNameLst>
                                          <p:attrName>style.visibility</p:attrName>
                                        </p:attrNameLst>
                                      </p:cBhvr>
                                      <p:to>
                                        <p:strVal val="visible"/>
                                      </p:to>
                                    </p:set>
                                    <p:animEffect transition="in" filter="fade">
                                      <p:cBhvr>
                                        <p:cTn id="12" dur="500"/>
                                        <p:tgtEl>
                                          <p:spTgt spid="326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6659">
                                            <p:txEl>
                                              <p:pRg st="2" end="2"/>
                                            </p:txEl>
                                          </p:spTgt>
                                        </p:tgtEl>
                                        <p:attrNameLst>
                                          <p:attrName>style.visibility</p:attrName>
                                        </p:attrNameLst>
                                      </p:cBhvr>
                                      <p:to>
                                        <p:strVal val="visible"/>
                                      </p:to>
                                    </p:set>
                                    <p:animEffect transition="in" filter="fade">
                                      <p:cBhvr>
                                        <p:cTn id="17" dur="500"/>
                                        <p:tgtEl>
                                          <p:spTgt spid="326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228600" y="381000"/>
            <a:ext cx="7696200" cy="990600"/>
          </a:xfrm>
          <a:noFill/>
          <a:ln/>
        </p:spPr>
        <p:txBody>
          <a:bodyPr>
            <a:noAutofit/>
          </a:bodyPr>
          <a:lstStyle/>
          <a:p>
            <a:pPr algn="ctr"/>
            <a:r>
              <a:rPr lang="en-US" sz="4400">
                <a:solidFill>
                  <a:srgbClr val="C00000"/>
                </a:solidFill>
              </a:rPr>
              <a:t>Các chiến lược an toàn hệ thống </a:t>
            </a:r>
            <a:br>
              <a:rPr lang="en-US" sz="4400">
                <a:solidFill>
                  <a:srgbClr val="C00000"/>
                </a:solidFill>
              </a:rPr>
            </a:br>
            <a:endParaRPr lang="en-US" sz="4400">
              <a:solidFill>
                <a:srgbClr val="C00000"/>
              </a:solidFill>
            </a:endParaRPr>
          </a:p>
        </p:txBody>
      </p:sp>
      <p:sp>
        <p:nvSpPr>
          <p:cNvPr id="327683" name="Rectangle 3"/>
          <p:cNvSpPr>
            <a:spLocks noGrp="1" noChangeArrowheads="1"/>
          </p:cNvSpPr>
          <p:nvPr>
            <p:ph idx="1"/>
          </p:nvPr>
        </p:nvSpPr>
        <p:spPr>
          <a:xfrm>
            <a:off x="256032" y="1582738"/>
            <a:ext cx="8585200" cy="5275262"/>
          </a:xfrm>
        </p:spPr>
        <p:txBody>
          <a:bodyPr/>
          <a:lstStyle/>
          <a:p>
            <a:pPr algn="just">
              <a:lnSpc>
                <a:spcPct val="120000"/>
              </a:lnSpc>
            </a:pPr>
            <a:r>
              <a:rPr lang="en-US" sz="2400" b="1">
                <a:solidFill>
                  <a:schemeClr val="tx2"/>
                </a:solidFill>
              </a:rPr>
              <a:t>Điểm nối yếu nhất</a:t>
            </a:r>
            <a:r>
              <a:rPr lang="en-US" sz="2400" i="1">
                <a:solidFill>
                  <a:srgbClr val="0000FF"/>
                </a:solidFill>
              </a:rPr>
              <a:t> </a:t>
            </a:r>
            <a:r>
              <a:rPr lang="en-US" sz="2400" i="1">
                <a:solidFill>
                  <a:srgbClr val="FF0000"/>
                </a:solidFill>
              </a:rPr>
              <a:t>(Weakest Link):</a:t>
            </a:r>
            <a:r>
              <a:rPr lang="en-US" sz="2400"/>
              <a:t>Chiến lược này dựa trên nguyên tắc: “ Một dây xích chỉ chắc tại mắt duy nhất, một bức tường chỉ cứng tại điểm yếu nhất”.</a:t>
            </a:r>
          </a:p>
          <a:p>
            <a:pPr algn="just">
              <a:lnSpc>
                <a:spcPct val="120000"/>
              </a:lnSpc>
            </a:pPr>
            <a:r>
              <a:rPr lang="en-US" sz="2400" b="1">
                <a:solidFill>
                  <a:schemeClr val="tx2"/>
                </a:solidFill>
              </a:rPr>
              <a:t>Tính toàn cục</a:t>
            </a:r>
            <a:r>
              <a:rPr lang="en-US" sz="2400" i="1">
                <a:solidFill>
                  <a:schemeClr val="tx2"/>
                </a:solidFill>
              </a:rPr>
              <a:t>:</a:t>
            </a:r>
            <a:r>
              <a:rPr lang="en-US" sz="2400"/>
              <a:t> Các hệ thống an toàn đòi hỏi phải có tính toàn cục của các hệ thống cục bộ.</a:t>
            </a:r>
          </a:p>
          <a:p>
            <a:pPr algn="just">
              <a:lnSpc>
                <a:spcPct val="120000"/>
              </a:lnSpc>
            </a:pPr>
            <a:r>
              <a:rPr lang="en-US" sz="2400" b="1">
                <a:solidFill>
                  <a:schemeClr val="tx2"/>
                </a:solidFill>
              </a:rPr>
              <a:t>Tính đa dạng bảo vệ</a:t>
            </a:r>
            <a:r>
              <a:rPr lang="en-US" sz="2400" i="1">
                <a:solidFill>
                  <a:schemeClr val="tx2"/>
                </a:solidFill>
              </a:rPr>
              <a:t>:</a:t>
            </a:r>
            <a:r>
              <a:rPr lang="en-US" sz="2400" b="1"/>
              <a:t> </a:t>
            </a:r>
            <a:r>
              <a:rPr lang="en-US" sz="2400"/>
              <a:t>Cần phải sử dụng nhiều biện pháp bảo vệ khác nhau cho hệ thống khác nhau, nếu có kẻ tấn công vào được một hệ thống thì chúng cũng dễ dàng tấn công vào các hệ thống khác. </a:t>
            </a:r>
          </a:p>
          <a:p>
            <a:pPr>
              <a:lnSpc>
                <a:spcPct val="120000"/>
              </a:lnSpc>
            </a:pPr>
            <a:endParaRPr lang="en-US" sz="2400"/>
          </a:p>
        </p:txBody>
      </p:sp>
      <p:sp>
        <p:nvSpPr>
          <p:cNvPr id="2" name="Slide Number Placeholder 1"/>
          <p:cNvSpPr>
            <a:spLocks noGrp="1"/>
          </p:cNvSpPr>
          <p:nvPr>
            <p:ph type="sldNum" sz="quarter" idx="12"/>
          </p:nvPr>
        </p:nvSpPr>
        <p:spPr/>
        <p:txBody>
          <a:bodyPr/>
          <a:lstStyle/>
          <a:p>
            <a:fld id="{064FD0D8-B247-423B-95C3-D6BD0862E143}" type="slidenum">
              <a:rPr lang="en-US" smtClean="0"/>
              <a:t>25</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210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fade">
                                      <p:cBhvr>
                                        <p:cTn id="7" dur="500"/>
                                        <p:tgtEl>
                                          <p:spTgt spid="327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683">
                                            <p:txEl>
                                              <p:pRg st="1" end="1"/>
                                            </p:txEl>
                                          </p:spTgt>
                                        </p:tgtEl>
                                        <p:attrNameLst>
                                          <p:attrName>style.visibility</p:attrName>
                                        </p:attrNameLst>
                                      </p:cBhvr>
                                      <p:to>
                                        <p:strVal val="visible"/>
                                      </p:to>
                                    </p:set>
                                    <p:animEffect transition="in" filter="fade">
                                      <p:cBhvr>
                                        <p:cTn id="12" dur="500"/>
                                        <p:tgtEl>
                                          <p:spTgt spid="327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683">
                                            <p:txEl>
                                              <p:pRg st="2" end="2"/>
                                            </p:txEl>
                                          </p:spTgt>
                                        </p:tgtEl>
                                        <p:attrNameLst>
                                          <p:attrName>style.visibility</p:attrName>
                                        </p:attrNameLst>
                                      </p:cBhvr>
                                      <p:to>
                                        <p:strVal val="visible"/>
                                      </p:to>
                                    </p:set>
                                    <p:animEffect transition="in" filter="fade">
                                      <p:cBhvr>
                                        <p:cTn id="17" dur="500"/>
                                        <p:tgtEl>
                                          <p:spTgt spid="327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221488" y="257176"/>
            <a:ext cx="7696200" cy="990600"/>
          </a:xfrm>
          <a:noFill/>
          <a:ln/>
        </p:spPr>
        <p:txBody>
          <a:bodyPr>
            <a:noAutofit/>
          </a:bodyPr>
          <a:lstStyle/>
          <a:p>
            <a:pPr algn="ctr"/>
            <a:r>
              <a:rPr lang="en-US" sz="4400">
                <a:solidFill>
                  <a:srgbClr val="C00000"/>
                </a:solidFill>
              </a:rPr>
              <a:t>Bảo mật hệ thống </a:t>
            </a:r>
            <a:br>
              <a:rPr lang="en-US" sz="4400">
                <a:solidFill>
                  <a:srgbClr val="C00000"/>
                </a:solidFill>
              </a:rPr>
            </a:br>
            <a:endParaRPr lang="en-US" sz="4400">
              <a:solidFill>
                <a:srgbClr val="C00000"/>
              </a:solidFill>
            </a:endParaRPr>
          </a:p>
        </p:txBody>
      </p:sp>
      <p:sp>
        <p:nvSpPr>
          <p:cNvPr id="327683" name="Rectangle 3"/>
          <p:cNvSpPr>
            <a:spLocks noGrp="1" noChangeArrowheads="1"/>
          </p:cNvSpPr>
          <p:nvPr>
            <p:ph idx="1"/>
          </p:nvPr>
        </p:nvSpPr>
        <p:spPr>
          <a:xfrm>
            <a:off x="246888" y="1371600"/>
            <a:ext cx="8585200" cy="5275262"/>
          </a:xfrm>
        </p:spPr>
        <p:txBody>
          <a:bodyPr/>
          <a:lstStyle/>
          <a:p>
            <a:pPr>
              <a:lnSpc>
                <a:spcPct val="130000"/>
              </a:lnSpc>
              <a:spcBef>
                <a:spcPct val="30000"/>
              </a:spcBef>
              <a:buNone/>
            </a:pPr>
            <a:r>
              <a:rPr lang="en-US" sz="2400" u="sng" dirty="0">
                <a:solidFill>
                  <a:srgbClr val="FF0000"/>
                </a:solidFill>
                <a:latin typeface="Times New Roman" panose="02020603050405020304" pitchFamily="18" charset="0"/>
              </a:rPr>
              <a:t>Nhiệm vụ bảo mật:</a:t>
            </a:r>
          </a:p>
          <a:p>
            <a:pPr algn="just">
              <a:lnSpc>
                <a:spcPct val="130000"/>
              </a:lnSpc>
              <a:spcBef>
                <a:spcPct val="30000"/>
              </a:spcBef>
              <a:buNone/>
            </a:pPr>
            <a:r>
              <a:rPr lang="en-US" sz="2400" dirty="0">
                <a:solidFill>
                  <a:srgbClr val="0000FF"/>
                </a:solidFill>
                <a:latin typeface="Times New Roman" panose="02020603050405020304" pitchFamily="18" charset="0"/>
              </a:rPr>
              <a:t>- Ngăn chặn</a:t>
            </a:r>
            <a:r>
              <a:rPr lang="en-US" sz="2400" dirty="0">
                <a:solidFill>
                  <a:srgbClr val="FFFF00"/>
                </a:solidFill>
                <a:latin typeface="Times New Roman" panose="02020603050405020304" pitchFamily="18" charset="0"/>
              </a:rPr>
              <a:t> </a:t>
            </a:r>
            <a:r>
              <a:rPr lang="en-US" sz="2400" dirty="0">
                <a:latin typeface="Times New Roman" panose="02020603050405020304" pitchFamily="18" charset="0"/>
              </a:rPr>
              <a:t>các truy nhập không được phép;</a:t>
            </a:r>
          </a:p>
          <a:p>
            <a:pPr algn="just">
              <a:lnSpc>
                <a:spcPct val="130000"/>
              </a:lnSpc>
              <a:spcBef>
                <a:spcPct val="30000"/>
              </a:spcBef>
              <a:buNone/>
            </a:pPr>
            <a:r>
              <a:rPr lang="en-US" sz="2400" dirty="0">
                <a:solidFill>
                  <a:srgbClr val="0000FF"/>
                </a:solidFill>
                <a:latin typeface="Times New Roman" panose="02020603050405020304" pitchFamily="18" charset="0"/>
              </a:rPr>
              <a:t>- Hạn chế</a:t>
            </a:r>
            <a:r>
              <a:rPr lang="en-US" sz="2400" dirty="0">
                <a:solidFill>
                  <a:srgbClr val="FFFF00"/>
                </a:solidFill>
                <a:latin typeface="Times New Roman" panose="02020603050405020304" pitchFamily="18" charset="0"/>
              </a:rPr>
              <a:t> </a:t>
            </a:r>
            <a:r>
              <a:rPr lang="en-US" sz="2400" dirty="0">
                <a:latin typeface="Times New Roman" panose="02020603050405020304" pitchFamily="18" charset="0"/>
              </a:rPr>
              <a:t>tối đa các </a:t>
            </a:r>
            <a:r>
              <a:rPr lang="en-US" sz="2400" dirty="0">
                <a:solidFill>
                  <a:srgbClr val="0000FF"/>
                </a:solidFill>
                <a:latin typeface="Times New Roman" panose="02020603050405020304" pitchFamily="18" charset="0"/>
              </a:rPr>
              <a:t>sai sót</a:t>
            </a:r>
            <a:r>
              <a:rPr lang="en-US" sz="2400" dirty="0">
                <a:solidFill>
                  <a:srgbClr val="FFFF00"/>
                </a:solidFill>
                <a:latin typeface="Times New Roman" panose="02020603050405020304" pitchFamily="18" charset="0"/>
              </a:rPr>
              <a:t> </a:t>
            </a:r>
            <a:r>
              <a:rPr lang="en-US" sz="2400" dirty="0">
                <a:latin typeface="Times New Roman" panose="02020603050405020304" pitchFamily="18" charset="0"/>
              </a:rPr>
              <a:t>của người dùng;</a:t>
            </a:r>
          </a:p>
          <a:p>
            <a:pPr algn="just">
              <a:lnSpc>
                <a:spcPct val="130000"/>
              </a:lnSpc>
              <a:spcBef>
                <a:spcPct val="30000"/>
              </a:spcBef>
              <a:buNone/>
            </a:pPr>
            <a:r>
              <a:rPr lang="en-US" sz="2400" dirty="0">
                <a:latin typeface="Times New Roman" panose="02020603050405020304" pitchFamily="18" charset="0"/>
              </a:rPr>
              <a:t>- Đảm bảo thông tin </a:t>
            </a:r>
            <a:r>
              <a:rPr lang="en-US" sz="2400" dirty="0">
                <a:solidFill>
                  <a:srgbClr val="0000FF"/>
                </a:solidFill>
                <a:latin typeface="Times New Roman" panose="02020603050405020304" pitchFamily="18" charset="0"/>
              </a:rPr>
              <a:t>không bị mất</a:t>
            </a:r>
            <a:r>
              <a:rPr lang="en-US" sz="2400" dirty="0">
                <a:solidFill>
                  <a:srgbClr val="FFFF00"/>
                </a:solidFill>
                <a:latin typeface="Times New Roman" panose="02020603050405020304" pitchFamily="18" charset="0"/>
              </a:rPr>
              <a:t> </a:t>
            </a:r>
            <a:r>
              <a:rPr lang="en-US" sz="2400" dirty="0">
                <a:latin typeface="Times New Roman" panose="02020603050405020304" pitchFamily="18" charset="0"/>
              </a:rPr>
              <a:t>hoặc </a:t>
            </a:r>
            <a:r>
              <a:rPr lang="en-US" sz="2400" dirty="0">
                <a:solidFill>
                  <a:srgbClr val="0000FF"/>
                </a:solidFill>
                <a:latin typeface="Times New Roman" panose="02020603050405020304" pitchFamily="18" charset="0"/>
              </a:rPr>
              <a:t>thay đổi ngoài ý muốn</a:t>
            </a:r>
            <a:r>
              <a:rPr lang="en-US" sz="2400" dirty="0">
                <a:latin typeface="Times New Roman" panose="02020603050405020304" pitchFamily="18" charset="0"/>
              </a:rPr>
              <a:t>;</a:t>
            </a:r>
          </a:p>
          <a:p>
            <a:pPr algn="just">
              <a:lnSpc>
                <a:spcPct val="130000"/>
              </a:lnSpc>
              <a:spcBef>
                <a:spcPct val="30000"/>
              </a:spcBef>
              <a:buNone/>
            </a:pPr>
            <a:r>
              <a:rPr lang="en-US" sz="2400" dirty="0">
                <a:solidFill>
                  <a:srgbClr val="0000FF"/>
                </a:solidFill>
                <a:latin typeface="Times New Roman" panose="02020603050405020304" pitchFamily="18" charset="0"/>
              </a:rPr>
              <a:t>- Không tiết lộ nội dùng</a:t>
            </a:r>
            <a:r>
              <a:rPr lang="en-US" sz="2400" dirty="0">
                <a:solidFill>
                  <a:srgbClr val="FFFF00"/>
                </a:solidFill>
                <a:latin typeface="Times New Roman" panose="02020603050405020304" pitchFamily="18" charset="0"/>
              </a:rPr>
              <a:t> </a:t>
            </a:r>
            <a:r>
              <a:rPr lang="en-US" sz="2400" dirty="0">
                <a:latin typeface="Times New Roman" panose="02020603050405020304" pitchFamily="18" charset="0"/>
              </a:rPr>
              <a:t>dữ liệu và chương trình</a:t>
            </a:r>
          </a:p>
        </p:txBody>
      </p:sp>
      <p:sp>
        <p:nvSpPr>
          <p:cNvPr id="2" name="Slide Number Placeholder 1"/>
          <p:cNvSpPr>
            <a:spLocks noGrp="1"/>
          </p:cNvSpPr>
          <p:nvPr>
            <p:ph type="sldNum" sz="quarter" idx="12"/>
          </p:nvPr>
        </p:nvSpPr>
        <p:spPr/>
        <p:txBody>
          <a:bodyPr/>
          <a:lstStyle/>
          <a:p>
            <a:fld id="{064FD0D8-B247-423B-95C3-D6BD0862E143}" type="slidenum">
              <a:rPr lang="en-US" smtClean="0"/>
              <a:t>26</a:t>
            </a:fld>
            <a:endParaRPr lang="en-US"/>
          </a:p>
        </p:txBody>
      </p:sp>
      <p:cxnSp>
        <p:nvCxnSpPr>
          <p:cNvPr id="6" name="Straight Connector 5"/>
          <p:cNvCxnSpPr/>
          <p:nvPr/>
        </p:nvCxnSpPr>
        <p:spPr>
          <a:xfrm>
            <a:off x="0" y="1066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272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6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6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246888" y="319086"/>
            <a:ext cx="7696200" cy="990600"/>
          </a:xfrm>
          <a:noFill/>
          <a:ln/>
        </p:spPr>
        <p:txBody>
          <a:bodyPr>
            <a:noAutofit/>
          </a:bodyPr>
          <a:lstStyle/>
          <a:p>
            <a:pPr algn="ctr"/>
            <a:r>
              <a:rPr lang="en-US" sz="4400">
                <a:solidFill>
                  <a:srgbClr val="C00000"/>
                </a:solidFill>
              </a:rPr>
              <a:t>Bảo mật hệ thống </a:t>
            </a:r>
            <a:br>
              <a:rPr lang="en-US" sz="4400">
                <a:solidFill>
                  <a:srgbClr val="C00000"/>
                </a:solidFill>
              </a:rPr>
            </a:br>
            <a:endParaRPr lang="en-US" sz="4400">
              <a:solidFill>
                <a:srgbClr val="C00000"/>
              </a:solidFill>
            </a:endParaRPr>
          </a:p>
        </p:txBody>
      </p:sp>
      <p:sp>
        <p:nvSpPr>
          <p:cNvPr id="327683" name="Rectangle 3"/>
          <p:cNvSpPr>
            <a:spLocks noGrp="1" noChangeArrowheads="1"/>
          </p:cNvSpPr>
          <p:nvPr>
            <p:ph idx="1"/>
          </p:nvPr>
        </p:nvSpPr>
        <p:spPr>
          <a:xfrm>
            <a:off x="246888" y="1371600"/>
            <a:ext cx="8585200" cy="5275262"/>
          </a:xfrm>
        </p:spPr>
        <p:txBody>
          <a:bodyPr/>
          <a:lstStyle/>
          <a:p>
            <a:pPr algn="just">
              <a:lnSpc>
                <a:spcPct val="130000"/>
              </a:lnSpc>
              <a:spcBef>
                <a:spcPct val="25000"/>
              </a:spcBef>
              <a:buNone/>
            </a:pPr>
            <a:r>
              <a:rPr lang="en-US" sz="2400" u="sng">
                <a:solidFill>
                  <a:srgbClr val="FF0000"/>
                </a:solidFill>
                <a:latin typeface="Times New Roman" panose="02020603050405020304" pitchFamily="18" charset="0"/>
              </a:rPr>
              <a:t>Các giải pháp bảo mật hệ thống:</a:t>
            </a:r>
          </a:p>
          <a:p>
            <a:pPr algn="just">
              <a:lnSpc>
                <a:spcPct val="130000"/>
              </a:lnSpc>
              <a:spcBef>
                <a:spcPct val="25000"/>
              </a:spcBef>
              <a:buNone/>
            </a:pPr>
            <a:r>
              <a:rPr lang="en-US" sz="2400">
                <a:latin typeface="Times New Roman" panose="02020603050405020304" pitchFamily="18" charset="0"/>
              </a:rPr>
              <a:t>	- Chính sách và ý thức;</a:t>
            </a:r>
          </a:p>
          <a:p>
            <a:pPr algn="just">
              <a:lnSpc>
                <a:spcPct val="130000"/>
              </a:lnSpc>
              <a:spcBef>
                <a:spcPct val="25000"/>
              </a:spcBef>
              <a:buNone/>
            </a:pPr>
            <a:r>
              <a:rPr lang="en-US" sz="2400">
                <a:latin typeface="Times New Roman" panose="02020603050405020304" pitchFamily="18" charset="0"/>
              </a:rPr>
              <a:t>	- Phân quyền truy cập và nhận dạng người dùng;</a:t>
            </a:r>
          </a:p>
          <a:p>
            <a:pPr algn="just">
              <a:lnSpc>
                <a:spcPct val="130000"/>
              </a:lnSpc>
              <a:spcBef>
                <a:spcPct val="25000"/>
              </a:spcBef>
              <a:buNone/>
            </a:pPr>
            <a:r>
              <a:rPr lang="en-US" sz="2400">
                <a:latin typeface="Times New Roman" panose="02020603050405020304" pitchFamily="18" charset="0"/>
              </a:rPr>
              <a:t>	- Mã hóa thông tin và nén dữ liệu;</a:t>
            </a:r>
          </a:p>
          <a:p>
            <a:pPr algn="just">
              <a:lnSpc>
                <a:spcPct val="130000"/>
              </a:lnSpc>
              <a:spcBef>
                <a:spcPct val="25000"/>
              </a:spcBef>
              <a:buNone/>
            </a:pPr>
            <a:r>
              <a:rPr lang="en-US" sz="2400">
                <a:latin typeface="Times New Roman" panose="02020603050405020304" pitchFamily="18" charset="0"/>
              </a:rPr>
              <a:t>	- Lưu biên bản.</a:t>
            </a:r>
          </a:p>
        </p:txBody>
      </p:sp>
      <p:sp>
        <p:nvSpPr>
          <p:cNvPr id="2" name="Slide Number Placeholder 1"/>
          <p:cNvSpPr>
            <a:spLocks noGrp="1"/>
          </p:cNvSpPr>
          <p:nvPr>
            <p:ph type="sldNum" sz="quarter" idx="12"/>
          </p:nvPr>
        </p:nvSpPr>
        <p:spPr/>
        <p:txBody>
          <a:bodyPr/>
          <a:lstStyle/>
          <a:p>
            <a:fld id="{064FD0D8-B247-423B-95C3-D6BD0862E143}" type="slidenum">
              <a:rPr lang="en-US" smtClean="0"/>
              <a:t>27</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154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135888" y="0"/>
            <a:ext cx="7696200" cy="990600"/>
          </a:xfrm>
          <a:noFill/>
          <a:ln/>
        </p:spPr>
        <p:txBody>
          <a:bodyPr/>
          <a:lstStyle/>
          <a:p>
            <a:r>
              <a:rPr lang="en-US" sz="36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lgn="just">
              <a:lnSpc>
                <a:spcPct val="130000"/>
              </a:lnSpc>
              <a:spcBef>
                <a:spcPct val="25000"/>
              </a:spcBef>
              <a:buNone/>
            </a:pPr>
            <a:r>
              <a:rPr lang="en-US" sz="2400" i="1">
                <a:solidFill>
                  <a:srgbClr val="0000FF"/>
                </a:solidFill>
                <a:latin typeface="Times New Roman" panose="02020603050405020304" pitchFamily="18" charset="0"/>
              </a:rPr>
              <a:t>Hiệu quả của việc bảo mật thông tin phụ thuộc vào những điểm nào?</a:t>
            </a:r>
          </a:p>
          <a:p>
            <a:pPr marL="292100" indent="-292100" algn="just">
              <a:lnSpc>
                <a:spcPct val="130000"/>
              </a:lnSpc>
              <a:spcBef>
                <a:spcPct val="25000"/>
              </a:spcBef>
            </a:pPr>
            <a:r>
              <a:rPr lang="en-US" sz="2400">
                <a:latin typeface="Times New Roman" panose="02020603050405020304" pitchFamily="18" charset="0"/>
              </a:rPr>
              <a:t>Sự quan tâm của chính phủ trong việc ban hành các chủ trương, chính sách, điều luật quy định của nhà nước.</a:t>
            </a:r>
          </a:p>
          <a:p>
            <a:pPr marL="292100" indent="-292100" algn="just">
              <a:lnSpc>
                <a:spcPct val="130000"/>
              </a:lnSpc>
              <a:spcBef>
                <a:spcPct val="25000"/>
              </a:spcBef>
            </a:pPr>
            <a:r>
              <a:rPr lang="en-US" sz="2400">
                <a:latin typeface="Times New Roman" panose="02020603050405020304" pitchFamily="18" charset="0"/>
              </a:rPr>
              <a:t>Người phân tích, thiết kế và người quản trị CSDL phải có những giải pháp tốt nhất về phần cứng và phần mềm thích hợp.</a:t>
            </a:r>
          </a:p>
          <a:p>
            <a:pPr marL="292100" indent="-292100" algn="just">
              <a:lnSpc>
                <a:spcPct val="130000"/>
              </a:lnSpc>
              <a:spcBef>
                <a:spcPct val="25000"/>
              </a:spcBef>
            </a:pPr>
            <a:r>
              <a:rPr lang="en-US" sz="2400">
                <a:latin typeface="Times New Roman" panose="02020603050405020304" pitchFamily="18" charset="0"/>
              </a:rPr>
              <a:t>Người dùng phải có ý thức bảo vệ thông tin.</a:t>
            </a:r>
          </a:p>
        </p:txBody>
      </p:sp>
      <p:sp>
        <p:nvSpPr>
          <p:cNvPr id="2" name="Slide Number Placeholder 1"/>
          <p:cNvSpPr>
            <a:spLocks noGrp="1"/>
          </p:cNvSpPr>
          <p:nvPr>
            <p:ph type="sldNum" sz="quarter" idx="12"/>
          </p:nvPr>
        </p:nvSpPr>
        <p:spPr/>
        <p:txBody>
          <a:bodyPr/>
          <a:lstStyle/>
          <a:p>
            <a:fld id="{064FD0D8-B247-423B-95C3-D6BD0862E143}" type="slidenum">
              <a:rPr lang="en-US" smtClean="0"/>
              <a:t>28</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9451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457200" y="133350"/>
            <a:ext cx="7696200" cy="990600"/>
          </a:xfrm>
          <a:noFill/>
          <a:ln/>
        </p:spPr>
        <p:txBody>
          <a:bodyPr>
            <a:normAutofit/>
          </a:bodyPr>
          <a:lstStyle/>
          <a:p>
            <a:r>
              <a:rPr lang="en-US" sz="40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lgn="just">
              <a:lnSpc>
                <a:spcPct val="120000"/>
              </a:lnSpc>
              <a:spcBef>
                <a:spcPct val="25000"/>
              </a:spcBef>
              <a:buNone/>
            </a:pPr>
            <a:r>
              <a:rPr lang="en-US" sz="2400" b="1"/>
              <a:t>Chính sách nhà quản trị:</a:t>
            </a:r>
          </a:p>
          <a:p>
            <a:pPr marL="342900" indent="-342900" algn="just">
              <a:lnSpc>
                <a:spcPct val="120000"/>
              </a:lnSpc>
            </a:pPr>
            <a:r>
              <a:rPr lang="vi-VN" sz="2400"/>
              <a:t>Trình bày đường lối chỉ đạo và những quy tắc,</a:t>
            </a:r>
            <a:r>
              <a:rPr lang="en-US" sz="2400"/>
              <a:t> </a:t>
            </a:r>
            <a:r>
              <a:rPr lang="vi-VN" sz="2400"/>
              <a:t>quy trình cho việc nâng cấp, theo dõi, sao lưu,</a:t>
            </a:r>
            <a:r>
              <a:rPr lang="en-US" sz="2400"/>
              <a:t> và kiếm chứng (Audit) .</a:t>
            </a:r>
          </a:p>
          <a:p>
            <a:pPr marL="342900" indent="-342900" algn="just">
              <a:lnSpc>
                <a:spcPct val="120000"/>
              </a:lnSpc>
              <a:buNone/>
            </a:pPr>
            <a:r>
              <a:rPr lang="en-US" sz="2400" b="1"/>
              <a:t>Nhu cầu thiết kế</a:t>
            </a:r>
          </a:p>
          <a:p>
            <a:pPr marL="342900" indent="-342900" algn="just">
              <a:lnSpc>
                <a:spcPct val="120000"/>
              </a:lnSpc>
            </a:pPr>
            <a:r>
              <a:rPr lang="en-US" sz="2400"/>
              <a:t>Khả năng cần phải có của hệ thống để đối phó với các rủi ro về an toàn. Những nhu cầu này là rất căn </a:t>
            </a:r>
            <a:r>
              <a:rPr lang="vi-VN" sz="2400"/>
              <a:t>bản trong phần thiết kế ban đầu và nó có ảnh hưởng</a:t>
            </a:r>
            <a:r>
              <a:rPr lang="en-US" sz="2400"/>
              <a:t> </a:t>
            </a:r>
            <a:r>
              <a:rPr lang="vi-VN" sz="2400"/>
              <a:t>rất lớn đến các giải pháp được sử dụng</a:t>
            </a:r>
          </a:p>
          <a:p>
            <a:pPr marL="342900" indent="-342900" algn="just">
              <a:lnSpc>
                <a:spcPct val="120000"/>
              </a:lnSpc>
            </a:pPr>
            <a:r>
              <a:rPr lang="en-US" sz="2400"/>
              <a:t>Những chính sách này mô tả thật rõ ràng về các nhu cầu bảo mật</a:t>
            </a:r>
            <a:endParaRPr lang="en-US" sz="240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29</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266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58738"/>
            <a:ext cx="8686800" cy="1236662"/>
          </a:xfrm>
          <a:prstGeom prst="rect">
            <a:avLst/>
          </a:prstGeom>
        </p:spPr>
        <p:txBody>
          <a:bodyPr>
            <a:normAutofit/>
          </a:bodyPr>
          <a:lstStyle/>
          <a:p>
            <a:pPr algn="ctr"/>
            <a:r>
              <a:rPr lang="vi-VN" b="1">
                <a:solidFill>
                  <a:srgbClr val="990000"/>
                </a:solidFill>
                <a:latin typeface="Arial" panose="020B0604020202020204" pitchFamily="34" charset="0"/>
              </a:rPr>
              <a:t>Chương</a:t>
            </a:r>
            <a:r>
              <a:rPr lang="en-US" b="1">
                <a:solidFill>
                  <a:srgbClr val="990000"/>
                </a:solidFill>
                <a:latin typeface="Arial" panose="020B0604020202020204" pitchFamily="34" charset="0"/>
              </a:rPr>
              <a:t> 1: Tổng quan về Bảo Mật CSDL</a:t>
            </a:r>
          </a:p>
        </p:txBody>
      </p:sp>
      <p:cxnSp>
        <p:nvCxnSpPr>
          <p:cNvPr id="4" name="Straight Connector 3"/>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p:cNvSpPr>
            <a:spLocks noGrp="1"/>
          </p:cNvSpPr>
          <p:nvPr>
            <p:ph type="sldNum" sz="quarter" idx="12"/>
          </p:nvPr>
        </p:nvSpPr>
        <p:spPr/>
        <p:txBody>
          <a:bodyPr/>
          <a:lstStyle/>
          <a:p>
            <a:fld id="{4FAB73BC-B049-4115-A692-8D63A059BFB8}" type="slidenum">
              <a:rPr lang="en-US" smtClean="0"/>
              <a:t>3</a:t>
            </a:fld>
            <a:endParaRPr lang="en-US" dirty="0"/>
          </a:p>
        </p:txBody>
      </p:sp>
      <p:sp>
        <p:nvSpPr>
          <p:cNvPr id="7" name="Rectangle 3"/>
          <p:cNvSpPr txBox="1">
            <a:spLocks noChangeArrowheads="1"/>
          </p:cNvSpPr>
          <p:nvPr/>
        </p:nvSpPr>
        <p:spPr>
          <a:xfrm>
            <a:off x="152400" y="1143000"/>
            <a:ext cx="8001000" cy="4800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14400" lvl="1" indent="-457200" algn="just" fontAlgn="auto">
              <a:spcAft>
                <a:spcPts val="0"/>
              </a:spcAft>
              <a:buFont typeface="Wingdings" panose="05000000000000000000" pitchFamily="2" charset="2"/>
              <a:buNone/>
              <a:defRPr/>
            </a:pPr>
            <a:r>
              <a:rPr lang="en-US" sz="3000">
                <a:solidFill>
                  <a:srgbClr val="990000"/>
                </a:solidFill>
                <a:latin typeface="Calibri" panose="020F0502020204030204" pitchFamily="34" charset="0"/>
              </a:rPr>
              <a:t>Nội dung</a:t>
            </a:r>
            <a:endParaRPr lang="en-US" sz="3000" dirty="0">
              <a:solidFill>
                <a:srgbClr val="990000"/>
              </a:solidFill>
              <a:latin typeface="Calibri" panose="020F0502020204030204" pitchFamily="34" charset="0"/>
            </a:endParaRPr>
          </a:p>
          <a:p>
            <a:pPr marL="1200150" indent="-514350" algn="just" fontAlgn="auto">
              <a:lnSpc>
                <a:spcPct val="150000"/>
              </a:lnSpc>
              <a:spcAft>
                <a:spcPts val="0"/>
              </a:spcAft>
              <a:buFont typeface="Wingdings" panose="05000000000000000000" pitchFamily="2" charset="2"/>
              <a:buAutoNum type="arabicPeriod"/>
              <a:defRPr/>
            </a:pPr>
            <a:r>
              <a:rPr lang="en-US" sz="2800" dirty="0">
                <a:latin typeface="Cambria" panose="02040503050406030204" pitchFamily="18" charset="0"/>
              </a:rPr>
              <a:t>Tổng quan </a:t>
            </a:r>
            <a:r>
              <a:rPr lang="en-US" sz="2800">
                <a:latin typeface="Cambria" panose="02040503050406030204" pitchFamily="18" charset="0"/>
              </a:rPr>
              <a:t>về CSDL</a:t>
            </a:r>
          </a:p>
          <a:p>
            <a:pPr marL="1200150" indent="-514350" algn="just" fontAlgn="auto">
              <a:lnSpc>
                <a:spcPct val="150000"/>
              </a:lnSpc>
              <a:spcAft>
                <a:spcPts val="0"/>
              </a:spcAft>
              <a:buFont typeface="Wingdings" panose="05000000000000000000" pitchFamily="2" charset="2"/>
              <a:buAutoNum type="arabicPeriod"/>
              <a:defRPr/>
            </a:pPr>
            <a:r>
              <a:rPr lang="en-US" sz="2800">
                <a:latin typeface="Cambria" panose="02040503050406030204" pitchFamily="18" charset="0"/>
              </a:rPr>
              <a:t>Tổng </a:t>
            </a:r>
            <a:r>
              <a:rPr lang="en-US" sz="2800" dirty="0">
                <a:latin typeface="Cambria" panose="02040503050406030204" pitchFamily="18" charset="0"/>
              </a:rPr>
              <a:t>quan về </a:t>
            </a:r>
            <a:r>
              <a:rPr lang="en-US" sz="2800">
                <a:latin typeface="Cambria" panose="02040503050406030204" pitchFamily="18" charset="0"/>
              </a:rPr>
              <a:t>bảo mật</a:t>
            </a:r>
          </a:p>
          <a:p>
            <a:pPr marL="1200150" indent="-514350" algn="just" fontAlgn="auto">
              <a:lnSpc>
                <a:spcPct val="150000"/>
              </a:lnSpc>
              <a:spcAft>
                <a:spcPts val="0"/>
              </a:spcAft>
              <a:buFont typeface="Wingdings" panose="05000000000000000000" pitchFamily="2" charset="2"/>
              <a:buAutoNum type="arabicPeriod"/>
              <a:defRPr/>
            </a:pPr>
            <a:r>
              <a:rPr lang="en-US" sz="2800">
                <a:latin typeface="Cambria" panose="02040503050406030204" pitchFamily="18" charset="0"/>
              </a:rPr>
              <a:t>Giới thiệu về bảo mật CSDL</a:t>
            </a:r>
          </a:p>
          <a:p>
            <a:pPr marL="1200150" indent="-514350" algn="just" fontAlgn="auto">
              <a:lnSpc>
                <a:spcPct val="150000"/>
              </a:lnSpc>
              <a:spcAft>
                <a:spcPts val="0"/>
              </a:spcAft>
              <a:buFont typeface="Wingdings" panose="05000000000000000000" pitchFamily="2" charset="2"/>
              <a:buAutoNum type="arabicPeriod"/>
              <a:defRPr/>
            </a:pPr>
            <a:r>
              <a:rPr lang="en-US" sz="2800">
                <a:latin typeface="Cambria" panose="02040503050406030204" pitchFamily="18" charset="0"/>
              </a:rPr>
              <a:t>Các mức bảo mật CSDL</a:t>
            </a:r>
          </a:p>
          <a:p>
            <a:pPr marL="1200150" indent="-514350" algn="just" fontAlgn="auto">
              <a:lnSpc>
                <a:spcPct val="150000"/>
              </a:lnSpc>
              <a:spcAft>
                <a:spcPts val="0"/>
              </a:spcAft>
              <a:buFont typeface="Wingdings" panose="05000000000000000000" pitchFamily="2" charset="2"/>
              <a:buAutoNum type="arabicPeriod"/>
              <a:defRPr/>
            </a:pPr>
            <a:r>
              <a:rPr lang="en-US" sz="2800">
                <a:latin typeface="Cambria" panose="02040503050406030204" pitchFamily="18" charset="0"/>
              </a:rPr>
              <a:t>Các phương thức bảo mật CSDL</a:t>
            </a:r>
          </a:p>
          <a:p>
            <a:pPr marL="1200150" indent="-514350" algn="just" fontAlgn="auto">
              <a:spcAft>
                <a:spcPts val="0"/>
              </a:spcAft>
              <a:buFont typeface="Wingdings" panose="05000000000000000000" pitchFamily="2" charset="2"/>
              <a:buAutoNum type="arabicPeriod"/>
              <a:defRPr/>
            </a:pPr>
            <a:endParaRPr lang="en-US" sz="2400" dirty="0">
              <a:latin typeface="Calibri" panose="020F0502020204030204" pitchFamily="34" charset="0"/>
            </a:endParaRPr>
          </a:p>
          <a:p>
            <a:pPr fontAlgn="auto">
              <a:spcAft>
                <a:spcPts val="0"/>
              </a:spcAft>
              <a:defRPr/>
            </a:pPr>
            <a:endParaRPr lang="en-US" dirty="0"/>
          </a:p>
          <a:p>
            <a:pPr marL="1600200" lvl="1" indent="-514350" algn="just" fontAlgn="auto">
              <a:spcAft>
                <a:spcPts val="0"/>
              </a:spcAft>
              <a:buFont typeface="Wingdings" panose="05000000000000000000" pitchFamily="2" charset="2"/>
              <a:buAutoNum type="arabicPeriod"/>
              <a:defRPr/>
            </a:pPr>
            <a:endParaRPr lang="en-US" sz="2400" dirty="0">
              <a:latin typeface="Calibri" panose="020F0502020204030204" pitchFamily="34" charset="0"/>
            </a:endParaRPr>
          </a:p>
        </p:txBody>
      </p:sp>
    </p:spTree>
    <p:extLst>
      <p:ext uri="{BB962C8B-B14F-4D97-AF65-F5344CB8AC3E}">
        <p14:creationId xmlns:p14="http://schemas.microsoft.com/office/powerpoint/2010/main" val="3821626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135888" y="0"/>
            <a:ext cx="7696200" cy="990600"/>
          </a:xfrm>
          <a:noFill/>
          <a:ln/>
        </p:spPr>
        <p:txBody>
          <a:bodyPr/>
          <a:lstStyle/>
          <a:p>
            <a:r>
              <a:rPr lang="en-US" sz="36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buNone/>
            </a:pPr>
            <a:r>
              <a:rPr lang="en-US" sz="2400" b="1"/>
              <a:t>Chính sách thông tin</a:t>
            </a:r>
          </a:p>
          <a:p>
            <a:pPr marL="342900" indent="-342900" algn="just"/>
            <a:r>
              <a:rPr lang="vi-VN" sz="2400"/>
              <a:t>Truy suất, phân loại, đánh dấu và lưu trữ, </a:t>
            </a:r>
            <a:r>
              <a:rPr lang="en-US" sz="2400"/>
              <a:t>chuyển giao hay tiêu huỷ những thông tin nhạy cảm.</a:t>
            </a:r>
          </a:p>
          <a:p>
            <a:pPr marL="342900" indent="-342900" algn="just"/>
            <a:r>
              <a:rPr lang="en-US" sz="2400"/>
              <a:t>Sự phát triển của chính sách thông tin là sự đánh </a:t>
            </a:r>
            <a:r>
              <a:rPr lang="vi-VN" sz="2400"/>
              <a:t>giá chất lượng an toàn thông tin.</a:t>
            </a:r>
            <a:endParaRPr lang="en-US" sz="240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30</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54367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691388" y="133350"/>
            <a:ext cx="7696200" cy="990600"/>
          </a:xfrm>
          <a:noFill/>
          <a:ln/>
        </p:spPr>
        <p:txBody>
          <a:bodyPr>
            <a:normAutofit/>
          </a:bodyPr>
          <a:lstStyle/>
          <a:p>
            <a:r>
              <a:rPr lang="en-US" sz="44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buNone/>
            </a:pPr>
            <a:r>
              <a:rPr lang="en-US" sz="2400" b="1"/>
              <a:t>Chính sách bảo mật</a:t>
            </a:r>
          </a:p>
          <a:p>
            <a:pPr marL="342900" indent="-342900" algn="just"/>
            <a:r>
              <a:rPr lang="vi-VN" sz="2400"/>
              <a:t>Cấu hình hệ thống và mạng tối ưu : cài đặt phần</a:t>
            </a:r>
            <a:r>
              <a:rPr lang="en-US" sz="2400"/>
              <a:t> mềm, phần cứng và các kết nối mạng.</a:t>
            </a:r>
          </a:p>
          <a:p>
            <a:pPr marL="342900" indent="-342900" algn="just"/>
            <a:r>
              <a:rPr lang="en-US" sz="2400"/>
              <a:t>Xác định và ủy quyền. Định rõ việc điều khiển truy cập, kiểm chứng, và kết nối mạng.</a:t>
            </a:r>
          </a:p>
          <a:p>
            <a:pPr marL="342900" indent="-342900" algn="just"/>
            <a:r>
              <a:rPr lang="en-US" sz="2400"/>
              <a:t>Các phần mền mã hóa và chống virus đuợc sử dụng để thực thi những chính sách này.</a:t>
            </a:r>
          </a:p>
          <a:p>
            <a:pPr marL="342900" indent="-342900" algn="just"/>
            <a:r>
              <a:rPr lang="vi-VN" sz="2400"/>
              <a:t>Thiết lập các chức năng hay các phương thức d</a:t>
            </a:r>
            <a:r>
              <a:rPr lang="en-US" sz="2400"/>
              <a:t>ù</a:t>
            </a:r>
            <a:r>
              <a:rPr lang="vi-VN" sz="2400"/>
              <a:t>ng</a:t>
            </a:r>
            <a:r>
              <a:rPr lang="en-US" sz="2400"/>
              <a:t> để lựa chọn mật mã, sự hết hạn của mật mã, truy cập bất hợp pháp và những lĩnh vực liên quan.</a:t>
            </a:r>
          </a:p>
        </p:txBody>
      </p:sp>
      <p:sp>
        <p:nvSpPr>
          <p:cNvPr id="2" name="Slide Number Placeholder 1"/>
          <p:cNvSpPr>
            <a:spLocks noGrp="1"/>
          </p:cNvSpPr>
          <p:nvPr>
            <p:ph type="sldNum" sz="quarter" idx="12"/>
          </p:nvPr>
        </p:nvSpPr>
        <p:spPr/>
        <p:txBody>
          <a:bodyPr/>
          <a:lstStyle/>
          <a:p>
            <a:fld id="{064FD0D8-B247-423B-95C3-D6BD0862E143}" type="slidenum">
              <a:rPr lang="en-US" smtClean="0"/>
              <a:t>31</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667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6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6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647700" y="133350"/>
            <a:ext cx="7696200" cy="990600"/>
          </a:xfrm>
          <a:noFill/>
          <a:ln/>
        </p:spPr>
        <p:txBody>
          <a:bodyPr>
            <a:normAutofit/>
          </a:bodyPr>
          <a:lstStyle/>
          <a:p>
            <a:r>
              <a:rPr lang="en-US" sz="44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buNone/>
            </a:pPr>
            <a:r>
              <a:rPr lang="en-US" sz="2400" b="1"/>
              <a:t>Chính sách về sử dụng</a:t>
            </a:r>
          </a:p>
          <a:p>
            <a:pPr marL="342900" indent="-342900" algn="just"/>
            <a:r>
              <a:rPr lang="vi-VN" sz="2400"/>
              <a:t>Thông tin về nguồn tài nguyên được sử dụng</a:t>
            </a:r>
            <a:r>
              <a:rPr lang="en-US" sz="2400"/>
              <a:t> </a:t>
            </a:r>
            <a:r>
              <a:rPr lang="vi-VN" sz="2400"/>
              <a:t>như thế nào với mục đích gì?</a:t>
            </a:r>
          </a:p>
          <a:p>
            <a:pPr marL="342900" indent="-342900" algn="just"/>
            <a:r>
              <a:rPr lang="en-US" sz="2400"/>
              <a:t>Những quy định về cách sử dụng máy tính: đăng </a:t>
            </a:r>
            <a:r>
              <a:rPr lang="vi-VN" sz="2400"/>
              <a:t>nhập, mật khẩu,</a:t>
            </a:r>
            <a:r>
              <a:rPr lang="en-US" sz="2400"/>
              <a:t> </a:t>
            </a:r>
            <a:r>
              <a:rPr lang="vi-VN" sz="2400"/>
              <a:t>an toàn vật lý nơi làm việc…</a:t>
            </a:r>
          </a:p>
          <a:p>
            <a:pPr marL="342900" indent="-342900" algn="just"/>
            <a:r>
              <a:rPr lang="vi-VN" sz="2400"/>
              <a:t>Những quy định về sự riêng tư, quyền sở hữu và</a:t>
            </a:r>
            <a:r>
              <a:rPr lang="en-US" sz="2400"/>
              <a:t> những hậu quả khi có những hành động không hợp pháp.</a:t>
            </a:r>
          </a:p>
          <a:p>
            <a:pPr marL="342900" indent="-342900" algn="just"/>
            <a:r>
              <a:rPr lang="en-US" sz="2400"/>
              <a:t>Cách sử dụng Internet và Email.</a:t>
            </a:r>
          </a:p>
        </p:txBody>
      </p:sp>
      <p:sp>
        <p:nvSpPr>
          <p:cNvPr id="2" name="Slide Number Placeholder 1"/>
          <p:cNvSpPr>
            <a:spLocks noGrp="1"/>
          </p:cNvSpPr>
          <p:nvPr>
            <p:ph type="sldNum" sz="quarter" idx="12"/>
          </p:nvPr>
        </p:nvSpPr>
        <p:spPr/>
        <p:txBody>
          <a:bodyPr/>
          <a:lstStyle/>
          <a:p>
            <a:fld id="{064FD0D8-B247-423B-95C3-D6BD0862E143}" type="slidenum">
              <a:rPr lang="en-US" smtClean="0"/>
              <a:t>32</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37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683">
                                            <p:txEl>
                                              <p:pRg st="1" end="1"/>
                                            </p:txEl>
                                          </p:spTgt>
                                        </p:tgtEl>
                                        <p:attrNameLst>
                                          <p:attrName>style.visibility</p:attrName>
                                        </p:attrNameLst>
                                      </p:cBhvr>
                                      <p:to>
                                        <p:strVal val="visible"/>
                                      </p:to>
                                    </p:set>
                                    <p:animEffect transition="in" filter="fade">
                                      <p:cBhvr>
                                        <p:cTn id="7" dur="500"/>
                                        <p:tgtEl>
                                          <p:spTgt spid="3276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683">
                                            <p:txEl>
                                              <p:pRg st="2" end="2"/>
                                            </p:txEl>
                                          </p:spTgt>
                                        </p:tgtEl>
                                        <p:attrNameLst>
                                          <p:attrName>style.visibility</p:attrName>
                                        </p:attrNameLst>
                                      </p:cBhvr>
                                      <p:to>
                                        <p:strVal val="visible"/>
                                      </p:to>
                                    </p:set>
                                    <p:animEffect transition="in" filter="fade">
                                      <p:cBhvr>
                                        <p:cTn id="12" dur="500"/>
                                        <p:tgtEl>
                                          <p:spTgt spid="3276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683">
                                            <p:txEl>
                                              <p:pRg st="3" end="3"/>
                                            </p:txEl>
                                          </p:spTgt>
                                        </p:tgtEl>
                                        <p:attrNameLst>
                                          <p:attrName>style.visibility</p:attrName>
                                        </p:attrNameLst>
                                      </p:cBhvr>
                                      <p:to>
                                        <p:strVal val="visible"/>
                                      </p:to>
                                    </p:set>
                                    <p:animEffect transition="in" filter="fade">
                                      <p:cBhvr>
                                        <p:cTn id="17" dur="500"/>
                                        <p:tgtEl>
                                          <p:spTgt spid="3276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683">
                                            <p:txEl>
                                              <p:pRg st="4" end="4"/>
                                            </p:txEl>
                                          </p:spTgt>
                                        </p:tgtEl>
                                        <p:attrNameLst>
                                          <p:attrName>style.visibility</p:attrName>
                                        </p:attrNameLst>
                                      </p:cBhvr>
                                      <p:to>
                                        <p:strVal val="visible"/>
                                      </p:to>
                                    </p:set>
                                    <p:animEffect transition="in" filter="fade">
                                      <p:cBhvr>
                                        <p:cTn id="22" dur="500"/>
                                        <p:tgtEl>
                                          <p:spTgt spid="3276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457200" y="58736"/>
            <a:ext cx="7696200" cy="990600"/>
          </a:xfrm>
          <a:noFill/>
          <a:ln/>
        </p:spPr>
        <p:txBody>
          <a:bodyPr>
            <a:normAutofit/>
          </a:bodyPr>
          <a:lstStyle/>
          <a:p>
            <a:r>
              <a:rPr lang="en-US" sz="4800">
                <a:solidFill>
                  <a:srgbClr val="C00000"/>
                </a:solidFill>
              </a:rPr>
              <a:t>Chính sách và ý thức</a:t>
            </a:r>
          </a:p>
        </p:txBody>
      </p:sp>
      <p:sp>
        <p:nvSpPr>
          <p:cNvPr id="327683" name="Rectangle 3"/>
          <p:cNvSpPr>
            <a:spLocks noGrp="1" noChangeArrowheads="1"/>
          </p:cNvSpPr>
          <p:nvPr>
            <p:ph idx="1"/>
          </p:nvPr>
        </p:nvSpPr>
        <p:spPr>
          <a:xfrm>
            <a:off x="246888" y="1371600"/>
            <a:ext cx="8585200" cy="5275262"/>
          </a:xfrm>
        </p:spPr>
        <p:txBody>
          <a:bodyPr/>
          <a:lstStyle/>
          <a:p>
            <a:pPr marL="0" indent="0">
              <a:buNone/>
            </a:pPr>
            <a:r>
              <a:rPr lang="vi-VN" sz="2400" b="1"/>
              <a:t>Quản lý người dùng</a:t>
            </a:r>
          </a:p>
          <a:p>
            <a:pPr marL="406400" indent="-406400"/>
            <a:r>
              <a:rPr lang="vi-VN" sz="2400"/>
              <a:t>Các hoạt động của nhân</a:t>
            </a:r>
            <a:r>
              <a:rPr lang="en-US" sz="2400"/>
              <a:t> viên.</a:t>
            </a:r>
          </a:p>
          <a:p>
            <a:pPr marL="406400" indent="-406400"/>
            <a:r>
              <a:rPr lang="vi-VN" sz="2400"/>
              <a:t>Cách ứng xử với các nhân viên mới được kết nạp</a:t>
            </a:r>
            <a:r>
              <a:rPr lang="en-US" sz="2400"/>
              <a:t> thêm vào hệ thống.</a:t>
            </a:r>
          </a:p>
          <a:p>
            <a:pPr marL="406400" indent="-406400"/>
            <a:r>
              <a:rPr lang="vi-VN" sz="2400"/>
              <a:t>Hướng dẫn và định hướng cho nhân viên,</a:t>
            </a:r>
            <a:r>
              <a:rPr lang="en-US" sz="2400"/>
              <a:t> </a:t>
            </a:r>
            <a:r>
              <a:rPr lang="vi-VN" sz="2400"/>
              <a:t>điều này</a:t>
            </a:r>
            <a:r>
              <a:rPr lang="en-US" sz="2400"/>
              <a:t> </a:t>
            </a:r>
            <a:r>
              <a:rPr lang="vi-VN" sz="2400"/>
              <a:t>cũng quan trọng tương tự như khi ta cài đặt và cấu</a:t>
            </a:r>
            <a:r>
              <a:rPr lang="en-US" sz="2400"/>
              <a:t> hình một thiết bị mới.</a:t>
            </a:r>
          </a:p>
        </p:txBody>
      </p:sp>
      <p:sp>
        <p:nvSpPr>
          <p:cNvPr id="2" name="Slide Number Placeholder 1"/>
          <p:cNvSpPr>
            <a:spLocks noGrp="1"/>
          </p:cNvSpPr>
          <p:nvPr>
            <p:ph type="sldNum" sz="quarter" idx="12"/>
          </p:nvPr>
        </p:nvSpPr>
        <p:spPr/>
        <p:txBody>
          <a:bodyPr/>
          <a:lstStyle/>
          <a:p>
            <a:fld id="{064FD0D8-B247-423B-95C3-D6BD0862E143}" type="slidenum">
              <a:rPr lang="en-US" smtClean="0"/>
              <a:t>33</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4245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6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6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6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246888" y="0"/>
            <a:ext cx="9049512" cy="990600"/>
          </a:xfrm>
          <a:noFill/>
          <a:ln/>
        </p:spPr>
        <p:txBody>
          <a:bodyPr>
            <a:no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143000"/>
            <a:ext cx="8585200" cy="5275262"/>
          </a:xfrm>
        </p:spPr>
        <p:txBody>
          <a:bodyPr/>
          <a:lstStyle/>
          <a:p>
            <a:pPr algn="just"/>
            <a:r>
              <a:rPr lang="en-US" sz="2400" b="1"/>
              <a:t>Ví dụ: </a:t>
            </a:r>
            <a:r>
              <a:rPr lang="en-US" sz="2400"/>
              <a:t>Một số hệ quản lí học tập và giảng dạy của nhà trường cho phép mọi phụ huynh HS truy cập để biết kết quả học tập của con em mình. Mỗi phụ huynh chỉ có quyền xem điểm của con em mình hoặc của khối con em mình học. Đây là quyền truy cập hạn chế nhất (mức thấp nhất). các thầy cô giáo trong trường có quyền truy cập cao hơn: Xem kết quả và mọi thông tin khác của bất kì HS nào trong trường. Người quản lí học tập có quyền nhập điểm, cập nhật các thông tin khác trong CSDL.</a:t>
            </a:r>
          </a:p>
          <a:p>
            <a:pPr marL="0" indent="0" algn="just">
              <a:buNone/>
            </a:pPr>
            <a:r>
              <a:rPr lang="en-US" sz="2400"/>
              <a:t>Câu hỏi</a:t>
            </a:r>
          </a:p>
          <a:p>
            <a:pPr algn="just"/>
            <a:r>
              <a:rPr lang="en-US" sz="2400" i="1">
                <a:solidFill>
                  <a:srgbClr val="002060"/>
                </a:solidFill>
              </a:rPr>
              <a:t>Bảng phân quyền truy cập là gì?</a:t>
            </a:r>
          </a:p>
          <a:p>
            <a:pPr algn="just"/>
            <a:r>
              <a:rPr lang="en-US" sz="2400" i="1">
                <a:solidFill>
                  <a:srgbClr val="002060"/>
                </a:solidFill>
              </a:rPr>
              <a:t>Theo em điều gì sẽ xảy ra khi không có </a:t>
            </a:r>
            <a:r>
              <a:rPr lang="en-US" sz="2400" b="1">
                <a:solidFill>
                  <a:srgbClr val="002060"/>
                </a:solidFill>
              </a:rPr>
              <a:t>Bảng phân quyền truy cập</a:t>
            </a:r>
          </a:p>
          <a:p>
            <a:pPr algn="just"/>
            <a:r>
              <a:rPr lang="en-US" sz="2400">
                <a:solidFill>
                  <a:srgbClr val="002060"/>
                </a:solidFill>
              </a:rPr>
              <a:t>Bạn hãy lập bảng phân quyền truy cập cho hệ thống trên</a:t>
            </a:r>
          </a:p>
        </p:txBody>
      </p:sp>
      <p:sp>
        <p:nvSpPr>
          <p:cNvPr id="2" name="Slide Number Placeholder 1"/>
          <p:cNvSpPr>
            <a:spLocks noGrp="1"/>
          </p:cNvSpPr>
          <p:nvPr>
            <p:ph type="sldNum" sz="quarter" idx="12"/>
          </p:nvPr>
        </p:nvSpPr>
        <p:spPr/>
        <p:txBody>
          <a:bodyPr/>
          <a:lstStyle/>
          <a:p>
            <a:fld id="{064FD0D8-B247-423B-95C3-D6BD0862E143}" type="slidenum">
              <a:rPr lang="en-US" smtClean="0"/>
              <a:t>34</a:t>
            </a:fld>
            <a:endParaRPr lang="en-US"/>
          </a:p>
        </p:txBody>
      </p:sp>
      <p:cxnSp>
        <p:nvCxnSpPr>
          <p:cNvPr id="6" name="Straight Connector 5"/>
          <p:cNvCxnSpPr/>
          <p:nvPr/>
        </p:nvCxnSpPr>
        <p:spPr>
          <a:xfrm>
            <a:off x="0" y="990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986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262128" y="0"/>
            <a:ext cx="9146032" cy="990600"/>
          </a:xfrm>
          <a:noFill/>
          <a:ln/>
        </p:spPr>
        <p:txBody>
          <a:bodyPr>
            <a:no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87528" y="1245395"/>
            <a:ext cx="8585200" cy="5275262"/>
          </a:xfrm>
        </p:spPr>
        <p:txBody>
          <a:bodyPr>
            <a:normAutofit lnSpcReduction="10000"/>
          </a:bodyPr>
          <a:lstStyle/>
          <a:p>
            <a:pPr marL="0" indent="0">
              <a:buNone/>
              <a:defRPr/>
            </a:pPr>
            <a:r>
              <a:rPr lang="en-US" sz="2400" b="1"/>
              <a:t>Bảng phân quyền truy cập </a:t>
            </a:r>
          </a:p>
          <a:p>
            <a:pPr marL="292100" indent="-292100">
              <a:defRPr/>
            </a:pPr>
            <a:r>
              <a:rPr lang="en-US" sz="2400"/>
              <a:t>Là sự phân quyền truy cập dữ liệu của CSDL.</a:t>
            </a:r>
          </a:p>
          <a:p>
            <a:pPr marL="292100" indent="-292100">
              <a:defRPr/>
            </a:pPr>
            <a:r>
              <a:rPr lang="en-US" sz="2400"/>
              <a:t> Được tổ chức và xây dựng như những dữ liệu khác.</a:t>
            </a:r>
          </a:p>
          <a:p>
            <a:pPr marL="292100" indent="-292100">
              <a:defRPr/>
            </a:pPr>
            <a:r>
              <a:rPr lang="en-US" sz="2400"/>
              <a:t> Được quản lí chặt chẽ, không công khai.</a:t>
            </a:r>
          </a:p>
          <a:p>
            <a:pPr marL="292100" indent="-292100">
              <a:defRPr/>
            </a:pPr>
            <a:r>
              <a:rPr lang="en-US" sz="2400"/>
              <a:t> Người quản trị hệ thống có quyền truy cập, bổ sung, sửa đổi</a:t>
            </a:r>
          </a:p>
          <a:p>
            <a:pPr marL="292100" indent="-292100">
              <a:defRPr/>
            </a:pPr>
            <a:r>
              <a:rPr lang="en-US" sz="2400" i="1">
                <a:solidFill>
                  <a:srgbClr val="000000"/>
                </a:solidFill>
              </a:rPr>
              <a:t>Mỗi bản ghi của bảng phân quyền xác định các quyền nào cho người sử dụng từng loại dữ liệu của CSDL?</a:t>
            </a:r>
          </a:p>
          <a:p>
            <a:pPr marL="914400" indent="-336550" algn="just">
              <a:lnSpc>
                <a:spcPct val="135000"/>
              </a:lnSpc>
              <a:spcBef>
                <a:spcPct val="15000"/>
              </a:spcBef>
              <a:buNone/>
            </a:pPr>
            <a:r>
              <a:rPr lang="en-US" sz="2400">
                <a:latin typeface="Times New Roman" panose="02020603050405020304" pitchFamily="18" charset="0"/>
              </a:rPr>
              <a:t>	- Đọc (Đ) ; </a:t>
            </a:r>
          </a:p>
          <a:p>
            <a:pPr marL="914400" indent="-336550">
              <a:lnSpc>
                <a:spcPct val="150000"/>
              </a:lnSpc>
              <a:spcBef>
                <a:spcPct val="0"/>
              </a:spcBef>
              <a:buNone/>
            </a:pPr>
            <a:r>
              <a:rPr lang="en-US" sz="2400">
                <a:latin typeface="Times New Roman" panose="02020603050405020304" pitchFamily="18" charset="0"/>
              </a:rPr>
              <a:t>	- Sửa (S); </a:t>
            </a:r>
          </a:p>
          <a:p>
            <a:pPr marL="914400" indent="-336550">
              <a:lnSpc>
                <a:spcPct val="150000"/>
              </a:lnSpc>
              <a:spcBef>
                <a:spcPct val="0"/>
              </a:spcBef>
              <a:buNone/>
            </a:pPr>
            <a:r>
              <a:rPr lang="en-US" sz="2400">
                <a:latin typeface="Times New Roman" panose="02020603050405020304" pitchFamily="18" charset="0"/>
              </a:rPr>
              <a:t>	- Bổ sung (B); </a:t>
            </a:r>
          </a:p>
          <a:p>
            <a:pPr marL="914400" indent="-336550">
              <a:lnSpc>
                <a:spcPct val="150000"/>
              </a:lnSpc>
              <a:spcBef>
                <a:spcPct val="0"/>
              </a:spcBef>
              <a:buNone/>
            </a:pPr>
            <a:r>
              <a:rPr lang="en-US" sz="2400">
                <a:latin typeface="Times New Roman" panose="02020603050405020304" pitchFamily="18" charset="0"/>
              </a:rPr>
              <a:t>	- Xóa (X); </a:t>
            </a:r>
          </a:p>
          <a:p>
            <a:pPr marL="914400" indent="-336550">
              <a:lnSpc>
                <a:spcPct val="150000"/>
              </a:lnSpc>
              <a:spcBef>
                <a:spcPct val="0"/>
              </a:spcBef>
              <a:buNone/>
            </a:pPr>
            <a:r>
              <a:rPr lang="en-US" sz="2400">
                <a:latin typeface="Times New Roman" panose="02020603050405020304" pitchFamily="18" charset="0"/>
              </a:rPr>
              <a:t>	- Không được truy cập (K).</a:t>
            </a:r>
          </a:p>
          <a:p>
            <a:pPr marL="914400" indent="-336550">
              <a:defRPr/>
            </a:pPr>
            <a:endParaRPr lang="en-US" sz="2400"/>
          </a:p>
        </p:txBody>
      </p:sp>
      <p:sp>
        <p:nvSpPr>
          <p:cNvPr id="2" name="Slide Number Placeholder 1"/>
          <p:cNvSpPr>
            <a:spLocks noGrp="1"/>
          </p:cNvSpPr>
          <p:nvPr>
            <p:ph type="sldNum" sz="quarter" idx="12"/>
          </p:nvPr>
        </p:nvSpPr>
        <p:spPr/>
        <p:txBody>
          <a:bodyPr/>
          <a:lstStyle/>
          <a:p>
            <a:fld id="{064FD0D8-B247-423B-95C3-D6BD0862E143}" type="slidenum">
              <a:rPr lang="en-US" smtClean="0"/>
              <a:t>35</a:t>
            </a:fld>
            <a:endParaRPr lang="en-US"/>
          </a:p>
        </p:txBody>
      </p:sp>
      <p:cxnSp>
        <p:nvCxnSpPr>
          <p:cNvPr id="6" name="Straight Connector 5"/>
          <p:cNvCxnSpPr/>
          <p:nvPr/>
        </p:nvCxnSpPr>
        <p:spPr>
          <a:xfrm>
            <a:off x="0" y="9842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933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52400" y="0"/>
            <a:ext cx="9144000" cy="990600"/>
          </a:xfrm>
          <a:noFill/>
          <a:ln/>
        </p:spPr>
        <p:txBody>
          <a:bodyPr>
            <a:no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a:p>
            <a:pPr algn="just"/>
            <a:endParaRPr lang="en-US" sz="2400" i="1">
              <a:solidFill>
                <a:srgbClr val="002060"/>
              </a:solidFill>
            </a:endParaRPr>
          </a:p>
        </p:txBody>
      </p:sp>
      <p:sp>
        <p:nvSpPr>
          <p:cNvPr id="2" name="Rectangle 1"/>
          <p:cNvSpPr/>
          <p:nvPr/>
        </p:nvSpPr>
        <p:spPr>
          <a:xfrm>
            <a:off x="2851241" y="1371600"/>
            <a:ext cx="2800767" cy="369332"/>
          </a:xfrm>
          <a:prstGeom prst="rect">
            <a:avLst/>
          </a:prstGeom>
        </p:spPr>
        <p:txBody>
          <a:bodyPr wrap="none">
            <a:spAutoFit/>
          </a:bodyPr>
          <a:lstStyle/>
          <a:p>
            <a:r>
              <a:rPr lang="en-US" b="1">
                <a:latin typeface="Times New Roman" panose="02020603050405020304" pitchFamily="18" charset="0"/>
                <a:ea typeface="Times New Roman" panose="02020603050405020304" pitchFamily="18" charset="0"/>
              </a:rPr>
              <a:t>Bảng phân quyền truy cập</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0091695"/>
              </p:ext>
            </p:extLst>
          </p:nvPr>
        </p:nvGraphicFramePr>
        <p:xfrm>
          <a:off x="392303" y="1905000"/>
          <a:ext cx="8785225" cy="4514851"/>
        </p:xfrm>
        <a:graphic>
          <a:graphicData uri="http://schemas.openxmlformats.org/drawingml/2006/table">
            <a:tbl>
              <a:tblPr/>
              <a:tblGrid>
                <a:gridCol w="2195512">
                  <a:extLst>
                    <a:ext uri="{9D8B030D-6E8A-4147-A177-3AD203B41FA5}">
                      <a16:colId xmlns:a16="http://schemas.microsoft.com/office/drawing/2014/main" val="20000"/>
                    </a:ext>
                  </a:extLst>
                </a:gridCol>
                <a:gridCol w="2198688">
                  <a:extLst>
                    <a:ext uri="{9D8B030D-6E8A-4147-A177-3AD203B41FA5}">
                      <a16:colId xmlns:a16="http://schemas.microsoft.com/office/drawing/2014/main" val="20001"/>
                    </a:ext>
                  </a:extLst>
                </a:gridCol>
                <a:gridCol w="2195512">
                  <a:extLst>
                    <a:ext uri="{9D8B030D-6E8A-4147-A177-3AD203B41FA5}">
                      <a16:colId xmlns:a16="http://schemas.microsoft.com/office/drawing/2014/main" val="20002"/>
                    </a:ext>
                  </a:extLst>
                </a:gridCol>
                <a:gridCol w="2195513">
                  <a:extLst>
                    <a:ext uri="{9D8B030D-6E8A-4147-A177-3AD203B41FA5}">
                      <a16:colId xmlns:a16="http://schemas.microsoft.com/office/drawing/2014/main" val="20003"/>
                    </a:ext>
                  </a:extLst>
                </a:gridCol>
              </a:tblGrid>
              <a:tr h="790575">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Mã học sinh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6667"/>
                            <a:invGamma/>
                          </a:schemeClr>
                        </a:gs>
                        <a:gs pos="50000">
                          <a:schemeClr val="bg1"/>
                        </a:gs>
                        <a:gs pos="100000">
                          <a:schemeClr val="bg1">
                            <a:gamma/>
                            <a:shade val="66667"/>
                            <a:invGamma/>
                          </a:schemeClr>
                        </a:gs>
                      </a:gsLst>
                      <a:lin ang="540000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Các điểm số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6667"/>
                            <a:invGamma/>
                          </a:schemeClr>
                        </a:gs>
                        <a:gs pos="50000">
                          <a:schemeClr val="bg1"/>
                        </a:gs>
                        <a:gs pos="100000">
                          <a:schemeClr val="bg1">
                            <a:gamma/>
                            <a:shade val="66667"/>
                            <a:invGamma/>
                          </a:schemeClr>
                        </a:gs>
                      </a:gsLst>
                      <a:lin ang="540000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Các thông tin khác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6667"/>
                            <a:invGamma/>
                          </a:schemeClr>
                        </a:gs>
                        <a:gs pos="50000">
                          <a:schemeClr val="bg1"/>
                        </a:gs>
                        <a:gs pos="100000">
                          <a:schemeClr val="bg1">
                            <a:gamma/>
                            <a:shade val="66667"/>
                            <a:invGamma/>
                          </a:schemeClr>
                        </a:gs>
                      </a:gsLst>
                      <a:lin ang="5400000" scaled="1"/>
                    </a:gradFill>
                  </a:tcPr>
                </a:tc>
                <a:extLst>
                  <a:ext uri="{0D108BD9-81ED-4DB2-BD59-A6C34878D82A}">
                    <a16:rowId xmlns:a16="http://schemas.microsoft.com/office/drawing/2014/main" val="10000"/>
                  </a:ext>
                </a:extLst>
              </a:tr>
              <a:tr h="762000">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Phụ huynh học sinh khối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3529"/>
                            <a:invGamma/>
                          </a:schemeClr>
                        </a:gs>
                        <a:gs pos="50000">
                          <a:schemeClr val="bg1"/>
                        </a:gs>
                        <a:gs pos="100000">
                          <a:schemeClr val="bg1">
                            <a:gamma/>
                            <a:shade val="63529"/>
                            <a:invGamma/>
                          </a:schemeClr>
                        </a:gs>
                      </a:gsLst>
                      <a:lin ang="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62000">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Phụ huynh học sinh khối 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3529"/>
                            <a:invGamma/>
                          </a:schemeClr>
                        </a:gs>
                        <a:gs pos="50000">
                          <a:schemeClr val="bg1"/>
                        </a:gs>
                        <a:gs pos="100000">
                          <a:schemeClr val="bg1">
                            <a:gamma/>
                            <a:shade val="63529"/>
                            <a:invGamma/>
                          </a:schemeClr>
                        </a:gs>
                      </a:gsLst>
                      <a:lin ang="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62000">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Phụ huynh học sinh khối 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3529"/>
                            <a:invGamma/>
                          </a:schemeClr>
                        </a:gs>
                        <a:gs pos="50000">
                          <a:schemeClr val="bg1"/>
                        </a:gs>
                        <a:gs pos="100000">
                          <a:schemeClr val="bg1">
                            <a:gamma/>
                            <a:shade val="63529"/>
                            <a:invGamma/>
                          </a:schemeClr>
                        </a:gs>
                      </a:gsLst>
                      <a:lin ang="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71513">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Giáo viên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3529"/>
                            <a:invGamma/>
                          </a:schemeClr>
                        </a:gs>
                        <a:gs pos="50000">
                          <a:schemeClr val="bg1"/>
                        </a:gs>
                        <a:gs pos="100000">
                          <a:schemeClr val="bg1">
                            <a:gamma/>
                            <a:shade val="63529"/>
                            <a:invGamma/>
                          </a:schemeClr>
                        </a:gs>
                      </a:gsLst>
                      <a:lin ang="0" scaled="1"/>
                    </a:gra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66763">
                <a:tc>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chemeClr val="tx1"/>
                          </a:solidFill>
                          <a:effectLst/>
                          <a:latin typeface="Arial" panose="020B0604020202020204" pitchFamily="34" charset="0"/>
                        </a:rPr>
                        <a:t>Người quản trị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bg1">
                            <a:gamma/>
                            <a:shade val="63529"/>
                            <a:invGamma/>
                          </a:schemeClr>
                        </a:gs>
                        <a:gs pos="50000">
                          <a:schemeClr val="bg1"/>
                        </a:gs>
                        <a:gs pos="100000">
                          <a:schemeClr val="bg1">
                            <a:gamma/>
                            <a:shade val="63529"/>
                            <a:invGamma/>
                          </a:schemeClr>
                        </a:gs>
                      </a:gsLst>
                      <a:lin ang="0" scaled="1"/>
                    </a:gradFill>
                  </a:tcPr>
                </a:tc>
                <a:tc gridSpan="3">
                  <a:txBody>
                    <a:bodyPr/>
                    <a:lstStyle>
                      <a:lvl1pPr>
                        <a:spcBef>
                          <a:spcPct val="20000"/>
                        </a:spcBef>
                        <a:defRPr sz="2800">
                          <a:solidFill>
                            <a:schemeClr val="tx1"/>
                          </a:solidFill>
                          <a:latin typeface="VNI-Avo" pitchFamily="2" charset="0"/>
                        </a:defRPr>
                      </a:lvl1pPr>
                      <a:lvl2pPr>
                        <a:spcBef>
                          <a:spcPct val="20000"/>
                        </a:spcBef>
                        <a:defRPr sz="2400">
                          <a:solidFill>
                            <a:schemeClr val="tx1"/>
                          </a:solidFill>
                          <a:latin typeface="VNI-Avo" pitchFamily="2" charset="0"/>
                        </a:defRPr>
                      </a:lvl2pPr>
                      <a:lvl3pPr>
                        <a:spcBef>
                          <a:spcPct val="20000"/>
                        </a:spcBef>
                        <a:defRPr sz="2000">
                          <a:solidFill>
                            <a:schemeClr val="tx1"/>
                          </a:solidFill>
                          <a:latin typeface="VNI-Avo" pitchFamily="2" charset="0"/>
                        </a:defRPr>
                      </a:lvl3pPr>
                      <a:lvl4pPr>
                        <a:spcBef>
                          <a:spcPct val="20000"/>
                        </a:spcBef>
                        <a:defRPr>
                          <a:solidFill>
                            <a:schemeClr val="tx1"/>
                          </a:solidFill>
                          <a:latin typeface="VNI-Avo" pitchFamily="2" charset="0"/>
                        </a:defRPr>
                      </a:lvl4pPr>
                      <a:lvl5pPr>
                        <a:spcBef>
                          <a:spcPct val="20000"/>
                        </a:spcBef>
                        <a:defRPr>
                          <a:solidFill>
                            <a:schemeClr val="tx1"/>
                          </a:solidFill>
                          <a:latin typeface="VNI-Avo" pitchFamily="2" charset="0"/>
                        </a:defRPr>
                      </a:lvl5pPr>
                      <a:lvl6pPr fontAlgn="base">
                        <a:spcBef>
                          <a:spcPct val="20000"/>
                        </a:spcBef>
                        <a:spcAft>
                          <a:spcPct val="0"/>
                        </a:spcAft>
                        <a:defRPr>
                          <a:solidFill>
                            <a:schemeClr val="tx1"/>
                          </a:solidFill>
                          <a:latin typeface="VNI-Avo" pitchFamily="2" charset="0"/>
                        </a:defRPr>
                      </a:lvl6pPr>
                      <a:lvl7pPr fontAlgn="base">
                        <a:spcBef>
                          <a:spcPct val="20000"/>
                        </a:spcBef>
                        <a:spcAft>
                          <a:spcPct val="0"/>
                        </a:spcAft>
                        <a:defRPr>
                          <a:solidFill>
                            <a:schemeClr val="tx1"/>
                          </a:solidFill>
                          <a:latin typeface="VNI-Avo" pitchFamily="2" charset="0"/>
                        </a:defRPr>
                      </a:lvl7pPr>
                      <a:lvl8pPr fontAlgn="base">
                        <a:spcBef>
                          <a:spcPct val="20000"/>
                        </a:spcBef>
                        <a:spcAft>
                          <a:spcPct val="0"/>
                        </a:spcAft>
                        <a:defRPr>
                          <a:solidFill>
                            <a:schemeClr val="tx1"/>
                          </a:solidFill>
                          <a:latin typeface="VNI-Avo" pitchFamily="2" charset="0"/>
                        </a:defRPr>
                      </a:lvl8pPr>
                      <a:lvl9pPr fontAlgn="base">
                        <a:spcBef>
                          <a:spcPct val="20000"/>
                        </a:spcBef>
                        <a:spcAft>
                          <a:spcPct val="0"/>
                        </a:spcAft>
                        <a:defRPr>
                          <a:solidFill>
                            <a:schemeClr val="tx1"/>
                          </a:solidFill>
                          <a:latin typeface="VNI-Avo" pitchFamily="2"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2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8" name="Text Box 51"/>
          <p:cNvSpPr txBox="1">
            <a:spLocks noChangeArrowheads="1"/>
          </p:cNvSpPr>
          <p:nvPr/>
        </p:nvSpPr>
        <p:spPr bwMode="auto">
          <a:xfrm>
            <a:off x="3150902" y="2795587"/>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9" name="Text Box 52"/>
          <p:cNvSpPr txBox="1">
            <a:spLocks noChangeArrowheads="1"/>
          </p:cNvSpPr>
          <p:nvPr/>
        </p:nvSpPr>
        <p:spPr bwMode="auto">
          <a:xfrm>
            <a:off x="5311489" y="2819400"/>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0" name="Text Box 53"/>
          <p:cNvSpPr txBox="1">
            <a:spLocks noChangeArrowheads="1"/>
          </p:cNvSpPr>
          <p:nvPr/>
        </p:nvSpPr>
        <p:spPr bwMode="auto">
          <a:xfrm>
            <a:off x="7543514" y="2819400"/>
            <a:ext cx="1080745"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rgbClr val="FF3300"/>
                </a:solidFill>
              </a:rPr>
              <a:t>Không</a:t>
            </a:r>
          </a:p>
        </p:txBody>
      </p:sp>
      <p:sp>
        <p:nvSpPr>
          <p:cNvPr id="11" name="Text Box 54"/>
          <p:cNvSpPr txBox="1">
            <a:spLocks noChangeArrowheads="1"/>
          </p:cNvSpPr>
          <p:nvPr/>
        </p:nvSpPr>
        <p:spPr bwMode="auto">
          <a:xfrm>
            <a:off x="3150902" y="3592512"/>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2" name="Text Box 55"/>
          <p:cNvSpPr txBox="1">
            <a:spLocks noChangeArrowheads="1"/>
          </p:cNvSpPr>
          <p:nvPr/>
        </p:nvSpPr>
        <p:spPr bwMode="auto">
          <a:xfrm>
            <a:off x="5311489" y="3616325"/>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3" name="Text Box 56"/>
          <p:cNvSpPr txBox="1">
            <a:spLocks noChangeArrowheads="1"/>
          </p:cNvSpPr>
          <p:nvPr/>
        </p:nvSpPr>
        <p:spPr bwMode="auto">
          <a:xfrm>
            <a:off x="7543514" y="3616325"/>
            <a:ext cx="1080745"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rgbClr val="FF3300"/>
                </a:solidFill>
              </a:rPr>
              <a:t>Không</a:t>
            </a:r>
          </a:p>
        </p:txBody>
      </p:sp>
      <p:sp>
        <p:nvSpPr>
          <p:cNvPr id="14" name="Text Box 57"/>
          <p:cNvSpPr txBox="1">
            <a:spLocks noChangeArrowheads="1"/>
          </p:cNvSpPr>
          <p:nvPr/>
        </p:nvSpPr>
        <p:spPr bwMode="auto">
          <a:xfrm>
            <a:off x="3150902" y="4332287"/>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5" name="Text Box 58"/>
          <p:cNvSpPr txBox="1">
            <a:spLocks noChangeArrowheads="1"/>
          </p:cNvSpPr>
          <p:nvPr/>
        </p:nvSpPr>
        <p:spPr bwMode="auto">
          <a:xfrm>
            <a:off x="5311489" y="4356100"/>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6" name="Text Box 59"/>
          <p:cNvSpPr txBox="1">
            <a:spLocks noChangeArrowheads="1"/>
          </p:cNvSpPr>
          <p:nvPr/>
        </p:nvSpPr>
        <p:spPr bwMode="auto">
          <a:xfrm>
            <a:off x="7543514" y="4356100"/>
            <a:ext cx="1080745"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rgbClr val="FF3300"/>
                </a:solidFill>
              </a:rPr>
              <a:t>Không</a:t>
            </a:r>
          </a:p>
        </p:txBody>
      </p:sp>
      <p:sp>
        <p:nvSpPr>
          <p:cNvPr id="17" name="Text Box 60"/>
          <p:cNvSpPr txBox="1">
            <a:spLocks noChangeArrowheads="1"/>
          </p:cNvSpPr>
          <p:nvPr/>
        </p:nvSpPr>
        <p:spPr bwMode="auto">
          <a:xfrm>
            <a:off x="3095339" y="5033962"/>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8" name="Text Box 61"/>
          <p:cNvSpPr txBox="1">
            <a:spLocks noChangeArrowheads="1"/>
          </p:cNvSpPr>
          <p:nvPr/>
        </p:nvSpPr>
        <p:spPr bwMode="auto">
          <a:xfrm>
            <a:off x="5301334" y="5057775"/>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19" name="Text Box 65"/>
          <p:cNvSpPr txBox="1">
            <a:spLocks noChangeArrowheads="1"/>
          </p:cNvSpPr>
          <p:nvPr/>
        </p:nvSpPr>
        <p:spPr bwMode="auto">
          <a:xfrm>
            <a:off x="7543514" y="5051425"/>
            <a:ext cx="718466"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chemeClr val="accent2"/>
                </a:solidFill>
              </a:rPr>
              <a:t>Đọc</a:t>
            </a:r>
          </a:p>
        </p:txBody>
      </p:sp>
      <p:sp>
        <p:nvSpPr>
          <p:cNvPr id="20" name="Text Box 66"/>
          <p:cNvSpPr txBox="1">
            <a:spLocks noChangeArrowheads="1"/>
          </p:cNvSpPr>
          <p:nvPr/>
        </p:nvSpPr>
        <p:spPr bwMode="auto">
          <a:xfrm>
            <a:off x="3963702" y="5776912"/>
            <a:ext cx="3296095" cy="4308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en-US" sz="2200" b="1">
                <a:solidFill>
                  <a:srgbClr val="006600"/>
                </a:solidFill>
              </a:rPr>
              <a:t>Đọc, sửa, bổ sung, xóa</a:t>
            </a:r>
          </a:p>
        </p:txBody>
      </p:sp>
      <p:sp>
        <p:nvSpPr>
          <p:cNvPr id="3" name="Slide Number Placeholder 2"/>
          <p:cNvSpPr>
            <a:spLocks noGrp="1"/>
          </p:cNvSpPr>
          <p:nvPr>
            <p:ph type="sldNum" sz="quarter" idx="12"/>
          </p:nvPr>
        </p:nvSpPr>
        <p:spPr/>
        <p:txBody>
          <a:bodyPr/>
          <a:lstStyle/>
          <a:p>
            <a:fld id="{064FD0D8-B247-423B-95C3-D6BD0862E143}" type="slidenum">
              <a:rPr lang="en-US" smtClean="0"/>
              <a:t>36</a:t>
            </a:fld>
            <a:endParaRPr lang="en-US"/>
          </a:p>
        </p:txBody>
      </p:sp>
      <p:cxnSp>
        <p:nvCxnSpPr>
          <p:cNvPr id="21" name="Straight Connector 20"/>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8884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0" y="0"/>
            <a:ext cx="8832088" cy="990600"/>
          </a:xfrm>
          <a:noFill/>
          <a:ln/>
        </p:spPr>
        <p:txBody>
          <a:bodyPr>
            <a:no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Câu hỏi</a:t>
            </a:r>
          </a:p>
          <a:p>
            <a:pPr algn="ctr">
              <a:spcBef>
                <a:spcPct val="0"/>
              </a:spcBef>
              <a:buFontTx/>
              <a:buNone/>
            </a:pPr>
            <a:r>
              <a:rPr lang="en-US" sz="2800" i="1">
                <a:solidFill>
                  <a:srgbClr val="002060"/>
                </a:solidFill>
                <a:latin typeface="Arial" panose="020B0604020202020204" pitchFamily="34" charset="0"/>
              </a:rPr>
              <a:t>Điều gì sẽ xảy ra khi không có bảng phân quyền</a:t>
            </a:r>
          </a:p>
        </p:txBody>
      </p:sp>
      <p:sp>
        <p:nvSpPr>
          <p:cNvPr id="2" name="Rectangle 1"/>
          <p:cNvSpPr/>
          <p:nvPr/>
        </p:nvSpPr>
        <p:spPr>
          <a:xfrm>
            <a:off x="762000" y="3547566"/>
            <a:ext cx="7848600" cy="1384995"/>
          </a:xfrm>
          <a:prstGeom prst="rect">
            <a:avLst/>
          </a:prstGeom>
        </p:spPr>
        <p:txBody>
          <a:bodyPr wrap="square">
            <a:spAutoFit/>
          </a:bodyPr>
          <a:lstStyle/>
          <a:p>
            <a:pPr>
              <a:defRPr/>
            </a:pPr>
            <a:r>
              <a:rPr lang="en-US" sz="2800">
                <a:solidFill>
                  <a:srgbClr val="FF0066"/>
                </a:solidFill>
              </a:rPr>
              <a:t>Khi không có bảng phân quyền, khi các em vào xem điểm đồng thời cũng có thể sửa điểm của mình.</a:t>
            </a:r>
          </a:p>
        </p:txBody>
      </p:sp>
      <p:sp>
        <p:nvSpPr>
          <p:cNvPr id="3" name="Slide Number Placeholder 2"/>
          <p:cNvSpPr>
            <a:spLocks noGrp="1"/>
          </p:cNvSpPr>
          <p:nvPr>
            <p:ph type="sldNum" sz="quarter" idx="12"/>
          </p:nvPr>
        </p:nvSpPr>
        <p:spPr/>
        <p:txBody>
          <a:bodyPr/>
          <a:lstStyle/>
          <a:p>
            <a:fld id="{064FD0D8-B247-423B-95C3-D6BD0862E143}" type="slidenum">
              <a:rPr lang="en-US" smtClean="0"/>
              <a:t>37</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37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23444" y="0"/>
            <a:ext cx="9125712" cy="990600"/>
          </a:xfrm>
          <a:noFill/>
          <a:ln/>
        </p:spPr>
        <p:txBody>
          <a:bodyPr>
            <a:no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Câu hỏi</a:t>
            </a:r>
          </a:p>
          <a:p>
            <a:pPr>
              <a:spcBef>
                <a:spcPct val="0"/>
              </a:spcBef>
              <a:buFontTx/>
              <a:buNone/>
            </a:pPr>
            <a:r>
              <a:rPr lang="en-US" sz="2800" i="1">
                <a:solidFill>
                  <a:srgbClr val="002060"/>
                </a:solidFill>
                <a:latin typeface="Arial" panose="020B0604020202020204" pitchFamily="34" charset="0"/>
              </a:rPr>
              <a:t>Khi phân quyền, hệ quản trị CSDL phải có những chức năng nào để bảo mật thông tin?</a:t>
            </a:r>
          </a:p>
        </p:txBody>
      </p:sp>
      <p:sp>
        <p:nvSpPr>
          <p:cNvPr id="2" name="Rectangle 1"/>
          <p:cNvSpPr/>
          <p:nvPr/>
        </p:nvSpPr>
        <p:spPr>
          <a:xfrm>
            <a:off x="762000" y="3547566"/>
            <a:ext cx="7848600" cy="1384995"/>
          </a:xfrm>
          <a:prstGeom prst="rect">
            <a:avLst/>
          </a:prstGeom>
        </p:spPr>
        <p:txBody>
          <a:bodyPr wrap="square">
            <a:spAutoFit/>
          </a:bodyPr>
          <a:lstStyle/>
          <a:p>
            <a:pPr marL="457200" indent="-457200">
              <a:buFontTx/>
              <a:buChar char="•"/>
              <a:defRPr/>
            </a:pPr>
            <a:r>
              <a:rPr lang="en-US" sz="2800">
                <a:solidFill>
                  <a:srgbClr val="FF0066"/>
                </a:solidFill>
              </a:rPr>
              <a:t>Nhận dạng được người dùng.</a:t>
            </a:r>
          </a:p>
          <a:p>
            <a:pPr marL="457200" indent="-457200">
              <a:buFontTx/>
              <a:buChar char="•"/>
              <a:defRPr/>
            </a:pPr>
            <a:r>
              <a:rPr lang="en-US" sz="2800">
                <a:solidFill>
                  <a:srgbClr val="FF0066"/>
                </a:solidFill>
              </a:rPr>
              <a:t>Xác minh được người truy cập hệ thống có thực sự đúng là người đã được phân quyền.</a:t>
            </a:r>
          </a:p>
        </p:txBody>
      </p:sp>
      <p:sp>
        <p:nvSpPr>
          <p:cNvPr id="3" name="Slide Number Placeholder 2"/>
          <p:cNvSpPr>
            <a:spLocks noGrp="1"/>
          </p:cNvSpPr>
          <p:nvPr>
            <p:ph type="sldNum" sz="quarter" idx="12"/>
          </p:nvPr>
        </p:nvSpPr>
        <p:spPr/>
        <p:txBody>
          <a:bodyPr/>
          <a:lstStyle/>
          <a:p>
            <a:fld id="{064FD0D8-B247-423B-95C3-D6BD0862E143}" type="slidenum">
              <a:rPr lang="en-US" smtClean="0"/>
              <a:t>38</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9842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0" y="0"/>
            <a:ext cx="8832088" cy="990600"/>
          </a:xfrm>
          <a:noFill/>
          <a:ln/>
        </p:spPr>
        <p:txBody>
          <a:bodyPr>
            <a:norm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Câu hỏi</a:t>
            </a:r>
          </a:p>
          <a:p>
            <a:pPr>
              <a:spcBef>
                <a:spcPct val="0"/>
              </a:spcBef>
              <a:buFontTx/>
              <a:buNone/>
            </a:pPr>
            <a:r>
              <a:rPr lang="en-US" sz="2800" i="1">
                <a:solidFill>
                  <a:srgbClr val="002060"/>
                </a:solidFill>
                <a:latin typeface="Arial" panose="020B0604020202020204" pitchFamily="34" charset="0"/>
              </a:rPr>
              <a:t>Những giải pháp nào để nhận dạng được người truy cập hệ thống?</a:t>
            </a:r>
          </a:p>
        </p:txBody>
      </p:sp>
      <p:sp>
        <p:nvSpPr>
          <p:cNvPr id="2" name="Rectangle 1"/>
          <p:cNvSpPr/>
          <p:nvPr/>
        </p:nvSpPr>
        <p:spPr>
          <a:xfrm>
            <a:off x="762000" y="3547566"/>
            <a:ext cx="7848600" cy="1815882"/>
          </a:xfrm>
          <a:prstGeom prst="rect">
            <a:avLst/>
          </a:prstGeom>
        </p:spPr>
        <p:txBody>
          <a:bodyPr wrap="square">
            <a:spAutoFit/>
          </a:bodyPr>
          <a:lstStyle/>
          <a:p>
            <a:pPr marL="457200" indent="-457200">
              <a:buFontTx/>
              <a:buChar char="•"/>
              <a:defRPr/>
            </a:pPr>
            <a:r>
              <a:rPr lang="en-US" sz="2800">
                <a:solidFill>
                  <a:srgbClr val="FF0066"/>
                </a:solidFill>
              </a:rPr>
              <a:t>Sử dụng mật khẩu.</a:t>
            </a:r>
          </a:p>
          <a:p>
            <a:pPr marL="457200" indent="-457200">
              <a:buFontTx/>
              <a:buChar char="•"/>
              <a:defRPr/>
            </a:pPr>
            <a:r>
              <a:rPr lang="en-US" sz="2800">
                <a:solidFill>
                  <a:srgbClr val="FF0066"/>
                </a:solidFill>
              </a:rPr>
              <a:t>Chữ kí điện tử</a:t>
            </a:r>
          </a:p>
          <a:p>
            <a:pPr marL="457200" indent="-457200">
              <a:buFontTx/>
              <a:buChar char="•"/>
              <a:defRPr/>
            </a:pPr>
            <a:r>
              <a:rPr lang="en-US" sz="2800">
                <a:solidFill>
                  <a:srgbClr val="FF0066"/>
                </a:solidFill>
              </a:rPr>
              <a:t>Nhận dạng dấu vân tay, giọng nói, hoặc nhận dạng con ngươi</a:t>
            </a:r>
          </a:p>
        </p:txBody>
      </p:sp>
      <p:sp>
        <p:nvSpPr>
          <p:cNvPr id="3" name="Slide Number Placeholder 2"/>
          <p:cNvSpPr>
            <a:spLocks noGrp="1"/>
          </p:cNvSpPr>
          <p:nvPr>
            <p:ph type="sldNum" sz="quarter" idx="12"/>
          </p:nvPr>
        </p:nvSpPr>
        <p:spPr/>
        <p:txBody>
          <a:bodyPr/>
          <a:lstStyle/>
          <a:p>
            <a:fld id="{064FD0D8-B247-423B-95C3-D6BD0862E143}" type="slidenum">
              <a:rPr lang="en-US" smtClean="0"/>
              <a:t>39</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8362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15400" cy="828675"/>
          </a:xfrm>
        </p:spPr>
        <p:txBody>
          <a:bodyPr/>
          <a:lstStyle/>
          <a:p>
            <a:pPr marL="165100" algn="just">
              <a:defRPr/>
            </a:pPr>
            <a:r>
              <a:rPr lang="en-US" sz="4800">
                <a:solidFill>
                  <a:srgbClr val="C00000"/>
                </a:solidFill>
                <a:latin typeface="Calibri" panose="020F0502020204030204" pitchFamily="34" charset="0"/>
              </a:rPr>
              <a:t>Tổng quan về CSDL</a:t>
            </a:r>
          </a:p>
        </p:txBody>
      </p:sp>
      <p:sp>
        <p:nvSpPr>
          <p:cNvPr id="15363" name="Content Placeholder 2"/>
          <p:cNvSpPr>
            <a:spLocks noGrp="1"/>
          </p:cNvSpPr>
          <p:nvPr>
            <p:ph idx="1"/>
          </p:nvPr>
        </p:nvSpPr>
        <p:spPr>
          <a:xfrm>
            <a:off x="457200" y="1378594"/>
            <a:ext cx="8229600" cy="4830763"/>
          </a:xfrm>
        </p:spPr>
        <p:txBody>
          <a:bodyPr>
            <a:normAutofit/>
          </a:bodyPr>
          <a:lstStyle/>
          <a:p>
            <a:pPr marL="1600200" lvl="1" indent="-514350" algn="just">
              <a:buFont typeface="Wingdings" panose="05000000000000000000" pitchFamily="2" charset="2"/>
              <a:buAutoNum type="arabicPeriod"/>
              <a:defRPr/>
            </a:pPr>
            <a:r>
              <a:rPr lang="en-US" sz="2800" b="1"/>
              <a:t>Hệ thống thông tin </a:t>
            </a:r>
          </a:p>
          <a:p>
            <a:pPr marL="1600200" lvl="1" indent="-514350" algn="just">
              <a:buFont typeface="Wingdings" panose="05000000000000000000" pitchFamily="2" charset="2"/>
              <a:buAutoNum type="arabicPeriod"/>
              <a:defRPr/>
            </a:pPr>
            <a:r>
              <a:rPr lang="en-US" sz="2800" b="1"/>
              <a:t>Cơ sở dữ liệu </a:t>
            </a:r>
          </a:p>
          <a:p>
            <a:pPr marL="1600200" lvl="1" indent="-514350" algn="just">
              <a:buFont typeface="Wingdings" panose="05000000000000000000" pitchFamily="2" charset="2"/>
              <a:buAutoNum type="arabicPeriod"/>
              <a:defRPr/>
            </a:pPr>
            <a:r>
              <a:rPr lang="en-US" sz="2800" b="1"/>
              <a:t>Hệ thống Quản lý CSDL </a:t>
            </a:r>
          </a:p>
          <a:p>
            <a:endParaRPr lang="en-US" sz="2400" b="1" dirty="0"/>
          </a:p>
        </p:txBody>
      </p:sp>
      <p:sp>
        <p:nvSpPr>
          <p:cNvPr id="3" name="Slide Number Placeholder 2"/>
          <p:cNvSpPr>
            <a:spLocks noGrp="1"/>
          </p:cNvSpPr>
          <p:nvPr>
            <p:ph type="sldNum" sz="quarter" idx="12"/>
          </p:nvPr>
        </p:nvSpPr>
        <p:spPr/>
        <p:txBody>
          <a:bodyPr/>
          <a:lstStyle/>
          <a:p>
            <a:fld id="{064FD0D8-B247-423B-95C3-D6BD0862E143}" type="slidenum">
              <a:rPr lang="en-US" smtClean="0"/>
              <a:t>4</a:t>
            </a:fld>
            <a:endParaRPr lang="en-US"/>
          </a:p>
        </p:txBody>
      </p:sp>
      <p:cxnSp>
        <p:nvCxnSpPr>
          <p:cNvPr id="6" name="Straight Connector 5"/>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8372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76200" y="0"/>
            <a:ext cx="8755888" cy="990600"/>
          </a:xfrm>
          <a:noFill/>
          <a:ln/>
        </p:spPr>
        <p:txBody>
          <a:bodyPr>
            <a:norm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Câu hỏi</a:t>
            </a:r>
          </a:p>
          <a:p>
            <a:pPr>
              <a:spcBef>
                <a:spcPct val="0"/>
              </a:spcBef>
              <a:buFontTx/>
              <a:buNone/>
            </a:pPr>
            <a:r>
              <a:rPr lang="en-US" sz="2800" i="1">
                <a:solidFill>
                  <a:srgbClr val="002060"/>
                </a:solidFill>
                <a:latin typeface="Arial" panose="020B0604020202020204" pitchFamily="34" charset="0"/>
              </a:rPr>
              <a:t>Để hệ quản trị CSDL có những chức năng bảo mật thông tin, người quản trị CSDL cần cung cấp những gì?</a:t>
            </a:r>
          </a:p>
        </p:txBody>
      </p:sp>
      <p:sp>
        <p:nvSpPr>
          <p:cNvPr id="2" name="Rectangle 1"/>
          <p:cNvSpPr/>
          <p:nvPr/>
        </p:nvSpPr>
        <p:spPr>
          <a:xfrm>
            <a:off x="762000" y="3547566"/>
            <a:ext cx="7848600" cy="1815882"/>
          </a:xfrm>
          <a:prstGeom prst="rect">
            <a:avLst/>
          </a:prstGeom>
        </p:spPr>
        <p:txBody>
          <a:bodyPr wrap="square">
            <a:spAutoFit/>
          </a:bodyPr>
          <a:lstStyle/>
          <a:p>
            <a:pPr marL="457200" indent="-457200">
              <a:buFontTx/>
              <a:buChar char="•"/>
              <a:defRPr/>
            </a:pPr>
            <a:r>
              <a:rPr lang="en-US" sz="2800">
                <a:solidFill>
                  <a:srgbClr val="FF0066"/>
                </a:solidFill>
              </a:rPr>
              <a:t>Bảng phân quyền truy cập cho hệ cơ sở dữ liệu.</a:t>
            </a:r>
          </a:p>
          <a:p>
            <a:pPr marL="457200" indent="-457200">
              <a:buFontTx/>
              <a:buChar char="•"/>
              <a:defRPr/>
            </a:pPr>
            <a:r>
              <a:rPr lang="en-US" sz="2800">
                <a:solidFill>
                  <a:srgbClr val="FF0066"/>
                </a:solidFill>
              </a:rPr>
              <a:t>Phương tiện cho người dùng hệ quản trị CSDL nhận biết đúng được họ.</a:t>
            </a:r>
          </a:p>
        </p:txBody>
      </p:sp>
      <p:sp>
        <p:nvSpPr>
          <p:cNvPr id="3" name="Slide Number Placeholder 2"/>
          <p:cNvSpPr>
            <a:spLocks noGrp="1"/>
          </p:cNvSpPr>
          <p:nvPr>
            <p:ph type="sldNum" sz="quarter" idx="12"/>
          </p:nvPr>
        </p:nvSpPr>
        <p:spPr/>
        <p:txBody>
          <a:bodyPr/>
          <a:lstStyle/>
          <a:p>
            <a:fld id="{064FD0D8-B247-423B-95C3-D6BD0862E143}" type="slidenum">
              <a:rPr lang="en-US" smtClean="0"/>
              <a:t>40</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85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0" y="0"/>
            <a:ext cx="8832088" cy="990600"/>
          </a:xfrm>
          <a:noFill/>
          <a:ln/>
        </p:spPr>
        <p:txBody>
          <a:bodyPr>
            <a:norm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Câu hỏi</a:t>
            </a:r>
          </a:p>
          <a:p>
            <a:pPr>
              <a:spcBef>
                <a:spcPct val="0"/>
              </a:spcBef>
              <a:buFontTx/>
              <a:buNone/>
            </a:pPr>
            <a:r>
              <a:rPr lang="en-US" sz="2800" i="1">
                <a:solidFill>
                  <a:srgbClr val="002060"/>
                </a:solidFill>
                <a:latin typeface="Arial" panose="020B0604020202020204" pitchFamily="34" charset="0"/>
              </a:rPr>
              <a:t>Khi muốn truy cập vào hệ thống, người dùng cần phải khai báo như thế nào?</a:t>
            </a:r>
          </a:p>
        </p:txBody>
      </p:sp>
      <p:sp>
        <p:nvSpPr>
          <p:cNvPr id="2" name="Rectangle 1"/>
          <p:cNvSpPr/>
          <p:nvPr/>
        </p:nvSpPr>
        <p:spPr>
          <a:xfrm>
            <a:off x="762000" y="3547566"/>
            <a:ext cx="7848600" cy="954107"/>
          </a:xfrm>
          <a:prstGeom prst="rect">
            <a:avLst/>
          </a:prstGeom>
        </p:spPr>
        <p:txBody>
          <a:bodyPr wrap="square">
            <a:spAutoFit/>
          </a:bodyPr>
          <a:lstStyle/>
          <a:p>
            <a:pPr marL="457200" indent="-457200">
              <a:buFontTx/>
              <a:buChar char="•"/>
              <a:defRPr/>
            </a:pPr>
            <a:r>
              <a:rPr lang="en-US" sz="2800">
                <a:solidFill>
                  <a:srgbClr val="FF0066"/>
                </a:solidFill>
              </a:rPr>
              <a:t>Tên người dùng </a:t>
            </a:r>
            <a:r>
              <a:rPr lang="en-US" sz="2800" i="1">
                <a:solidFill>
                  <a:srgbClr val="FF0066"/>
                </a:solidFill>
              </a:rPr>
              <a:t>(user name).</a:t>
            </a:r>
          </a:p>
          <a:p>
            <a:pPr marL="457200" indent="-457200">
              <a:buFontTx/>
              <a:buChar char="•"/>
              <a:defRPr/>
            </a:pPr>
            <a:r>
              <a:rPr lang="en-US" sz="2800" i="1">
                <a:solidFill>
                  <a:srgbClr val="FF0066"/>
                </a:solidFill>
              </a:rPr>
              <a:t> Mật khẩu (password)</a:t>
            </a:r>
            <a:endParaRPr lang="en-US" sz="2800">
              <a:solidFill>
                <a:srgbClr val="FF0066"/>
              </a:solidFill>
            </a:endParaRPr>
          </a:p>
        </p:txBody>
      </p:sp>
      <p:sp>
        <p:nvSpPr>
          <p:cNvPr id="5" name="Text Box 6"/>
          <p:cNvSpPr txBox="1">
            <a:spLocks noChangeArrowheads="1"/>
          </p:cNvSpPr>
          <p:nvPr/>
        </p:nvSpPr>
        <p:spPr bwMode="auto">
          <a:xfrm>
            <a:off x="323850" y="4962525"/>
            <a:ext cx="8496300" cy="771525"/>
          </a:xfrm>
          <a:prstGeom prst="rect">
            <a:avLst/>
          </a:prstGeom>
          <a:gradFill rotWithShape="1">
            <a:gsLst>
              <a:gs pos="0">
                <a:srgbClr val="C2C29B"/>
              </a:gs>
              <a:gs pos="50000">
                <a:srgbClr val="FFFFCC"/>
              </a:gs>
              <a:gs pos="100000">
                <a:srgbClr val="C2C29B"/>
              </a:gs>
            </a:gsLst>
            <a:lin ang="5400000" scaled="1"/>
          </a:gradFill>
          <a:ln w="9525">
            <a:solidFill>
              <a:srgbClr val="800000"/>
            </a:solidFill>
            <a:miter lim="800000"/>
            <a:headEnd/>
            <a:tailEnd/>
          </a:ln>
          <a:effectLst>
            <a:prstShdw prst="shdw17" dist="17961" dir="2700000">
              <a:srgbClr val="4D0000"/>
            </a:prstShdw>
          </a:effectLst>
        </p:spPr>
        <p:txBody>
          <a:bodyPr>
            <a:spAutoFit/>
          </a:bodyPr>
          <a:lstStyle>
            <a:lvl1pPr>
              <a:spcBef>
                <a:spcPct val="20000"/>
              </a:spcBef>
              <a:buChar char="•"/>
              <a:defRPr sz="3200">
                <a:solidFill>
                  <a:schemeClr val="tx1"/>
                </a:solidFill>
                <a:latin typeface="VNI-Avo" pitchFamily="2" charset="0"/>
              </a:defRPr>
            </a:lvl1pPr>
            <a:lvl2pPr marL="742950" indent="-285750">
              <a:spcBef>
                <a:spcPct val="20000"/>
              </a:spcBef>
              <a:buChar char="–"/>
              <a:defRPr sz="2800">
                <a:solidFill>
                  <a:schemeClr val="tx1"/>
                </a:solidFill>
                <a:latin typeface="VNI-Avo" pitchFamily="2" charset="0"/>
              </a:defRPr>
            </a:lvl2pPr>
            <a:lvl3pPr marL="1143000" indent="-228600">
              <a:spcBef>
                <a:spcPct val="20000"/>
              </a:spcBef>
              <a:buChar char="•"/>
              <a:defRPr sz="2400">
                <a:solidFill>
                  <a:schemeClr val="tx1"/>
                </a:solidFill>
                <a:latin typeface="VNI-Avo" pitchFamily="2" charset="0"/>
              </a:defRPr>
            </a:lvl3pPr>
            <a:lvl4pPr marL="1600200" indent="-228600">
              <a:spcBef>
                <a:spcPct val="20000"/>
              </a:spcBef>
              <a:buChar char="–"/>
              <a:defRPr sz="2000">
                <a:solidFill>
                  <a:schemeClr val="tx1"/>
                </a:solidFill>
                <a:latin typeface="VNI-Avo" pitchFamily="2" charset="0"/>
              </a:defRPr>
            </a:lvl4pPr>
            <a:lvl5pPr marL="2057400" indent="-228600">
              <a:spcBef>
                <a:spcPct val="20000"/>
              </a:spcBef>
              <a:buChar char="»"/>
              <a:defRPr sz="2000">
                <a:solidFill>
                  <a:schemeClr val="tx1"/>
                </a:solidFill>
                <a:latin typeface="VNI-Avo" pitchFamily="2" charset="0"/>
              </a:defRPr>
            </a:lvl5pPr>
            <a:lvl6pPr marL="2514600" indent="-228600" eaLnBrk="0" fontAlgn="base" hangingPunct="0">
              <a:spcBef>
                <a:spcPct val="20000"/>
              </a:spcBef>
              <a:spcAft>
                <a:spcPct val="0"/>
              </a:spcAft>
              <a:buChar char="»"/>
              <a:defRPr sz="2000">
                <a:solidFill>
                  <a:schemeClr val="tx1"/>
                </a:solidFill>
                <a:latin typeface="VNI-Avo" pitchFamily="2" charset="0"/>
              </a:defRPr>
            </a:lvl6pPr>
            <a:lvl7pPr marL="2971800" indent="-228600" eaLnBrk="0" fontAlgn="base" hangingPunct="0">
              <a:spcBef>
                <a:spcPct val="20000"/>
              </a:spcBef>
              <a:spcAft>
                <a:spcPct val="0"/>
              </a:spcAft>
              <a:buChar char="»"/>
              <a:defRPr sz="2000">
                <a:solidFill>
                  <a:schemeClr val="tx1"/>
                </a:solidFill>
                <a:latin typeface="VNI-Avo" pitchFamily="2" charset="0"/>
              </a:defRPr>
            </a:lvl7pPr>
            <a:lvl8pPr marL="3429000" indent="-228600" eaLnBrk="0" fontAlgn="base" hangingPunct="0">
              <a:spcBef>
                <a:spcPct val="20000"/>
              </a:spcBef>
              <a:spcAft>
                <a:spcPct val="0"/>
              </a:spcAft>
              <a:buChar char="»"/>
              <a:defRPr sz="2000">
                <a:solidFill>
                  <a:schemeClr val="tx1"/>
                </a:solidFill>
                <a:latin typeface="VNI-Avo" pitchFamily="2" charset="0"/>
              </a:defRPr>
            </a:lvl8pPr>
            <a:lvl9pPr marL="3886200" indent="-228600" eaLnBrk="0" fontAlgn="base" hangingPunct="0">
              <a:spcBef>
                <a:spcPct val="20000"/>
              </a:spcBef>
              <a:spcAft>
                <a:spcPct val="0"/>
              </a:spcAft>
              <a:buChar char="»"/>
              <a:defRPr sz="2000">
                <a:solidFill>
                  <a:schemeClr val="tx1"/>
                </a:solidFill>
                <a:latin typeface="VNI-Avo" pitchFamily="2" charset="0"/>
              </a:defRPr>
            </a:lvl9pPr>
          </a:lstStyle>
          <a:p>
            <a:pPr>
              <a:spcBef>
                <a:spcPct val="0"/>
              </a:spcBef>
            </a:pPr>
            <a:r>
              <a:rPr lang="en-US" sz="2200" b="1">
                <a:solidFill>
                  <a:srgbClr val="C00000"/>
                </a:solidFill>
                <a:latin typeface="Arial" panose="020B0604020202020204" pitchFamily="34" charset="0"/>
              </a:rPr>
              <a:t> Chú ý: Hệ quản trị CSDL cung cấp cho người dùng cách thay đổi mật khẩu </a:t>
            </a:r>
            <a:r>
              <a:rPr lang="en-US" sz="2200" b="1">
                <a:solidFill>
                  <a:srgbClr val="C00000"/>
                </a:solidFill>
                <a:latin typeface="Arial" panose="020B0604020202020204" pitchFamily="34" charset="0"/>
                <a:sym typeface="Wingdings" panose="05000000000000000000" pitchFamily="2" charset="2"/>
              </a:rPr>
              <a:t> tăng cường khả năng bảo vệ mật khẩu</a:t>
            </a:r>
            <a:endParaRPr lang="en-US" sz="2200" b="1">
              <a:solidFill>
                <a:srgbClr val="C00000"/>
              </a:solidFill>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064FD0D8-B247-423B-95C3-D6BD0862E143}" type="slidenum">
              <a:rPr lang="en-US" smtClean="0"/>
              <a:t>41</a:t>
            </a:fld>
            <a:endParaRPr lang="en-US"/>
          </a:p>
        </p:txBody>
      </p:sp>
      <p:cxnSp>
        <p:nvCxnSpPr>
          <p:cNvPr id="8" name="Straight Connector 7"/>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7992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5"/>
                                        </p:tgtEl>
                                        <p:attrNameLst>
                                          <p:attrName>style.visibility</p:attrName>
                                        </p:attrNameLst>
                                      </p:cBhvr>
                                      <p:to>
                                        <p:strVal val="visible"/>
                                      </p:to>
                                    </p:set>
                                    <p:anim calcmode="discrete" valueType="clr">
                                      <p:cBhvr override="childStyle">
                                        <p:cTn id="15"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5"/>
                                        </p:tgtEl>
                                        <p:attrNameLst>
                                          <p:attrName>fillcolor</p:attrName>
                                        </p:attrNameLst>
                                      </p:cBhvr>
                                      <p:tavLst>
                                        <p:tav tm="0">
                                          <p:val>
                                            <p:clrVal>
                                              <a:schemeClr val="accent2"/>
                                            </p:clrVal>
                                          </p:val>
                                        </p:tav>
                                        <p:tav tm="50000">
                                          <p:val>
                                            <p:clrVal>
                                              <a:schemeClr val="hlink"/>
                                            </p:clrVal>
                                          </p:val>
                                        </p:tav>
                                      </p:tavLst>
                                    </p:anim>
                                    <p:set>
                                      <p:cBhvr>
                                        <p:cTn id="17"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90932" y="152400"/>
            <a:ext cx="8897112" cy="990600"/>
          </a:xfrm>
          <a:noFill/>
          <a:ln/>
        </p:spPr>
        <p:txBody>
          <a:bodyPr>
            <a:norm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Bài tập áp dụng</a:t>
            </a:r>
          </a:p>
          <a:p>
            <a:r>
              <a:rPr lang="en-US" sz="2800"/>
              <a:t>Trong CSDL Quản lý thư viện trong trường học. Em hãy phân quyền truy cập cho những người dùng gồm có: học sinh, giáo viên, người thủ thư. </a:t>
            </a:r>
          </a:p>
          <a:p>
            <a:r>
              <a:rPr lang="en-US" sz="2800"/>
              <a:t>Em hãy lập bảng phân quyền</a:t>
            </a:r>
          </a:p>
        </p:txBody>
      </p:sp>
      <p:sp>
        <p:nvSpPr>
          <p:cNvPr id="2" name="Slide Number Placeholder 1"/>
          <p:cNvSpPr>
            <a:spLocks noGrp="1"/>
          </p:cNvSpPr>
          <p:nvPr>
            <p:ph type="sldNum" sz="quarter" idx="12"/>
          </p:nvPr>
        </p:nvSpPr>
        <p:spPr/>
        <p:txBody>
          <a:bodyPr/>
          <a:lstStyle/>
          <a:p>
            <a:fld id="{064FD0D8-B247-423B-95C3-D6BD0862E143}" type="slidenum">
              <a:rPr lang="en-US" smtClean="0"/>
              <a:t>42</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0177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0" y="0"/>
            <a:ext cx="8832088" cy="990600"/>
          </a:xfrm>
          <a:noFill/>
          <a:ln/>
        </p:spPr>
        <p:txBody>
          <a:bodyPr>
            <a:normAutofit/>
          </a:bodyPr>
          <a:lstStyle/>
          <a:p>
            <a:r>
              <a:rPr lang="en-US" sz="3600">
                <a:solidFill>
                  <a:srgbClr val="C00000"/>
                </a:solidFill>
              </a:rPr>
              <a:t>Phân quyền truy cập và nhận dạng người dùng</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a:solidFill>
                  <a:srgbClr val="C00000"/>
                </a:solidFill>
              </a:rPr>
              <a:t>Bài tập áp dụng</a:t>
            </a:r>
          </a:p>
          <a:p>
            <a:r>
              <a:rPr lang="en-US" sz="2800"/>
              <a:t>Trong CSDL Quản lý thư viện trong trường học. Em hãy phân quyền truy cập cho những người dùng gồm có: học sinh, giáo viên, người thủ thư. Với bảng phân quyền sau:</a:t>
            </a:r>
          </a:p>
        </p:txBody>
      </p:sp>
      <p:graphicFrame>
        <p:nvGraphicFramePr>
          <p:cNvPr id="2" name="Table 1"/>
          <p:cNvGraphicFramePr>
            <a:graphicFrameLocks noGrp="1"/>
          </p:cNvGraphicFramePr>
          <p:nvPr>
            <p:extLst>
              <p:ext uri="{D42A27DB-BD31-4B8C-83A1-F6EECF244321}">
                <p14:modId xmlns:p14="http://schemas.microsoft.com/office/powerpoint/2010/main" val="931244687"/>
              </p:ext>
            </p:extLst>
          </p:nvPr>
        </p:nvGraphicFramePr>
        <p:xfrm>
          <a:off x="533400" y="3733800"/>
          <a:ext cx="7924800" cy="2349561"/>
        </p:xfrm>
        <a:graphic>
          <a:graphicData uri="http://schemas.openxmlformats.org/drawingml/2006/table">
            <a:tbl>
              <a:tblPr/>
              <a:tblGrid>
                <a:gridCol w="2085975">
                  <a:extLst>
                    <a:ext uri="{9D8B030D-6E8A-4147-A177-3AD203B41FA5}">
                      <a16:colId xmlns:a16="http://schemas.microsoft.com/office/drawing/2014/main" val="20000"/>
                    </a:ext>
                  </a:extLst>
                </a:gridCol>
                <a:gridCol w="1830388">
                  <a:extLst>
                    <a:ext uri="{9D8B030D-6E8A-4147-A177-3AD203B41FA5}">
                      <a16:colId xmlns:a16="http://schemas.microsoft.com/office/drawing/2014/main" val="20001"/>
                    </a:ext>
                  </a:extLst>
                </a:gridCol>
                <a:gridCol w="1874837">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822867">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chemeClr val="bg1"/>
                          </a:solidFill>
                          <a:effectLst/>
                          <a:latin typeface="Times New Roman" panose="02020603050405020304" pitchFamily="18" charset="0"/>
                        </a:rPr>
                        <a:t>Thông tin sách</a:t>
                      </a:r>
                    </a:p>
                  </a:txBody>
                  <a:tcPr marT="45704" marB="45704"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800000"/>
                        </a:gs>
                        <a:gs pos="100000">
                          <a:schemeClr val="accent2"/>
                        </a:gs>
                      </a:gsLst>
                      <a:path path="shape">
                        <a:fillToRect l="50000" t="50000" r="50000" b="50000"/>
                      </a:path>
                    </a:grad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chemeClr val="bg1"/>
                          </a:solidFill>
                          <a:effectLst/>
                          <a:latin typeface="Times New Roman" panose="02020603050405020304" pitchFamily="18" charset="0"/>
                        </a:rPr>
                        <a:t>Nội quy thư viện</a:t>
                      </a:r>
                    </a:p>
                  </a:txBody>
                  <a:tcPr marT="45704" marB="45704"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800000"/>
                        </a:gs>
                        <a:gs pos="100000">
                          <a:schemeClr val="accent2"/>
                        </a:gs>
                      </a:gsLst>
                      <a:path path="shape">
                        <a:fillToRect l="50000" t="50000" r="50000" b="50000"/>
                      </a:path>
                    </a:grad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chemeClr val="bg1"/>
                          </a:solidFill>
                          <a:effectLst/>
                          <a:latin typeface="Times New Roman" panose="02020603050405020304" pitchFamily="18" charset="0"/>
                        </a:rPr>
                        <a:t>Phân quyền truy cập</a:t>
                      </a:r>
                    </a:p>
                  </a:txBody>
                  <a:tcPr marT="45704" marB="45704"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0">
                      <a:gsLst>
                        <a:gs pos="0">
                          <a:srgbClr val="800000"/>
                        </a:gs>
                        <a:gs pos="100000">
                          <a:schemeClr val="accent2"/>
                        </a:gs>
                      </a:gsLst>
                      <a:path path="shape">
                        <a:fillToRect l="50000" t="50000" r="50000" b="50000"/>
                      </a:path>
                    </a:gradFill>
                  </a:tcPr>
                </a:tc>
                <a:extLst>
                  <a:ext uri="{0D108BD9-81ED-4DB2-BD59-A6C34878D82A}">
                    <a16:rowId xmlns:a16="http://schemas.microsoft.com/office/drawing/2014/main" val="10000"/>
                  </a:ext>
                </a:extLst>
              </a:tr>
              <a:tr h="480842">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rgbClr val="C00000"/>
                          </a:solidFill>
                          <a:effectLst/>
                          <a:latin typeface="Times New Roman" panose="02020603050405020304" pitchFamily="18" charset="0"/>
                        </a:rPr>
                        <a:t>Học sinh</a:t>
                      </a: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gs>
                        <a:gs pos="100000">
                          <a:schemeClr val="accent1">
                            <a:gamma/>
                            <a:shade val="72941"/>
                            <a:invGamma/>
                          </a:schemeClr>
                        </a:gs>
                      </a:gsLst>
                      <a:path path="shape">
                        <a:fillToRect l="50000" t="50000" r="50000" b="50000"/>
                      </a:path>
                    </a:grad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63363">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rgbClr val="C00000"/>
                          </a:solidFill>
                          <a:effectLst/>
                          <a:latin typeface="Times New Roman" panose="02020603050405020304" pitchFamily="18" charset="0"/>
                        </a:rPr>
                        <a:t>Giáo Viên</a:t>
                      </a: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gs>
                        <a:gs pos="100000">
                          <a:schemeClr val="accent1">
                            <a:gamma/>
                            <a:shade val="72941"/>
                            <a:invGamma/>
                          </a:schemeClr>
                        </a:gs>
                      </a:gsLst>
                      <a:path path="shape">
                        <a:fillToRect l="50000" t="50000" r="50000" b="50000"/>
                      </a:path>
                    </a:grad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82428">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r>
                        <a:rPr kumimoji="0" lang="en-US" sz="2400" b="0" i="0" u="none" strike="noStrike" cap="none" normalizeH="0" baseline="0">
                          <a:ln>
                            <a:noFill/>
                          </a:ln>
                          <a:solidFill>
                            <a:srgbClr val="C00000"/>
                          </a:solidFill>
                          <a:effectLst/>
                          <a:latin typeface="Times New Roman" panose="02020603050405020304" pitchFamily="18" charset="0"/>
                        </a:rPr>
                        <a:t>Người thủ thư</a:t>
                      </a: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gs>
                        <a:gs pos="100000">
                          <a:schemeClr val="accent1">
                            <a:gamma/>
                            <a:shade val="72941"/>
                            <a:invGamma/>
                          </a:schemeClr>
                        </a:gs>
                      </a:gsLst>
                      <a:path path="shape">
                        <a:fillToRect l="50000" t="50000" r="50000" b="50000"/>
                      </a:path>
                    </a:grad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ts val="600"/>
                        </a:spcBef>
                        <a:buClr>
                          <a:schemeClr val="accent1"/>
                        </a:buClr>
                        <a:buSzPct val="70000"/>
                        <a:buFont typeface="Wingdings" panose="05000000000000000000" pitchFamily="2" charset="2"/>
                        <a:defRPr sz="2000">
                          <a:solidFill>
                            <a:schemeClr val="tx1"/>
                          </a:solidFill>
                          <a:latin typeface="Century Schoolbook" panose="02040604050505020304" pitchFamily="18" charset="0"/>
                        </a:defRPr>
                      </a:lvl1pPr>
                      <a:lvl2pPr eaLnBrk="0" hangingPunct="0">
                        <a:spcBef>
                          <a:spcPct val="20000"/>
                        </a:spcBef>
                        <a:buClr>
                          <a:schemeClr val="accent1"/>
                        </a:buClr>
                        <a:buSzPct val="80000"/>
                        <a:buFont typeface="Wingdings 2" panose="05020102010507070707" pitchFamily="18" charset="2"/>
                        <a:defRPr sz="1900">
                          <a:solidFill>
                            <a:schemeClr val="tx1"/>
                          </a:solidFill>
                          <a:latin typeface="Century Schoolbook" panose="02040604050505020304" pitchFamily="18" charset="0"/>
                        </a:defRPr>
                      </a:lvl2pPr>
                      <a:lvl3pPr eaLnBrk="0" hangingPunct="0">
                        <a:spcBef>
                          <a:spcPct val="20000"/>
                        </a:spcBef>
                        <a:buClr>
                          <a:srgbClr val="E0752F"/>
                        </a:buClr>
                        <a:buSzPct val="60000"/>
                        <a:buFont typeface="Wingdings" panose="05000000000000000000" pitchFamily="2" charset="2"/>
                        <a:defRPr sz="2000">
                          <a:solidFill>
                            <a:schemeClr val="tx1"/>
                          </a:solidFill>
                          <a:latin typeface="Century Schoolbook" panose="02040604050505020304" pitchFamily="18" charset="0"/>
                        </a:defRPr>
                      </a:lvl3pPr>
                      <a:lvl4pPr eaLnBrk="0" hangingPunct="0">
                        <a:spcBef>
                          <a:spcPct val="20000"/>
                        </a:spcBef>
                        <a:buClr>
                          <a:srgbClr val="FEC3AE"/>
                        </a:buClr>
                        <a:buSzPct val="60000"/>
                        <a:buFont typeface="Wingdings" panose="05000000000000000000" pitchFamily="2" charset="2"/>
                        <a:defRPr>
                          <a:solidFill>
                            <a:schemeClr val="tx1"/>
                          </a:solidFill>
                          <a:latin typeface="Century Schoolbook" panose="02040604050505020304" pitchFamily="18" charset="0"/>
                        </a:defRPr>
                      </a:lvl4pPr>
                      <a:lvl5pPr eaLnBrk="0" hangingPunct="0">
                        <a:spcBef>
                          <a:spcPct val="20000"/>
                        </a:spcBef>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5pPr>
                      <a:lvl6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6pPr>
                      <a:lvl7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7pPr>
                      <a:lvl8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8pPr>
                      <a:lvl9pPr eaLnBrk="0" fontAlgn="base" hangingPunct="0">
                        <a:spcBef>
                          <a:spcPct val="20000"/>
                        </a:spcBef>
                        <a:spcAft>
                          <a:spcPct val="0"/>
                        </a:spcAft>
                        <a:buClr>
                          <a:srgbClr val="BDCAE9"/>
                        </a:buClr>
                        <a:buSzPct val="68000"/>
                        <a:buFont typeface="Wingdings 2" panose="05020102010507070707" pitchFamily="18" charset="2"/>
                        <a:defRPr sz="1400">
                          <a:solidFill>
                            <a:schemeClr val="tx1"/>
                          </a:solidFill>
                          <a:latin typeface="Century Schoolbook" panose="02040604050505020304" pitchFamily="18" charset="0"/>
                        </a:defRPr>
                      </a:lvl9pPr>
                    </a:lstStyle>
                    <a:p>
                      <a:pPr marL="0" marR="0" lvl="0" indent="0" algn="ctr" defTabSz="914400" rtl="0" eaLnBrk="0" fontAlgn="base" latinLnBrk="0" hangingPunct="0">
                        <a:lnSpc>
                          <a:spcPct val="100000"/>
                        </a:lnSpc>
                        <a:spcBef>
                          <a:spcPts val="600"/>
                        </a:spcBef>
                        <a:spcAft>
                          <a:spcPct val="0"/>
                        </a:spcAft>
                        <a:buClr>
                          <a:schemeClr val="accent1"/>
                        </a:buClr>
                        <a:buSzPct val="70000"/>
                        <a:buFont typeface="Wingdings" panose="05000000000000000000" pitchFamily="2" charset="2"/>
                        <a:buNone/>
                        <a:tabLst/>
                      </a:pPr>
                      <a:endParaRPr kumimoji="0" lang="en-US" sz="2400" b="0" i="0" u="none" strike="noStrike" cap="none" normalizeH="0" baseline="0">
                        <a:ln>
                          <a:noFill/>
                        </a:ln>
                        <a:solidFill>
                          <a:schemeClr val="tx1"/>
                        </a:solidFill>
                        <a:effectLst/>
                        <a:latin typeface="Times New Roman" panose="02020603050405020304" pitchFamily="18" charset="0"/>
                      </a:endParaRPr>
                    </a:p>
                  </a:txBody>
                  <a:tcPr marT="45704" marB="4570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 Box 103"/>
          <p:cNvSpPr txBox="1">
            <a:spLocks noChangeArrowheads="1"/>
          </p:cNvSpPr>
          <p:nvPr/>
        </p:nvSpPr>
        <p:spPr bwMode="auto">
          <a:xfrm>
            <a:off x="5189537" y="5029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a:t>
            </a:r>
          </a:p>
        </p:txBody>
      </p:sp>
      <p:sp>
        <p:nvSpPr>
          <p:cNvPr id="6" name="Text Box 104"/>
          <p:cNvSpPr txBox="1">
            <a:spLocks noChangeArrowheads="1"/>
          </p:cNvSpPr>
          <p:nvPr/>
        </p:nvSpPr>
        <p:spPr bwMode="auto">
          <a:xfrm>
            <a:off x="3284537" y="5029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a:t>
            </a:r>
          </a:p>
        </p:txBody>
      </p:sp>
      <p:sp>
        <p:nvSpPr>
          <p:cNvPr id="7" name="Text Box 105"/>
          <p:cNvSpPr txBox="1">
            <a:spLocks noChangeArrowheads="1"/>
          </p:cNvSpPr>
          <p:nvPr/>
        </p:nvSpPr>
        <p:spPr bwMode="auto">
          <a:xfrm>
            <a:off x="5215633" y="44958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a:t>
            </a:r>
          </a:p>
        </p:txBody>
      </p:sp>
      <p:sp>
        <p:nvSpPr>
          <p:cNvPr id="8" name="Text Box 106"/>
          <p:cNvSpPr txBox="1">
            <a:spLocks noChangeArrowheads="1"/>
          </p:cNvSpPr>
          <p:nvPr/>
        </p:nvSpPr>
        <p:spPr bwMode="auto">
          <a:xfrm>
            <a:off x="3310633" y="44958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a:t>
            </a:r>
          </a:p>
        </p:txBody>
      </p:sp>
      <p:sp>
        <p:nvSpPr>
          <p:cNvPr id="9" name="Text Box 108"/>
          <p:cNvSpPr txBox="1">
            <a:spLocks noChangeArrowheads="1"/>
          </p:cNvSpPr>
          <p:nvPr/>
        </p:nvSpPr>
        <p:spPr bwMode="auto">
          <a:xfrm>
            <a:off x="2979737" y="5562600"/>
            <a:ext cx="998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ĐBSX</a:t>
            </a:r>
          </a:p>
        </p:txBody>
      </p:sp>
      <p:sp>
        <p:nvSpPr>
          <p:cNvPr id="10" name="Text Box 110"/>
          <p:cNvSpPr txBox="1">
            <a:spLocks noChangeArrowheads="1"/>
          </p:cNvSpPr>
          <p:nvPr/>
        </p:nvSpPr>
        <p:spPr bwMode="auto">
          <a:xfrm>
            <a:off x="4800600" y="5562600"/>
            <a:ext cx="99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ĐBSX</a:t>
            </a:r>
          </a:p>
        </p:txBody>
      </p:sp>
      <p:sp>
        <p:nvSpPr>
          <p:cNvPr id="11" name="Text Box 111"/>
          <p:cNvSpPr txBox="1">
            <a:spLocks noChangeArrowheads="1"/>
          </p:cNvSpPr>
          <p:nvPr/>
        </p:nvSpPr>
        <p:spPr bwMode="auto">
          <a:xfrm>
            <a:off x="6858000" y="5562600"/>
            <a:ext cx="99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ĐBSX</a:t>
            </a:r>
          </a:p>
        </p:txBody>
      </p:sp>
      <p:sp>
        <p:nvSpPr>
          <p:cNvPr id="12" name="Text Box 112"/>
          <p:cNvSpPr txBox="1">
            <a:spLocks noChangeArrowheads="1"/>
          </p:cNvSpPr>
          <p:nvPr/>
        </p:nvSpPr>
        <p:spPr bwMode="auto">
          <a:xfrm>
            <a:off x="7249221" y="50292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K</a:t>
            </a:r>
          </a:p>
        </p:txBody>
      </p:sp>
      <p:sp>
        <p:nvSpPr>
          <p:cNvPr id="13" name="Text Box 113"/>
          <p:cNvSpPr txBox="1">
            <a:spLocks noChangeArrowheads="1"/>
          </p:cNvSpPr>
          <p:nvPr/>
        </p:nvSpPr>
        <p:spPr bwMode="auto">
          <a:xfrm>
            <a:off x="7249221" y="44958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r>
              <a:rPr lang="en-US" b="0"/>
              <a:t>K</a:t>
            </a:r>
          </a:p>
        </p:txBody>
      </p:sp>
      <p:sp>
        <p:nvSpPr>
          <p:cNvPr id="3" name="Slide Number Placeholder 2"/>
          <p:cNvSpPr>
            <a:spLocks noGrp="1"/>
          </p:cNvSpPr>
          <p:nvPr>
            <p:ph type="sldNum" sz="quarter" idx="12"/>
          </p:nvPr>
        </p:nvSpPr>
        <p:spPr/>
        <p:txBody>
          <a:bodyPr/>
          <a:lstStyle/>
          <a:p>
            <a:fld id="{064FD0D8-B247-423B-95C3-D6BD0862E143}" type="slidenum">
              <a:rPr lang="en-US" smtClean="0"/>
              <a:t>43</a:t>
            </a:fld>
            <a:endParaRPr lang="en-US"/>
          </a:p>
        </p:txBody>
      </p:sp>
      <p:cxnSp>
        <p:nvCxnSpPr>
          <p:cNvPr id="16" name="Straight Connector 1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2400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457200" y="158750"/>
            <a:ext cx="7460488" cy="990600"/>
          </a:xfrm>
          <a:noFill/>
          <a:ln/>
        </p:spPr>
        <p:txBody>
          <a:bodyPr>
            <a:normAutofit/>
          </a:bodyPr>
          <a:lstStyle/>
          <a:p>
            <a:r>
              <a:rPr lang="en-US" sz="4000">
                <a:solidFill>
                  <a:srgbClr val="C00000"/>
                </a:solidFill>
              </a:rPr>
              <a:t>Mã hóa thông tin và nén dữ liệu</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b="1">
                <a:solidFill>
                  <a:srgbClr val="C00000"/>
                </a:solidFill>
              </a:rPr>
              <a:t>Câu hỏi</a:t>
            </a:r>
          </a:p>
          <a:p>
            <a:pPr>
              <a:spcBef>
                <a:spcPct val="0"/>
              </a:spcBef>
              <a:buFontTx/>
              <a:buNone/>
            </a:pPr>
            <a:r>
              <a:rPr lang="en-US" sz="2800">
                <a:solidFill>
                  <a:srgbClr val="002060"/>
                </a:solidFill>
              </a:rPr>
              <a:t>Ngoài việc bảo mật bằng phân quyền cũng như việc người truy cập chấp hành đúng chủ trương chính sách thì còn một giải pháp nữa để bảo mật thông tin không</a:t>
            </a:r>
            <a:r>
              <a:rPr lang="en-US" sz="2800" i="1">
                <a:solidFill>
                  <a:srgbClr val="002060"/>
                </a:solidFill>
                <a:latin typeface="Arial" panose="020B0604020202020204" pitchFamily="34" charset="0"/>
              </a:rPr>
              <a:t>?</a:t>
            </a:r>
          </a:p>
        </p:txBody>
      </p:sp>
      <p:sp>
        <p:nvSpPr>
          <p:cNvPr id="2" name="Rectangle 1"/>
          <p:cNvSpPr/>
          <p:nvPr/>
        </p:nvSpPr>
        <p:spPr>
          <a:xfrm>
            <a:off x="762000" y="4009231"/>
            <a:ext cx="7848600" cy="1384995"/>
          </a:xfrm>
          <a:prstGeom prst="rect">
            <a:avLst/>
          </a:prstGeom>
        </p:spPr>
        <p:txBody>
          <a:bodyPr wrap="square">
            <a:spAutoFit/>
          </a:bodyPr>
          <a:lstStyle/>
          <a:p>
            <a:pPr>
              <a:defRPr/>
            </a:pPr>
            <a:r>
              <a:rPr lang="en-US" sz="2800">
                <a:solidFill>
                  <a:srgbClr val="FF0066"/>
                </a:solidFill>
              </a:rPr>
              <a:t>Mã hóa thông tin</a:t>
            </a:r>
          </a:p>
          <a:p>
            <a:pPr>
              <a:defRPr/>
            </a:pPr>
            <a:endParaRPr lang="en-US" sz="2800">
              <a:solidFill>
                <a:srgbClr val="FF3300"/>
              </a:solidFill>
            </a:endParaRPr>
          </a:p>
          <a:p>
            <a:pPr>
              <a:defRPr/>
            </a:pPr>
            <a:r>
              <a:rPr lang="en-US" sz="2800">
                <a:solidFill>
                  <a:srgbClr val="FF3300"/>
                </a:solidFill>
              </a:rPr>
              <a:t>Mã hóa thông tin là gì?</a:t>
            </a:r>
          </a:p>
        </p:txBody>
      </p:sp>
      <p:sp>
        <p:nvSpPr>
          <p:cNvPr id="3" name="Slide Number Placeholder 2"/>
          <p:cNvSpPr>
            <a:spLocks noGrp="1"/>
          </p:cNvSpPr>
          <p:nvPr>
            <p:ph type="sldNum" sz="quarter" idx="12"/>
          </p:nvPr>
        </p:nvSpPr>
        <p:spPr/>
        <p:txBody>
          <a:bodyPr/>
          <a:lstStyle/>
          <a:p>
            <a:fld id="{064FD0D8-B247-423B-95C3-D6BD0862E143}" type="slidenum">
              <a:rPr lang="en-US" smtClean="0"/>
              <a:t>44</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58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371600" y="0"/>
            <a:ext cx="7460488" cy="990600"/>
          </a:xfrm>
          <a:noFill/>
          <a:ln/>
        </p:spPr>
        <p:txBody>
          <a:bodyPr/>
          <a:lstStyle/>
          <a:p>
            <a:r>
              <a:rPr lang="en-US" sz="3600">
                <a:solidFill>
                  <a:srgbClr val="C00000"/>
                </a:solidFill>
              </a:rPr>
              <a:t>Mã hóa thông tin và nén dữ liệu</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800">
                <a:solidFill>
                  <a:srgbClr val="FF0066"/>
                </a:solidFill>
              </a:rPr>
              <a:t>Mã hóa thông tin</a:t>
            </a:r>
          </a:p>
          <a:p>
            <a:pPr marL="0" indent="0" algn="just">
              <a:buNone/>
            </a:pPr>
            <a:endParaRPr lang="en-US" sz="2800" i="1">
              <a:solidFill>
                <a:srgbClr val="002060"/>
              </a:solidFill>
              <a:latin typeface="Arial" panose="020B0604020202020204" pitchFamily="34" charset="0"/>
            </a:endParaRPr>
          </a:p>
        </p:txBody>
      </p:sp>
      <p:sp>
        <p:nvSpPr>
          <p:cNvPr id="3" name="Rectangle 2"/>
          <p:cNvSpPr/>
          <p:nvPr/>
        </p:nvSpPr>
        <p:spPr>
          <a:xfrm>
            <a:off x="529844" y="2133600"/>
            <a:ext cx="8302244" cy="1815882"/>
          </a:xfrm>
          <a:prstGeom prst="rect">
            <a:avLst/>
          </a:prstGeom>
        </p:spPr>
        <p:txBody>
          <a:bodyPr wrap="square">
            <a:spAutoFit/>
          </a:bodyPr>
          <a:lstStyle/>
          <a:p>
            <a:pPr marL="457200" indent="-457200" algn="just">
              <a:buFont typeface="Arial" panose="020B0604020202020204" pitchFamily="34" charset="0"/>
              <a:buChar char="•"/>
            </a:pPr>
            <a:r>
              <a:rPr lang="en-US" sz="2800" b="1">
                <a:solidFill>
                  <a:srgbClr val="252525"/>
                </a:solidFill>
                <a:latin typeface="Arial" panose="020B0604020202020204" pitchFamily="34" charset="0"/>
              </a:rPr>
              <a:t>M</a:t>
            </a:r>
            <a:r>
              <a:rPr lang="vi-VN" sz="2800" b="1">
                <a:solidFill>
                  <a:srgbClr val="252525"/>
                </a:solidFill>
                <a:latin typeface="Arial" panose="020B0604020202020204" pitchFamily="34" charset="0"/>
              </a:rPr>
              <a:t>ã hóa</a:t>
            </a:r>
            <a:r>
              <a:rPr lang="vi-VN" sz="2800">
                <a:solidFill>
                  <a:srgbClr val="252525"/>
                </a:solidFill>
                <a:latin typeface="Arial" panose="020B0604020202020204" pitchFamily="34" charset="0"/>
              </a:rPr>
              <a:t> là phương pháp để biến thông tin (</a:t>
            </a:r>
            <a:r>
              <a:rPr lang="vi-VN" sz="2800">
                <a:solidFill>
                  <a:srgbClr val="0B0080"/>
                </a:solidFill>
                <a:latin typeface="Arial" panose="020B0604020202020204" pitchFamily="34" charset="0"/>
                <a:hlinkClick r:id="rId2" tooltip="Phim điện ảnh"/>
              </a:rPr>
              <a:t>phim ảnh</a:t>
            </a:r>
            <a:r>
              <a:rPr lang="vi-VN" sz="2800">
                <a:solidFill>
                  <a:srgbClr val="252525"/>
                </a:solidFill>
                <a:latin typeface="Arial" panose="020B0604020202020204" pitchFamily="34" charset="0"/>
              </a:rPr>
              <a:t>,</a:t>
            </a:r>
            <a:r>
              <a:rPr lang="en-US" sz="2800">
                <a:solidFill>
                  <a:srgbClr val="252525"/>
                </a:solidFill>
                <a:latin typeface="Arial" panose="020B0604020202020204" pitchFamily="34" charset="0"/>
              </a:rPr>
              <a:t> </a:t>
            </a:r>
            <a:r>
              <a:rPr lang="vi-VN" sz="2800">
                <a:solidFill>
                  <a:srgbClr val="0B0080"/>
                </a:solidFill>
                <a:latin typeface="Arial" panose="020B0604020202020204" pitchFamily="34" charset="0"/>
                <a:hlinkClick r:id="rId3" tooltip="Văn bản"/>
              </a:rPr>
              <a:t>văn bản</a:t>
            </a:r>
            <a:r>
              <a:rPr lang="vi-VN" sz="2800">
                <a:solidFill>
                  <a:srgbClr val="252525"/>
                </a:solidFill>
                <a:latin typeface="Arial" panose="020B0604020202020204" pitchFamily="34" charset="0"/>
              </a:rPr>
              <a:t>, </a:t>
            </a:r>
            <a:r>
              <a:rPr lang="vi-VN" sz="2800">
                <a:solidFill>
                  <a:srgbClr val="0B0080"/>
                </a:solidFill>
                <a:latin typeface="Arial" panose="020B0604020202020204" pitchFamily="34" charset="0"/>
                <a:hlinkClick r:id="rId4" tooltip="Hình ảnh"/>
              </a:rPr>
              <a:t>hình ảnh</a:t>
            </a:r>
            <a:r>
              <a:rPr lang="vi-VN" sz="2800">
                <a:solidFill>
                  <a:srgbClr val="252525"/>
                </a:solidFill>
                <a:latin typeface="Arial" panose="020B0604020202020204" pitchFamily="34" charset="0"/>
              </a:rPr>
              <a:t>...) từ định dạng bình thường sang dạng thông tin không thể hiểu được nếu không có phương tiện </a:t>
            </a:r>
            <a:r>
              <a:rPr lang="vi-VN" sz="2800" b="1">
                <a:solidFill>
                  <a:srgbClr val="252525"/>
                </a:solidFill>
                <a:latin typeface="Arial" panose="020B0604020202020204" pitchFamily="34" charset="0"/>
              </a:rPr>
              <a:t>giải mã</a:t>
            </a:r>
            <a:r>
              <a:rPr lang="vi-VN" sz="2800">
                <a:solidFill>
                  <a:srgbClr val="252525"/>
                </a:solidFill>
                <a:latin typeface="Arial" panose="020B0604020202020204" pitchFamily="34" charset="0"/>
              </a:rPr>
              <a:t>.</a:t>
            </a:r>
            <a:endParaRPr lang="en-US" sz="2800"/>
          </a:p>
        </p:txBody>
      </p:sp>
      <p:sp>
        <p:nvSpPr>
          <p:cNvPr id="2" name="Slide Number Placeholder 1"/>
          <p:cNvSpPr>
            <a:spLocks noGrp="1"/>
          </p:cNvSpPr>
          <p:nvPr>
            <p:ph type="sldNum" sz="quarter" idx="12"/>
          </p:nvPr>
        </p:nvSpPr>
        <p:spPr/>
        <p:txBody>
          <a:bodyPr/>
          <a:lstStyle/>
          <a:p>
            <a:fld id="{064FD0D8-B247-423B-95C3-D6BD0862E143}" type="slidenum">
              <a:rPr lang="en-US" smtClean="0"/>
              <a:t>45</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3751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noChangeArrowheads="1"/>
          </p:cNvSpPr>
          <p:nvPr>
            <p:ph type="title"/>
          </p:nvPr>
        </p:nvSpPr>
        <p:spPr>
          <a:xfrm>
            <a:off x="1371600" y="0"/>
            <a:ext cx="7460488" cy="990600"/>
          </a:xfrm>
          <a:noFill/>
          <a:ln/>
        </p:spPr>
        <p:txBody>
          <a:bodyPr/>
          <a:lstStyle/>
          <a:p>
            <a:r>
              <a:rPr lang="en-US" sz="3600">
                <a:solidFill>
                  <a:srgbClr val="C00000"/>
                </a:solidFill>
              </a:rPr>
              <a:t>Mã hóa thông tin và nén dữ liệu</a:t>
            </a:r>
          </a:p>
        </p:txBody>
      </p:sp>
      <p:sp>
        <p:nvSpPr>
          <p:cNvPr id="327683" name="Rectangle 3"/>
          <p:cNvSpPr>
            <a:spLocks noGrp="1" noChangeArrowheads="1"/>
          </p:cNvSpPr>
          <p:nvPr>
            <p:ph idx="1"/>
          </p:nvPr>
        </p:nvSpPr>
        <p:spPr>
          <a:xfrm>
            <a:off x="246888" y="1371600"/>
            <a:ext cx="8585200" cy="5275262"/>
          </a:xfrm>
        </p:spPr>
        <p:txBody>
          <a:bodyPr/>
          <a:lstStyle/>
          <a:p>
            <a:pPr marL="0" indent="0" algn="just">
              <a:buNone/>
            </a:pPr>
            <a:r>
              <a:rPr lang="en-US" sz="2400" b="1">
                <a:solidFill>
                  <a:srgbClr val="C00000"/>
                </a:solidFill>
              </a:rPr>
              <a:t>Câu hỏi</a:t>
            </a:r>
          </a:p>
          <a:p>
            <a:pPr algn="ctr">
              <a:spcBef>
                <a:spcPct val="0"/>
              </a:spcBef>
              <a:buNone/>
            </a:pPr>
            <a:r>
              <a:rPr lang="en-US" sz="2800" b="1">
                <a:solidFill>
                  <a:srgbClr val="002060"/>
                </a:solidFill>
                <a:latin typeface="Times New Roman" panose="02020603050405020304" pitchFamily="18" charset="0"/>
              </a:rPr>
              <a:t>Em hãy kể một vài phương pháp mã hóa mà em biết?</a:t>
            </a:r>
          </a:p>
          <a:p>
            <a:pPr algn="ctr">
              <a:spcBef>
                <a:spcPct val="0"/>
              </a:spcBef>
              <a:buFontTx/>
              <a:buNone/>
            </a:pPr>
            <a:endParaRPr lang="en-US" sz="2800" b="1" i="1">
              <a:solidFill>
                <a:srgbClr val="002060"/>
              </a:solidFill>
              <a:latin typeface="Arial" panose="020B0604020202020204" pitchFamily="34" charset="0"/>
            </a:endParaRPr>
          </a:p>
        </p:txBody>
      </p:sp>
      <p:sp>
        <p:nvSpPr>
          <p:cNvPr id="3" name="Rectangle 2"/>
          <p:cNvSpPr/>
          <p:nvPr/>
        </p:nvSpPr>
        <p:spPr>
          <a:xfrm>
            <a:off x="914400" y="3362900"/>
            <a:ext cx="7315200" cy="1384995"/>
          </a:xfrm>
          <a:prstGeom prst="rect">
            <a:avLst/>
          </a:prstGeom>
        </p:spPr>
        <p:txBody>
          <a:bodyPr wrap="square">
            <a:spAutoFit/>
          </a:bodyPr>
          <a:lstStyle/>
          <a:p>
            <a:pPr eaLnBrk="1" hangingPunct="1">
              <a:spcBef>
                <a:spcPct val="50000"/>
              </a:spcBef>
              <a:buFontTx/>
              <a:buNone/>
            </a:pPr>
            <a:r>
              <a:rPr lang="en-US" sz="2800">
                <a:solidFill>
                  <a:srgbClr val="FF0066"/>
                </a:solidFill>
                <a:latin typeface="Times New Roman" panose="02020603050405020304" pitchFamily="18" charset="0"/>
              </a:rPr>
              <a:t>Phương pháp mã hóa thông tin theo nguyên tắc vòng tròn, mã hóa độ dài hàng loạt, mã hóa bằng các thuật toán MD5, RSA, DES,…</a:t>
            </a:r>
          </a:p>
        </p:txBody>
      </p:sp>
      <p:sp>
        <p:nvSpPr>
          <p:cNvPr id="2" name="Slide Number Placeholder 1"/>
          <p:cNvSpPr>
            <a:spLocks noGrp="1"/>
          </p:cNvSpPr>
          <p:nvPr>
            <p:ph type="sldNum" sz="quarter" idx="12"/>
          </p:nvPr>
        </p:nvSpPr>
        <p:spPr/>
        <p:txBody>
          <a:bodyPr/>
          <a:lstStyle/>
          <a:p>
            <a:fld id="{064FD0D8-B247-423B-95C3-D6BD0862E143}" type="slidenum">
              <a:rPr lang="en-US" smtClean="0"/>
              <a:t>46</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93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idx="1"/>
          </p:nvPr>
        </p:nvSpPr>
        <p:spPr>
          <a:xfrm>
            <a:off x="304800" y="1219200"/>
            <a:ext cx="8585200" cy="5054600"/>
          </a:xfrm>
        </p:spPr>
        <p:txBody>
          <a:bodyPr/>
          <a:lstStyle/>
          <a:p>
            <a:pPr marL="342900" indent="-342900" algn="just">
              <a:lnSpc>
                <a:spcPct val="120000"/>
              </a:lnSpc>
            </a:pPr>
            <a:r>
              <a:rPr lang="en-US" sz="2400" b="1">
                <a:solidFill>
                  <a:schemeClr val="tx2"/>
                </a:solidFill>
              </a:rPr>
              <a:t>Quyền truy nhập</a:t>
            </a:r>
            <a:r>
              <a:rPr lang="en-US" sz="2400"/>
              <a:t>: Là lớp bảo vệ trong cùng nhằm kiểm soát các tài nguyên của mạng và quyền hạn trên tài nguyên đó. </a:t>
            </a:r>
          </a:p>
          <a:p>
            <a:pPr marL="342900" indent="-342900" algn="just">
              <a:lnSpc>
                <a:spcPct val="120000"/>
              </a:lnSpc>
            </a:pPr>
            <a:r>
              <a:rPr lang="en-US" sz="2400" b="1">
                <a:solidFill>
                  <a:schemeClr val="tx2"/>
                </a:solidFill>
              </a:rPr>
              <a:t>Đăng ký tên /mật khẩu</a:t>
            </a:r>
            <a:r>
              <a:rPr lang="en-US" sz="2400"/>
              <a:t>: Thực ra đây cũng là kiểm soát quyền truy nhập, nhưng không phải truy nhập ở mức thông tin mà ở mức hệ thống. </a:t>
            </a:r>
          </a:p>
          <a:p>
            <a:pPr marL="342900" indent="-342900" algn="just">
              <a:lnSpc>
                <a:spcPct val="120000"/>
              </a:lnSpc>
            </a:pPr>
            <a:r>
              <a:rPr lang="en-US" sz="2400" b="1">
                <a:solidFill>
                  <a:schemeClr val="tx2"/>
                </a:solidFill>
              </a:rPr>
              <a:t>Mã hoá dữ liệu</a:t>
            </a:r>
            <a:r>
              <a:rPr lang="en-US" sz="2400" i="1">
                <a:solidFill>
                  <a:schemeClr val="tx2"/>
                </a:solidFill>
              </a:rPr>
              <a:t>:</a:t>
            </a:r>
            <a:r>
              <a:rPr lang="en-US" sz="2400"/>
              <a:t> Dữ liệu bị biến đổi từ dạng nhận thức được sang dạng không nhận thức được theo một thuật toán nào đó và sẽ được biến đổi ngược lại ở trạm nhận (giải mã). </a:t>
            </a:r>
          </a:p>
          <a:p>
            <a:pPr marL="342900" indent="-342900" algn="just">
              <a:lnSpc>
                <a:spcPct val="120000"/>
              </a:lnSpc>
            </a:pPr>
            <a:r>
              <a:rPr lang="en-US" sz="2400" b="1">
                <a:solidFill>
                  <a:schemeClr val="tx2"/>
                </a:solidFill>
              </a:rPr>
              <a:t>Bảo vệ vật lý</a:t>
            </a:r>
            <a:r>
              <a:rPr lang="en-US" sz="2400" i="1">
                <a:solidFill>
                  <a:schemeClr val="tx2"/>
                </a:solidFill>
              </a:rPr>
              <a:t>:</a:t>
            </a:r>
            <a:r>
              <a:rPr lang="en-US" sz="2400"/>
              <a:t> Ngăn cản các truy nhập vật lý vào hệ thống. </a:t>
            </a:r>
          </a:p>
          <a:p>
            <a:pPr>
              <a:lnSpc>
                <a:spcPct val="120000"/>
              </a:lnSpc>
            </a:pPr>
            <a:endParaRPr lang="en-US" sz="2400"/>
          </a:p>
        </p:txBody>
      </p:sp>
      <p:sp>
        <p:nvSpPr>
          <p:cNvPr id="328710" name="Rectangle 6"/>
          <p:cNvSpPr>
            <a:spLocks noChangeArrowheads="1"/>
          </p:cNvSpPr>
          <p:nvPr/>
        </p:nvSpPr>
        <p:spPr bwMode="auto">
          <a:xfrm>
            <a:off x="425450" y="228600"/>
            <a:ext cx="59057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solidFill>
                  <a:srgbClr val="C00000"/>
                </a:solidFill>
              </a:rPr>
              <a:t>Các mức bảo vệ trên mạng </a:t>
            </a:r>
            <a:br>
              <a:rPr lang="en-US" sz="3600">
                <a:solidFill>
                  <a:srgbClr val="C00000"/>
                </a:solidFill>
              </a:rPr>
            </a:br>
            <a:endParaRPr lang="en-US" sz="360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47</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940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8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8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idx="1"/>
          </p:nvPr>
        </p:nvSpPr>
        <p:spPr>
          <a:xfrm>
            <a:off x="515112" y="1366381"/>
            <a:ext cx="7886700" cy="4351338"/>
          </a:xfrm>
        </p:spPr>
        <p:txBody>
          <a:bodyPr/>
          <a:lstStyle/>
          <a:p>
            <a:pPr algn="just"/>
            <a:r>
              <a:rPr lang="en-US" sz="2400" b="1">
                <a:solidFill>
                  <a:schemeClr val="tx2"/>
                </a:solidFill>
              </a:rPr>
              <a:t>Tường lửa</a:t>
            </a:r>
            <a:r>
              <a:rPr lang="en-US" sz="2400"/>
              <a:t>: Ngăn chặn thâm nhập trái phép và lọc bỏ các gói tin không muốn gửi hoặc nhận vì các lý do nào đó để bảo vệ một máy tính hoặc cả mạng nội bộ (intranet).</a:t>
            </a:r>
          </a:p>
          <a:p>
            <a:pPr algn="just"/>
            <a:endParaRPr lang="en-US" sz="2400"/>
          </a:p>
          <a:p>
            <a:endParaRPr lang="en-US" sz="2400"/>
          </a:p>
        </p:txBody>
      </p:sp>
      <p:pic>
        <p:nvPicPr>
          <p:cNvPr id="3297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406" y="2631313"/>
            <a:ext cx="5183188" cy="4244975"/>
          </a:xfrm>
          <a:prstGeom prst="rect">
            <a:avLst/>
          </a:prstGeom>
          <a:solidFill>
            <a:srgbClr val="333399"/>
          </a:solidFill>
        </p:spPr>
      </p:pic>
      <p:sp>
        <p:nvSpPr>
          <p:cNvPr id="329735" name="Rectangle 7"/>
          <p:cNvSpPr>
            <a:spLocks noChangeArrowheads="1"/>
          </p:cNvSpPr>
          <p:nvPr/>
        </p:nvSpPr>
        <p:spPr bwMode="auto">
          <a:xfrm>
            <a:off x="515112" y="153719"/>
            <a:ext cx="59057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solidFill>
                  <a:srgbClr val="C00000"/>
                </a:solidFill>
              </a:rPr>
              <a:t>Các mức bảo vệ trên mạng </a:t>
            </a:r>
            <a:br>
              <a:rPr lang="en-US" sz="3600">
                <a:solidFill>
                  <a:srgbClr val="C00000"/>
                </a:solidFill>
              </a:rPr>
            </a:br>
            <a:endParaRPr lang="en-US" sz="360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48</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4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733"/>
                                        </p:tgtEl>
                                        <p:attrNameLst>
                                          <p:attrName>style.visibility</p:attrName>
                                        </p:attrNameLst>
                                      </p:cBhvr>
                                      <p:to>
                                        <p:strVal val="visible"/>
                                      </p:to>
                                    </p:set>
                                    <p:animEffect transition="in" filter="fade">
                                      <p:cBhvr>
                                        <p:cTn id="7" dur="500"/>
                                        <p:tgtEl>
                                          <p:spTgt spid="329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p:cNvSpPr>
            <a:spLocks noGrp="1" noChangeArrowheads="1"/>
          </p:cNvSpPr>
          <p:nvPr>
            <p:ph idx="1"/>
          </p:nvPr>
        </p:nvSpPr>
        <p:spPr>
          <a:xfrm>
            <a:off x="304800" y="1325297"/>
            <a:ext cx="8585200" cy="5275262"/>
          </a:xfrm>
        </p:spPr>
        <p:txBody>
          <a:bodyPr/>
          <a:lstStyle/>
          <a:p>
            <a:pPr algn="just"/>
            <a:r>
              <a:rPr lang="en-US" sz="2400" b="1">
                <a:solidFill>
                  <a:schemeClr val="tx2"/>
                </a:solidFill>
              </a:rPr>
              <a:t>Quản trị mạng</a:t>
            </a:r>
            <a:r>
              <a:rPr lang="en-US" sz="2400"/>
              <a:t>: Công tác quản trị mạng máy tính phải được thực hiện một cách khoa học đảm bảo các yêu cầu sau :</a:t>
            </a:r>
          </a:p>
          <a:p>
            <a:pPr lvl="2" algn="just">
              <a:buFont typeface="Wingdings" panose="05000000000000000000" pitchFamily="2" charset="2"/>
              <a:buNone/>
            </a:pPr>
            <a:r>
              <a:rPr lang="en-US" sz="2400">
                <a:sym typeface="Wingdings" panose="05000000000000000000" pitchFamily="2" charset="2"/>
              </a:rPr>
              <a:t></a:t>
            </a:r>
            <a:r>
              <a:rPr lang="en-US" sz="2400"/>
              <a:t> Toàn bộ hệ thống hoạt động bình thường trong giờ làm việc.</a:t>
            </a:r>
          </a:p>
          <a:p>
            <a:pPr lvl="2" algn="just">
              <a:buFont typeface="Wingdings" panose="05000000000000000000" pitchFamily="2" charset="2"/>
              <a:buNone/>
            </a:pPr>
            <a:r>
              <a:rPr lang="en-US" sz="2400">
                <a:sym typeface="Wingdings" panose="05000000000000000000" pitchFamily="2" charset="2"/>
              </a:rPr>
              <a:t></a:t>
            </a:r>
            <a:r>
              <a:rPr lang="en-US" sz="2400"/>
              <a:t> Có hệ thống dự phòng khi có sự cố về phần cứng hoặc phần mềm xảy ra.</a:t>
            </a:r>
          </a:p>
          <a:p>
            <a:pPr lvl="2" algn="just">
              <a:buFont typeface="Wingdings" panose="05000000000000000000" pitchFamily="2" charset="2"/>
              <a:buNone/>
            </a:pPr>
            <a:r>
              <a:rPr lang="en-US" sz="2400">
                <a:sym typeface="Wingdings" panose="05000000000000000000" pitchFamily="2" charset="2"/>
              </a:rPr>
              <a:t></a:t>
            </a:r>
            <a:r>
              <a:rPr lang="en-US" sz="2400"/>
              <a:t> Backup dữ liệu quan trọng theo định kỳ.</a:t>
            </a:r>
          </a:p>
          <a:p>
            <a:pPr lvl="2" algn="just">
              <a:buFont typeface="Wingdings" panose="05000000000000000000" pitchFamily="2" charset="2"/>
              <a:buNone/>
            </a:pPr>
            <a:r>
              <a:rPr lang="en-US" sz="2400">
                <a:sym typeface="Wingdings" panose="05000000000000000000" pitchFamily="2" charset="2"/>
              </a:rPr>
              <a:t></a:t>
            </a:r>
            <a:r>
              <a:rPr lang="en-US" sz="2400"/>
              <a:t> Bảo dưỡng mạng theo định kỳ.</a:t>
            </a:r>
          </a:p>
          <a:p>
            <a:pPr lvl="2" algn="just">
              <a:buFont typeface="Wingdings" panose="05000000000000000000" pitchFamily="2" charset="2"/>
              <a:buNone/>
            </a:pPr>
            <a:r>
              <a:rPr lang="en-US" sz="2400">
                <a:sym typeface="Wingdings" panose="05000000000000000000" pitchFamily="2" charset="2"/>
              </a:rPr>
              <a:t> </a:t>
            </a:r>
            <a:r>
              <a:rPr lang="en-US" sz="2400"/>
              <a:t>Bảo mật dữ liệu, phân quyền truy cập, tổ chức nhóm làm việc trên mạng. </a:t>
            </a:r>
          </a:p>
          <a:p>
            <a:pPr algn="just"/>
            <a:endParaRPr lang="en-US" sz="2400"/>
          </a:p>
        </p:txBody>
      </p:sp>
      <p:sp>
        <p:nvSpPr>
          <p:cNvPr id="330758" name="Rectangle 6"/>
          <p:cNvSpPr>
            <a:spLocks noChangeArrowheads="1"/>
          </p:cNvSpPr>
          <p:nvPr/>
        </p:nvSpPr>
        <p:spPr bwMode="auto">
          <a:xfrm>
            <a:off x="458978" y="152400"/>
            <a:ext cx="59057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solidFill>
                  <a:srgbClr val="C00000"/>
                </a:solidFill>
              </a:rPr>
              <a:t>Các mức bảo vệ trên mạng </a:t>
            </a:r>
            <a:br>
              <a:rPr lang="en-US" sz="3600">
                <a:solidFill>
                  <a:srgbClr val="C00000"/>
                </a:solidFill>
              </a:rPr>
            </a:br>
            <a:endParaRPr lang="en-US" sz="360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49</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920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fade">
                                      <p:cBhvr>
                                        <p:cTn id="7" dur="500"/>
                                        <p:tgtEl>
                                          <p:spTgt spid="330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fade">
                                      <p:cBhvr>
                                        <p:cTn id="12" dur="500"/>
                                        <p:tgtEl>
                                          <p:spTgt spid="330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fade">
                                      <p:cBhvr>
                                        <p:cTn id="17" dur="500"/>
                                        <p:tgtEl>
                                          <p:spTgt spid="3307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fade">
                                      <p:cBhvr>
                                        <p:cTn id="22" dur="500"/>
                                        <p:tgtEl>
                                          <p:spTgt spid="3307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fade">
                                      <p:cBhvr>
                                        <p:cTn id="27" dur="500"/>
                                        <p:tgtEl>
                                          <p:spTgt spid="330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6BBA82E0-94FF-45E5-997A-8D341A6885D0}" type="slidenum">
              <a:rPr lang="en-US"/>
              <a:pPr/>
              <a:t>5</a:t>
            </a:fld>
            <a:endParaRPr lang="en-US"/>
          </a:p>
        </p:txBody>
      </p:sp>
      <p:sp>
        <p:nvSpPr>
          <p:cNvPr id="8194" name="Rectangle 2"/>
          <p:cNvSpPr>
            <a:spLocks noGrp="1" noChangeArrowheads="1"/>
          </p:cNvSpPr>
          <p:nvPr>
            <p:ph type="title" idx="4294967295"/>
          </p:nvPr>
        </p:nvSpPr>
        <p:spPr>
          <a:xfrm>
            <a:off x="421710" y="76200"/>
            <a:ext cx="8716962" cy="1050925"/>
          </a:xfrm>
        </p:spPr>
        <p:txBody>
          <a:bodyPr>
            <a:normAutofit/>
          </a:bodyPr>
          <a:lstStyle/>
          <a:p>
            <a:r>
              <a:rPr lang="en-US">
                <a:solidFill>
                  <a:srgbClr val="C00000"/>
                </a:solidFill>
              </a:rPr>
              <a:t>Các khái niệm và các định nghĩa cơ bản</a:t>
            </a:r>
            <a:endParaRPr lang="en-US" b="1">
              <a:solidFill>
                <a:srgbClr val="C00000"/>
              </a:solidFill>
              <a:effectLst>
                <a:outerShdw blurRad="38100" dist="38100" dir="2700000" algn="tl">
                  <a:srgbClr val="C0C0C0"/>
                </a:outerShdw>
              </a:effectLst>
            </a:endParaRPr>
          </a:p>
        </p:txBody>
      </p:sp>
      <p:sp>
        <p:nvSpPr>
          <p:cNvPr id="270339" name="Rectangle 3"/>
          <p:cNvSpPr>
            <a:spLocks noGrp="1" noChangeArrowheads="1"/>
          </p:cNvSpPr>
          <p:nvPr>
            <p:ph idx="4294967295"/>
          </p:nvPr>
        </p:nvSpPr>
        <p:spPr>
          <a:xfrm>
            <a:off x="76199" y="2090804"/>
            <a:ext cx="8272463" cy="4187825"/>
          </a:xfrm>
        </p:spPr>
        <p:txBody>
          <a:bodyPr lIns="182880" tIns="91440"/>
          <a:lstStyle/>
          <a:p>
            <a:pPr marL="800100" lvl="1" indent="-342900" algn="just"/>
            <a:r>
              <a:rPr lang="en-US" sz="2400" b="1"/>
              <a:t>Data:</a:t>
            </a:r>
            <a:r>
              <a:rPr lang="en-US" sz="2400"/>
              <a:t> </a:t>
            </a:r>
            <a:r>
              <a:rPr lang="en-US" sz="2200"/>
              <a:t>sự biểu diễn của các đối tượng và sự kiện (văn bản, hình ảnh, âm thanh,…) được ghi nhận, có ý nghĩa không rõ ràng và được lưu trữ trên các phương tiện của máy tính.</a:t>
            </a:r>
            <a:endParaRPr lang="en-US" sz="2200">
              <a:cs typeface="Arial" pitchFamily="34" charset="0"/>
            </a:endParaRPr>
          </a:p>
          <a:p>
            <a:pPr lvl="2" algn="just" eaLnBrk="0" hangingPunct="0">
              <a:buClr>
                <a:srgbClr val="9900FF"/>
              </a:buClr>
              <a:buSzPct val="75000"/>
              <a:buFont typeface="Wingdings" pitchFamily="2" charset="2"/>
              <a:buChar char=""/>
            </a:pPr>
            <a:r>
              <a:rPr lang="en-US" sz="2200"/>
              <a:t>Dữ liệu có cấu trúc: số, ngày, chuỗi ký tự, …</a:t>
            </a:r>
          </a:p>
          <a:p>
            <a:pPr lvl="2" algn="just" eaLnBrk="0" hangingPunct="0">
              <a:buClr>
                <a:srgbClr val="9900FF"/>
              </a:buClr>
              <a:buSzPct val="75000"/>
              <a:buFont typeface="Wingdings" pitchFamily="2" charset="2"/>
              <a:buChar char=""/>
            </a:pPr>
            <a:r>
              <a:rPr lang="en-US" sz="2200"/>
              <a:t>Dữ liệu không có cấu trúc: hình ảnh, âm thanh, đoạn phim, …</a:t>
            </a:r>
          </a:p>
          <a:p>
            <a:pPr marL="800100" lvl="1" indent="-342900" algn="just"/>
            <a:r>
              <a:rPr lang="en-US" sz="2400" b="1"/>
              <a:t>Information:</a:t>
            </a:r>
            <a:r>
              <a:rPr lang="en-US" sz="2400"/>
              <a:t> dữ liệu đã được xử </a:t>
            </a:r>
            <a:r>
              <a:rPr lang="en-US" sz="2200"/>
              <a:t>lý để làm tăng sự hiểu biết của người sử dụng.</a:t>
            </a:r>
            <a:endParaRPr lang="en-US" sz="2200">
              <a:cs typeface="Arial" pitchFamily="34" charset="0"/>
            </a:endParaRPr>
          </a:p>
          <a:p>
            <a:pPr marL="800100" lvl="1" indent="-342900" algn="just" eaLnBrk="0" hangingPunct="0">
              <a:buClr>
                <a:srgbClr val="0000FF"/>
              </a:buClr>
              <a:buFont typeface="Wingdings 3" pitchFamily="18" charset="2"/>
              <a:buChar char=""/>
            </a:pPr>
            <a:endParaRPr lang="en-US" sz="2400"/>
          </a:p>
          <a:p>
            <a:pPr marL="800100" lvl="1" indent="-342900" algn="just">
              <a:buFont typeface="Wingdings" pitchFamily="2" charset="2"/>
              <a:buChar char="è"/>
            </a:pPr>
            <a:r>
              <a:rPr lang="en-US" sz="2400">
                <a:sym typeface="Wingdings" pitchFamily="2" charset="2"/>
              </a:rPr>
              <a:t>Phân biệt giữa data và information??</a:t>
            </a:r>
          </a:p>
          <a:p>
            <a:pPr marL="800100" lvl="1" indent="-342900" algn="just">
              <a:buFont typeface="Wingdings" pitchFamily="2" charset="2"/>
              <a:buChar char="è"/>
            </a:pPr>
            <a:endParaRPr lang="en-US" sz="2400">
              <a:sym typeface="Wingdings" pitchFamily="2" charset="2"/>
            </a:endParaRPr>
          </a:p>
          <a:p>
            <a:pPr marL="800100" lvl="1" indent="-342900" algn="just">
              <a:buFont typeface="Wingdings" pitchFamily="2" charset="2"/>
              <a:buNone/>
            </a:pPr>
            <a:endParaRPr lang="en-US" sz="2400"/>
          </a:p>
        </p:txBody>
      </p:sp>
      <p:sp>
        <p:nvSpPr>
          <p:cNvPr id="5" name="Footer Placeholder 4"/>
          <p:cNvSpPr txBox="1">
            <a:spLocks noGrp="1"/>
          </p:cNvSpPr>
          <p:nvPr/>
        </p:nvSpPr>
        <p:spPr>
          <a:xfrm>
            <a:off x="6062663" y="6111875"/>
            <a:ext cx="2286000" cy="365125"/>
          </a:xfrm>
          <a:prstGeom prst="rect">
            <a:avLst/>
          </a:prstGeom>
          <a:noFill/>
        </p:spPr>
        <p:txBody>
          <a:bodyPr anchor="b"/>
          <a:lstStyle/>
          <a:p>
            <a:pPr eaLnBrk="1" hangingPunct="1">
              <a:defRPr/>
            </a:pPr>
            <a:r>
              <a:rPr lang="en-US" sz="1000">
                <a:solidFill>
                  <a:schemeClr val="bg2">
                    <a:shade val="50000"/>
                  </a:schemeClr>
                </a:solidFill>
                <a:latin typeface="Verdana" pitchFamily="34" charset="0"/>
              </a:rPr>
              <a:t>Database System</a:t>
            </a:r>
          </a:p>
        </p:txBody>
      </p:sp>
      <p:sp>
        <p:nvSpPr>
          <p:cNvPr id="270342" name="Text Box 6"/>
          <p:cNvSpPr txBox="1">
            <a:spLocks noChangeArrowheads="1"/>
          </p:cNvSpPr>
          <p:nvPr/>
        </p:nvSpPr>
        <p:spPr bwMode="auto">
          <a:xfrm>
            <a:off x="418578" y="1412312"/>
            <a:ext cx="546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Data (dữ liệu) và information (thông tin)</a:t>
            </a:r>
          </a:p>
        </p:txBody>
      </p:sp>
      <p:sp>
        <p:nvSpPr>
          <p:cNvPr id="2" name="Footer Placeholder 1"/>
          <p:cNvSpPr>
            <a:spLocks noGrp="1"/>
          </p:cNvSpPr>
          <p:nvPr>
            <p:ph type="ftr" sz="quarter" idx="11"/>
          </p:nvPr>
        </p:nvSpPr>
        <p:spPr/>
        <p:txBody>
          <a:bodyPr/>
          <a:lstStyle/>
          <a:p>
            <a:r>
              <a:rPr lang="en-US"/>
              <a:t>Trần Thi Kim Chi</a:t>
            </a:r>
          </a:p>
        </p:txBody>
      </p:sp>
      <p:cxnSp>
        <p:nvCxnSpPr>
          <p:cNvPr id="8" name="Straight Connector 7"/>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386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checkerboard(across)">
                                      <p:cBhvr>
                                        <p:cTn id="7" dur="500"/>
                                        <p:tgtEl>
                                          <p:spTgt spid="270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ChangeArrowheads="1"/>
          </p:cNvSpPr>
          <p:nvPr/>
        </p:nvSpPr>
        <p:spPr bwMode="auto">
          <a:xfrm>
            <a:off x="234950" y="9144"/>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sz="3600">
                <a:solidFill>
                  <a:srgbClr val="C00000"/>
                </a:solidFill>
              </a:rPr>
              <a:t>Các phương pháp bảo mật</a:t>
            </a:r>
          </a:p>
        </p:txBody>
      </p:sp>
      <p:sp>
        <p:nvSpPr>
          <p:cNvPr id="348163" name="Rectangle 3"/>
          <p:cNvSpPr>
            <a:spLocks noGrp="1" noChangeArrowheads="1"/>
          </p:cNvSpPr>
          <p:nvPr>
            <p:ph idx="1"/>
          </p:nvPr>
        </p:nvSpPr>
        <p:spPr>
          <a:xfrm>
            <a:off x="234950" y="1524000"/>
            <a:ext cx="8674100" cy="4730750"/>
          </a:xfrm>
          <a:noFill/>
          <a:ln/>
        </p:spPr>
        <p:txBody>
          <a:bodyPr/>
          <a:lstStyle/>
          <a:p>
            <a:pPr algn="just">
              <a:buFont typeface="Wingdings" panose="05000000000000000000" pitchFamily="2" charset="2"/>
              <a:buNone/>
            </a:pPr>
            <a:r>
              <a:rPr lang="en-US" sz="2400" b="1"/>
              <a:t>Các phương pháp quan trọng</a:t>
            </a:r>
          </a:p>
          <a:p>
            <a:pPr algn="just">
              <a:buFont typeface="Wingdings" panose="05000000000000000000" pitchFamily="2" charset="2"/>
              <a:buNone/>
            </a:pPr>
            <a:endParaRPr lang="en-US" sz="2400"/>
          </a:p>
          <a:p>
            <a:pPr algn="just"/>
            <a:r>
              <a:rPr lang="en-US" sz="2400" b="1">
                <a:solidFill>
                  <a:srgbClr val="0000CC"/>
                </a:solidFill>
              </a:rPr>
              <a:t>Viết mật mã</a:t>
            </a:r>
            <a:r>
              <a:rPr lang="en-US" sz="2400">
                <a:solidFill>
                  <a:srgbClr val="FF9933"/>
                </a:solidFill>
              </a:rPr>
              <a:t>:</a:t>
            </a:r>
            <a:r>
              <a:rPr lang="en-US" sz="2400"/>
              <a:t> đảm bảo tính bí mật của thông tin truyền thông</a:t>
            </a:r>
          </a:p>
          <a:p>
            <a:pPr algn="just">
              <a:buFont typeface="Wingdings" panose="05000000000000000000" pitchFamily="2" charset="2"/>
              <a:buNone/>
            </a:pPr>
            <a:endParaRPr lang="en-US" sz="2400"/>
          </a:p>
          <a:p>
            <a:pPr algn="just"/>
            <a:r>
              <a:rPr lang="en-US" sz="2400" b="1">
                <a:solidFill>
                  <a:srgbClr val="0000CC"/>
                </a:solidFill>
              </a:rPr>
              <a:t>Xác thực quyền</a:t>
            </a:r>
            <a:r>
              <a:rPr lang="en-US" sz="2400">
                <a:solidFill>
                  <a:srgbClr val="0000CC"/>
                </a:solidFill>
              </a:rPr>
              <a:t>:</a:t>
            </a:r>
            <a:r>
              <a:rPr lang="en-US" sz="2400"/>
              <a:t> được sử dụng để xác minh, nhận dạng quyền hạn của các thành viên tham gia.</a:t>
            </a:r>
          </a:p>
        </p:txBody>
      </p:sp>
      <p:sp>
        <p:nvSpPr>
          <p:cNvPr id="2" name="Slide Number Placeholder 1"/>
          <p:cNvSpPr>
            <a:spLocks noGrp="1"/>
          </p:cNvSpPr>
          <p:nvPr>
            <p:ph type="sldNum" sz="quarter" idx="12"/>
          </p:nvPr>
        </p:nvSpPr>
        <p:spPr/>
        <p:txBody>
          <a:bodyPr/>
          <a:lstStyle/>
          <a:p>
            <a:fld id="{064FD0D8-B247-423B-95C3-D6BD0862E143}" type="slidenum">
              <a:rPr lang="en-US" smtClean="0"/>
              <a:t>50</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967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9067800" cy="828675"/>
          </a:xfrm>
        </p:spPr>
        <p:txBody>
          <a:bodyPr>
            <a:normAutofit fontScale="90000"/>
          </a:bodyPr>
          <a:lstStyle/>
          <a:p>
            <a:r>
              <a:rPr lang="en-US" sz="3600">
                <a:solidFill>
                  <a:srgbClr val="C00000"/>
                </a:solidFill>
                <a:latin typeface="Calibri" panose="020F0502020204030204" pitchFamily="34" charset="0"/>
              </a:rPr>
              <a:t>Giới thiệu về bảo mật CSDL</a:t>
            </a:r>
            <a:br>
              <a:rPr lang="en-US" sz="3600">
                <a:solidFill>
                  <a:srgbClr val="C00000"/>
                </a:solidFill>
                <a:latin typeface="Calibri" panose="020F0502020204030204" pitchFamily="34" charset="0"/>
              </a:rPr>
            </a:br>
            <a:r>
              <a:rPr lang="en-US" sz="3600">
                <a:solidFill>
                  <a:srgbClr val="C00000"/>
                </a:solidFill>
              </a:rPr>
              <a:t>Database Security</a:t>
            </a:r>
            <a:endParaRPr lang="en-US" sz="3600" dirty="0">
              <a:solidFill>
                <a:srgbClr val="C00000"/>
              </a:solidFill>
            </a:endParaRPr>
          </a:p>
        </p:txBody>
      </p:sp>
      <p:sp>
        <p:nvSpPr>
          <p:cNvPr id="4" name="Rectangle 3"/>
          <p:cNvSpPr txBox="1">
            <a:spLocks noChangeArrowheads="1"/>
          </p:cNvSpPr>
          <p:nvPr/>
        </p:nvSpPr>
        <p:spPr bwMode="auto">
          <a:xfrm>
            <a:off x="-457200" y="11430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1543050" lvl="1" indent="-457200" algn="just">
              <a:buFont typeface="+mj-lt"/>
              <a:buAutoNum type="arabicPeriod"/>
              <a:defRPr/>
            </a:pPr>
            <a:r>
              <a:rPr lang="en-US" sz="2400" dirty="0">
                <a:latin typeface="Calibri" panose="020F0502020204030204" pitchFamily="34" charset="0"/>
              </a:rPr>
              <a:t>Bài toán về bảo mật CSDL</a:t>
            </a:r>
          </a:p>
          <a:p>
            <a:pPr marL="1543050" lvl="1" indent="-457200" algn="just">
              <a:buFont typeface="+mj-lt"/>
              <a:buAutoNum type="arabicPeriod"/>
              <a:defRPr/>
            </a:pPr>
            <a:r>
              <a:rPr lang="en-US" sz="2400" dirty="0">
                <a:latin typeface="Calibri" panose="020F0502020204030204" pitchFamily="34" charset="0"/>
              </a:rPr>
              <a:t>Khái niệm bảo mật CSDL</a:t>
            </a:r>
          </a:p>
          <a:p>
            <a:pPr marL="1543050" lvl="1" indent="-457200" algn="just">
              <a:buFont typeface="Wingdings" panose="05000000000000000000" pitchFamily="2" charset="2"/>
              <a:buAutoNum type="arabicPeriod"/>
              <a:defRPr/>
            </a:pPr>
            <a:r>
              <a:rPr lang="en-US" sz="2400" dirty="0">
                <a:latin typeface="Calibri" panose="020F0502020204030204" pitchFamily="34" charset="0"/>
              </a:rPr>
              <a:t>Các mức bảo mật CSDL</a:t>
            </a:r>
          </a:p>
          <a:p>
            <a:pPr marL="1543050" lvl="1" indent="-457200" algn="just">
              <a:buFont typeface="Wingdings" panose="05000000000000000000" pitchFamily="2" charset="2"/>
              <a:buAutoNum type="arabicPeriod"/>
              <a:defRPr/>
            </a:pPr>
            <a:r>
              <a:rPr lang="en-US" sz="2400" dirty="0">
                <a:latin typeface="Calibri" panose="020F0502020204030204" pitchFamily="34" charset="0"/>
              </a:rPr>
              <a:t>Các phương thức bảo mật CSDL</a:t>
            </a:r>
          </a:p>
        </p:txBody>
      </p:sp>
      <p:pic>
        <p:nvPicPr>
          <p:cNvPr id="3" name="Picture 2"/>
          <p:cNvPicPr>
            <a:picLocks noChangeAspect="1"/>
          </p:cNvPicPr>
          <p:nvPr/>
        </p:nvPicPr>
        <p:blipFill>
          <a:blip r:embed="rId3"/>
          <a:stretch>
            <a:fillRect/>
          </a:stretch>
        </p:blipFill>
        <p:spPr>
          <a:xfrm>
            <a:off x="876300" y="2971800"/>
            <a:ext cx="7543800" cy="4143375"/>
          </a:xfrm>
          <a:prstGeom prst="rect">
            <a:avLst/>
          </a:prstGeom>
        </p:spPr>
      </p:pic>
      <p:sp>
        <p:nvSpPr>
          <p:cNvPr id="5" name="Slide Number Placeholder 4"/>
          <p:cNvSpPr>
            <a:spLocks noGrp="1"/>
          </p:cNvSpPr>
          <p:nvPr>
            <p:ph type="sldNum" sz="quarter" idx="12"/>
          </p:nvPr>
        </p:nvSpPr>
        <p:spPr/>
        <p:txBody>
          <a:bodyPr/>
          <a:lstStyle/>
          <a:p>
            <a:fld id="{064FD0D8-B247-423B-95C3-D6BD0862E143}" type="slidenum">
              <a:rPr lang="en-US" smtClean="0"/>
              <a:t>51</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65220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828675"/>
          </a:xfrm>
        </p:spPr>
        <p:txBody>
          <a:bodyPr>
            <a:normAutofit fontScale="90000"/>
          </a:bodyPr>
          <a:lstStyle/>
          <a:p>
            <a:r>
              <a:rPr lang="en-US" sz="4000">
                <a:solidFill>
                  <a:srgbClr val="C00000"/>
                </a:solidFill>
              </a:rPr>
              <a:t>Bài toán về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342900" y="1371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algn="just"/>
            <a:r>
              <a:rPr lang="vi-VN" dirty="0">
                <a:latin typeface="+mn-lt"/>
              </a:rPr>
              <a:t>Theo thống kê, khoảng 90% dữ liệu trong máy tính được lưu trữ dưới dạng CSDL. </a:t>
            </a:r>
            <a:endParaRPr lang="en-US" dirty="0">
              <a:latin typeface="+mn-lt"/>
            </a:endParaRPr>
          </a:p>
          <a:p>
            <a:pPr lvl="1" algn="just"/>
            <a:r>
              <a:rPr lang="vi-VN" dirty="0">
                <a:latin typeface="+mn-lt"/>
              </a:rPr>
              <a:t>76% </a:t>
            </a:r>
            <a:r>
              <a:rPr lang="en-US" dirty="0">
                <a:latin typeface="+mn-lt"/>
              </a:rPr>
              <a:t>truy cập CSDL </a:t>
            </a:r>
            <a:r>
              <a:rPr lang="vi-VN" dirty="0">
                <a:latin typeface="+mn-lt"/>
              </a:rPr>
              <a:t>không có điều khiển </a:t>
            </a:r>
            <a:r>
              <a:rPr lang="en-US" dirty="0">
                <a:latin typeface="+mn-lt"/>
              </a:rPr>
              <a:t>phân quyền </a:t>
            </a:r>
            <a:r>
              <a:rPr lang="vi-VN" dirty="0">
                <a:latin typeface="+mn-lt"/>
              </a:rPr>
              <a:t>người sử dụng</a:t>
            </a:r>
          </a:p>
          <a:p>
            <a:pPr lvl="1" algn="just"/>
            <a:r>
              <a:rPr lang="vi-VN" dirty="0">
                <a:latin typeface="+mn-lt"/>
              </a:rPr>
              <a:t>43% truy cập cơ sở dữ liệu trực tiếp vào dữ </a:t>
            </a:r>
            <a:r>
              <a:rPr lang="vi-VN">
                <a:latin typeface="+mn-lt"/>
              </a:rPr>
              <a:t>liệu </a:t>
            </a:r>
            <a:endParaRPr lang="vi-VN" dirty="0">
              <a:latin typeface="+mn-lt"/>
            </a:endParaRPr>
          </a:p>
          <a:p>
            <a:pPr lvl="1" algn="just"/>
            <a:r>
              <a:rPr lang="en-US" dirty="0">
                <a:latin typeface="+mn-lt"/>
              </a:rPr>
              <a:t>Các </a:t>
            </a:r>
            <a:r>
              <a:rPr lang="vi-VN" dirty="0">
                <a:latin typeface="+mn-lt"/>
              </a:rPr>
              <a:t>vi phạm an ninh cơ sở dữ liệu</a:t>
            </a:r>
            <a:r>
              <a:rPr lang="en-US" dirty="0">
                <a:latin typeface="+mn-lt"/>
              </a:rPr>
              <a:t> </a:t>
            </a:r>
            <a:r>
              <a:rPr lang="vi-VN" dirty="0">
                <a:latin typeface="+mn-lt"/>
              </a:rPr>
              <a:t>hoặc "SQL </a:t>
            </a:r>
            <a:r>
              <a:rPr lang="vi-VN" dirty="0" err="1">
                <a:latin typeface="+mn-lt"/>
              </a:rPr>
              <a:t>injection</a:t>
            </a:r>
            <a:r>
              <a:rPr lang="vi-VN" dirty="0">
                <a:latin typeface="+mn-lt"/>
              </a:rPr>
              <a:t>"</a:t>
            </a:r>
            <a:endParaRPr lang="en-US" dirty="0">
              <a:latin typeface="+mn-lt"/>
            </a:endParaRPr>
          </a:p>
          <a:p>
            <a:pPr algn="just"/>
            <a:r>
              <a:rPr lang="en-US" dirty="0">
                <a:latin typeface="+mn-lt"/>
              </a:rPr>
              <a:t>Một đặc điểm cơ bản của DBMS là khả năng quản lý đồng thời nhiều giao diện ứng dụng. Mỗi ứng dụng có một cái nhìn thuần nhất về CSDL, có nghĩa là có cảm giác chỉ mình nó đang khai thác CSDL.</a:t>
            </a:r>
          </a:p>
          <a:p>
            <a:pPr algn="just"/>
            <a:r>
              <a:rPr lang="en-US" dirty="0">
                <a:latin typeface="+mn-lt"/>
              </a:rPr>
              <a:t>Việc sử dụng rộng rãi các CSDL phân tán và tập trung đã đặt ra nhiều yêu cầu nhằm đảm bảo các chức năng thương mại và an toàn dữ liệu</a:t>
            </a:r>
          </a:p>
        </p:txBody>
      </p:sp>
      <p:sp>
        <p:nvSpPr>
          <p:cNvPr id="3" name="Slide Number Placeholder 2"/>
          <p:cNvSpPr>
            <a:spLocks noGrp="1"/>
          </p:cNvSpPr>
          <p:nvPr>
            <p:ph type="sldNum" sz="quarter" idx="12"/>
          </p:nvPr>
        </p:nvSpPr>
        <p:spPr/>
        <p:txBody>
          <a:bodyPr/>
          <a:lstStyle/>
          <a:p>
            <a:fld id="{064FD0D8-B247-423B-95C3-D6BD0862E143}" type="slidenum">
              <a:rPr lang="en-US" smtClean="0"/>
              <a:t>52</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793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828675"/>
          </a:xfrm>
        </p:spPr>
        <p:txBody>
          <a:bodyPr>
            <a:normAutofit fontScale="90000"/>
          </a:bodyPr>
          <a:lstStyle/>
          <a:p>
            <a:r>
              <a:rPr lang="en-US" sz="4000">
                <a:solidFill>
                  <a:srgbClr val="C00000"/>
                </a:solidFill>
              </a:rPr>
              <a:t>Bài toán về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342900" y="1371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0" indent="0" algn="just">
              <a:buNone/>
            </a:pPr>
            <a:r>
              <a:rPr lang="en-US">
                <a:latin typeface="+mn-lt"/>
              </a:rPr>
              <a:t>Độ phức tạp trong thiết kế và thực thi của hệ thống an toàn dựa vào nhiều yếu tố như:</a:t>
            </a:r>
          </a:p>
          <a:p>
            <a:pPr algn="just"/>
            <a:r>
              <a:rPr lang="en-US">
                <a:latin typeface="+mn-lt"/>
              </a:rPr>
              <a:t>Tính không đồng nhất của người sử dụng</a:t>
            </a:r>
          </a:p>
          <a:p>
            <a:pPr algn="just"/>
            <a:r>
              <a:rPr lang="en-US">
                <a:latin typeface="+mn-lt"/>
              </a:rPr>
              <a:t>Phạm vi sử dụng: sự phân nhỏ hoặc mở rộng khu vực của các hệ thống thông tin (cả ở cấp quốc gia và cấp quốc tế)</a:t>
            </a:r>
          </a:p>
          <a:p>
            <a:pPr algn="just"/>
            <a:r>
              <a:rPr lang="en-US">
                <a:latin typeface="+mn-lt"/>
              </a:rPr>
              <a:t>Các hậu quả khó lường do mất mát thông tin</a:t>
            </a:r>
          </a:p>
          <a:p>
            <a:pPr algn="just"/>
            <a:r>
              <a:rPr lang="en-US">
                <a:latin typeface="+mn-lt"/>
              </a:rPr>
              <a:t>Những khó khăn trong việc xây dựng mô hình, đánh giá và kiểm tra độ an toàn của dữ liệu.</a:t>
            </a:r>
          </a:p>
        </p:txBody>
      </p:sp>
      <p:sp>
        <p:nvSpPr>
          <p:cNvPr id="3" name="Slide Number Placeholder 2"/>
          <p:cNvSpPr>
            <a:spLocks noGrp="1"/>
          </p:cNvSpPr>
          <p:nvPr>
            <p:ph type="sldNum" sz="quarter" idx="12"/>
          </p:nvPr>
        </p:nvSpPr>
        <p:spPr/>
        <p:txBody>
          <a:bodyPr/>
          <a:lstStyle/>
          <a:p>
            <a:fld id="{064FD0D8-B247-423B-95C3-D6BD0862E143}" type="slidenum">
              <a:rPr lang="en-US" smtClean="0"/>
              <a:t>53</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5482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9067800" cy="828675"/>
          </a:xfrm>
        </p:spPr>
        <p:txBody>
          <a:bodyPr>
            <a:normAutofit fontScale="90000"/>
          </a:bodyPr>
          <a:lstStyle/>
          <a:p>
            <a:r>
              <a:rPr lang="en-US" sz="4000">
                <a:solidFill>
                  <a:srgbClr val="C00000"/>
                </a:solidFill>
              </a:rPr>
              <a:t>Bài toán về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377347" y="1464328"/>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algn="just"/>
            <a:r>
              <a:rPr lang="en-US">
                <a:latin typeface="+mn-lt"/>
              </a:rPr>
              <a:t>Các doanh nghiệp hiện nay dường như quá chú trọng vào từng thành phần bảo mật mà quên đi bức tranh toàn cảnh: </a:t>
            </a:r>
            <a:r>
              <a:rPr lang="en-US" b="1">
                <a:latin typeface="+mn-lt"/>
              </a:rPr>
              <a:t>“Nếu như không có một hệ thống tổ chức bảo mật cơ sở, bất kỳ chính sách bảo mật nào cũng đều thất bại”.</a:t>
            </a:r>
          </a:p>
          <a:p>
            <a:pPr algn="just"/>
            <a:r>
              <a:rPr lang="en-US">
                <a:latin typeface="+mn-lt"/>
              </a:rPr>
              <a:t>Người quản trị hệ thống thường hay quản lý bảo mật theo ý muốn riêng của mình, không có hoặc chỉ một ít giám sát từ người quản lý cao hơn.</a:t>
            </a:r>
            <a:endParaRPr lang="en-US" kern="0">
              <a:latin typeface="+mn-lt"/>
            </a:endParaRPr>
          </a:p>
        </p:txBody>
      </p:sp>
      <p:sp>
        <p:nvSpPr>
          <p:cNvPr id="3" name="Slide Number Placeholder 2"/>
          <p:cNvSpPr>
            <a:spLocks noGrp="1"/>
          </p:cNvSpPr>
          <p:nvPr>
            <p:ph type="sldNum" sz="quarter" idx="12"/>
          </p:nvPr>
        </p:nvSpPr>
        <p:spPr/>
        <p:txBody>
          <a:bodyPr/>
          <a:lstStyle/>
          <a:p>
            <a:fld id="{064FD0D8-B247-423B-95C3-D6BD0862E143}" type="slidenum">
              <a:rPr lang="en-US" smtClean="0"/>
              <a:t>54</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4656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8114"/>
            <a:ext cx="9067800" cy="828675"/>
          </a:xfrm>
        </p:spPr>
        <p:txBody>
          <a:bodyPr>
            <a:normAutofit fontScale="90000"/>
          </a:bodyPr>
          <a:lstStyle/>
          <a:p>
            <a:r>
              <a:rPr lang="en-US" sz="4000">
                <a:solidFill>
                  <a:srgbClr val="C00000"/>
                </a:solidFill>
              </a:rPr>
              <a:t>Bài toán về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533400" y="1371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0" indent="0" algn="just">
              <a:buNone/>
            </a:pPr>
            <a:r>
              <a:rPr lang="en-US" b="1">
                <a:latin typeface="+mn-lt"/>
              </a:rPr>
              <a:t>Điều này làm gia tăng các câu hỏi:</a:t>
            </a:r>
          </a:p>
          <a:p>
            <a:pPr algn="just"/>
            <a:r>
              <a:rPr lang="en-US">
                <a:latin typeface="+mn-lt"/>
              </a:rPr>
              <a:t>Ai đảm bảo rằng người quản trị hệ thống theo đúng các hướng dẫn bảo mật? </a:t>
            </a:r>
          </a:p>
          <a:p>
            <a:pPr algn="just"/>
            <a:r>
              <a:rPr lang="en-US">
                <a:latin typeface="+mn-lt"/>
              </a:rPr>
              <a:t>Một tổ chức đảm bảo tất cả quản trị viên hệ thống cập nhật bản vá lỗi mới nhất như thế nào? </a:t>
            </a:r>
          </a:p>
          <a:p>
            <a:pPr algn="just"/>
            <a:r>
              <a:rPr lang="en-US">
                <a:latin typeface="+mn-lt"/>
              </a:rPr>
              <a:t>Một tổ chức lấy gì để đảm bảo bản vá lỗi mới nhất đã được kiểm tra để chắc chắn chúng không trở thành nguyên nhân gây ra hỏng hóc cho hệ thống? </a:t>
            </a:r>
          </a:p>
          <a:p>
            <a:pPr algn="just"/>
            <a:r>
              <a:rPr lang="en-US">
                <a:latin typeface="+mn-lt"/>
              </a:rPr>
              <a:t>Ai là người kiểm chứng bảo mật cho toàn bộ tập đoàn hay tổng công ty?</a:t>
            </a:r>
          </a:p>
          <a:p>
            <a:pPr marL="0" indent="0" algn="just">
              <a:buNone/>
            </a:pPr>
            <a:r>
              <a:rPr lang="en-US">
                <a:latin typeface="+mn-lt"/>
                <a:sym typeface="Wingdings" panose="05000000000000000000" pitchFamily="2" charset="2"/>
              </a:rPr>
              <a:t></a:t>
            </a:r>
            <a:r>
              <a:rPr lang="en-US" b="1">
                <a:latin typeface="+mn-lt"/>
              </a:rPr>
              <a:t>Để trả lới các câu hỏi trên ta cần đảm bảo an toàn thông tin và bảo mật CSDL</a:t>
            </a:r>
          </a:p>
        </p:txBody>
      </p:sp>
      <p:sp>
        <p:nvSpPr>
          <p:cNvPr id="3" name="Slide Number Placeholder 2"/>
          <p:cNvSpPr>
            <a:spLocks noGrp="1"/>
          </p:cNvSpPr>
          <p:nvPr>
            <p:ph type="sldNum" sz="quarter" idx="12"/>
          </p:nvPr>
        </p:nvSpPr>
        <p:spPr/>
        <p:txBody>
          <a:bodyPr/>
          <a:lstStyle/>
          <a:p>
            <a:fld id="{064FD0D8-B247-423B-95C3-D6BD0862E143}" type="slidenum">
              <a:rPr lang="en-US" smtClean="0"/>
              <a:t>55</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608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8114"/>
            <a:ext cx="9067800" cy="828675"/>
          </a:xfrm>
        </p:spPr>
        <p:txBody>
          <a:bodyPr>
            <a:normAutofit fontScale="90000"/>
          </a:bodyPr>
          <a:lstStyle/>
          <a:p>
            <a:r>
              <a:rPr lang="en-US" sz="4000">
                <a:solidFill>
                  <a:srgbClr val="C00000"/>
                </a:solidFill>
              </a:rPr>
              <a:t>An toàn thông tin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533400" y="1371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0" indent="0" algn="just">
              <a:buNone/>
            </a:pPr>
            <a:r>
              <a:rPr lang="en-US" b="1" dirty="0">
                <a:latin typeface="+mn-lt"/>
              </a:rPr>
              <a:t>An toàn thông tin trong CSDL:</a:t>
            </a:r>
          </a:p>
          <a:p>
            <a:pPr algn="just"/>
            <a:r>
              <a:rPr lang="en-US" dirty="0">
                <a:latin typeface="+mn-lt"/>
              </a:rPr>
              <a:t>Thông tin là một trong những tài sản có giá trị nhất đối với một tổ chức</a:t>
            </a:r>
          </a:p>
          <a:p>
            <a:pPr algn="just"/>
            <a:r>
              <a:rPr lang="en-US" dirty="0">
                <a:latin typeface="+mn-lt"/>
              </a:rPr>
              <a:t>An toàn thông tin gồm các thủ tục và phạm vi để bảo vệ các thành phần của hệ thống thông tin</a:t>
            </a:r>
          </a:p>
          <a:p>
            <a:pPr algn="just"/>
            <a:r>
              <a:rPr lang="en-US" dirty="0">
                <a:latin typeface="+mn-lt"/>
              </a:rPr>
              <a:t>Tam giác C.I.A: tính bảo mật, tính toàn vẹn, tính sẵn sàng(Confidentiality, Integrity, </a:t>
            </a:r>
            <a:r>
              <a:rPr lang="en-US" dirty="0" err="1">
                <a:latin typeface="+mn-lt"/>
              </a:rPr>
              <a:t>Availiability</a:t>
            </a:r>
            <a:r>
              <a:rPr lang="en-US" dirty="0">
                <a:latin typeface="+mn-lt"/>
              </a:rPr>
              <a:t>)</a:t>
            </a:r>
          </a:p>
          <a:p>
            <a:pPr algn="just"/>
            <a:r>
              <a:rPr lang="en-US" dirty="0">
                <a:latin typeface="+mn-lt"/>
              </a:rPr>
              <a:t>Chính sách an toàn phải cân đối dựa theo tam giác C.I.A</a:t>
            </a:r>
          </a:p>
        </p:txBody>
      </p:sp>
      <p:sp>
        <p:nvSpPr>
          <p:cNvPr id="3" name="Slide Number Placeholder 2"/>
          <p:cNvSpPr>
            <a:spLocks noGrp="1"/>
          </p:cNvSpPr>
          <p:nvPr>
            <p:ph type="sldNum" sz="quarter" idx="12"/>
          </p:nvPr>
        </p:nvSpPr>
        <p:spPr/>
        <p:txBody>
          <a:bodyPr/>
          <a:lstStyle/>
          <a:p>
            <a:fld id="{064FD0D8-B247-423B-95C3-D6BD0862E143}" type="slidenum">
              <a:rPr lang="en-US" smtClean="0"/>
              <a:t>56</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574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828675"/>
          </a:xfrm>
        </p:spPr>
        <p:txBody>
          <a:bodyPr>
            <a:normAutofit fontScale="90000"/>
          </a:bodyPr>
          <a:lstStyle/>
          <a:p>
            <a:r>
              <a:rPr lang="en-US" sz="4000">
                <a:solidFill>
                  <a:srgbClr val="C00000"/>
                </a:solidFill>
              </a:rPr>
              <a:t>An toàn thông tin trong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4" name="Rectangle 3"/>
          <p:cNvSpPr txBox="1">
            <a:spLocks noChangeArrowheads="1"/>
          </p:cNvSpPr>
          <p:nvPr/>
        </p:nvSpPr>
        <p:spPr bwMode="auto">
          <a:xfrm>
            <a:off x="533400" y="13716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pPr marL="0" indent="0">
              <a:buNone/>
            </a:pPr>
            <a:r>
              <a:rPr lang="en-US" b="1">
                <a:latin typeface="+mn-lt"/>
              </a:rPr>
              <a:t>Lỗ hổng cơ sở dữ liệu:</a:t>
            </a:r>
          </a:p>
          <a:p>
            <a:r>
              <a:rPr lang="en-US">
                <a:latin typeface="+mn-lt"/>
              </a:rPr>
              <a:t>Bảo mật cơ sở dữ liệu về cơ bản có thể bị tấn công theo các lĩnh vực sau:</a:t>
            </a:r>
          </a:p>
          <a:p>
            <a:pPr lvl="1"/>
            <a:r>
              <a:rPr lang="en-US" sz="2400">
                <a:latin typeface="+mn-lt"/>
              </a:rPr>
              <a:t>Các dịch vụ bảo mật (Server Security) </a:t>
            </a:r>
          </a:p>
          <a:p>
            <a:pPr lvl="1"/>
            <a:r>
              <a:rPr lang="en-US" sz="2400">
                <a:latin typeface="+mn-lt"/>
              </a:rPr>
              <a:t>Các kết nối cơ sở dữ liệu (Database Connection) </a:t>
            </a:r>
          </a:p>
          <a:p>
            <a:pPr lvl="1"/>
            <a:r>
              <a:rPr lang="en-US" sz="2400">
                <a:latin typeface="+mn-lt"/>
              </a:rPr>
              <a:t>Điều khiển truy cập bảng (Table Access Control) </a:t>
            </a:r>
          </a:p>
          <a:p>
            <a:pPr lvl="1"/>
            <a:r>
              <a:rPr lang="en-US" sz="2400">
                <a:latin typeface="+mn-lt"/>
              </a:rPr>
              <a:t>Giới hạn truy cập cơ sở dữ liệu (Restricting Database Access)</a:t>
            </a:r>
            <a:br>
              <a:rPr lang="en-US" sz="2400">
                <a:latin typeface="+mn-lt"/>
              </a:rPr>
            </a:br>
            <a:endParaRPr lang="en-US" sz="2400">
              <a:latin typeface="+mn-lt"/>
            </a:endParaRPr>
          </a:p>
        </p:txBody>
      </p:sp>
      <p:sp>
        <p:nvSpPr>
          <p:cNvPr id="3" name="Slide Number Placeholder 2"/>
          <p:cNvSpPr>
            <a:spLocks noGrp="1"/>
          </p:cNvSpPr>
          <p:nvPr>
            <p:ph type="sldNum" sz="quarter" idx="12"/>
          </p:nvPr>
        </p:nvSpPr>
        <p:spPr/>
        <p:txBody>
          <a:bodyPr/>
          <a:lstStyle/>
          <a:p>
            <a:fld id="{064FD0D8-B247-423B-95C3-D6BD0862E143}" type="slidenum">
              <a:rPr lang="en-US" smtClean="0"/>
              <a:t>57</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8572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7174"/>
            <a:ext cx="9067800" cy="828675"/>
          </a:xfrm>
        </p:spPr>
        <p:txBody>
          <a:bodyPr>
            <a:normAutofit fontScale="90000"/>
          </a:bodyPr>
          <a:lstStyle/>
          <a:p>
            <a:r>
              <a:rPr lang="en-US" sz="4000">
                <a:solidFill>
                  <a:srgbClr val="C00000"/>
                </a:solidFill>
              </a:rPr>
              <a:t>Khái niệm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sp>
        <p:nvSpPr>
          <p:cNvPr id="5" name="Rectangle 3"/>
          <p:cNvSpPr txBox="1">
            <a:spLocks noChangeArrowheads="1"/>
          </p:cNvSpPr>
          <p:nvPr/>
        </p:nvSpPr>
        <p:spPr bwMode="auto">
          <a:xfrm>
            <a:off x="609600" y="1524000"/>
            <a:ext cx="8077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2500">
                <a:solidFill>
                  <a:schemeClr val="tx1"/>
                </a:solidFill>
                <a:latin typeface="+mj-lt"/>
                <a:ea typeface="+mn-ea"/>
                <a:cs typeface="+mn-cs"/>
              </a:defRPr>
            </a:lvl1pPr>
            <a:lvl2pPr marL="742950" indent="-285750" algn="l" rtl="0" eaLnBrk="1" fontAlgn="base" hangingPunct="1">
              <a:spcBef>
                <a:spcPct val="20000"/>
              </a:spcBef>
              <a:spcAft>
                <a:spcPct val="0"/>
              </a:spcAft>
              <a:buChar char="–"/>
              <a:defRPr kumimoji="1" sz="2000">
                <a:solidFill>
                  <a:schemeClr val="tx1"/>
                </a:solidFill>
                <a:latin typeface="+mj-lt"/>
                <a:cs typeface="+mn-cs"/>
              </a:defRPr>
            </a:lvl2pPr>
            <a:lvl3pPr marL="1143000" indent="-228600" algn="l" rtl="0" eaLnBrk="1" fontAlgn="base" hangingPunct="1">
              <a:spcBef>
                <a:spcPct val="20000"/>
              </a:spcBef>
              <a:spcAft>
                <a:spcPct val="0"/>
              </a:spcAft>
              <a:buChar char="•"/>
              <a:defRPr kumimoji="1" sz="2000">
                <a:solidFill>
                  <a:schemeClr val="tx1"/>
                </a:solidFill>
                <a:latin typeface="+mj-lt"/>
                <a:cs typeface="+mn-cs"/>
              </a:defRPr>
            </a:lvl3pPr>
            <a:lvl4pPr marL="1600200" indent="-228600" algn="l" rtl="0" eaLnBrk="1" fontAlgn="base" hangingPunct="1">
              <a:spcBef>
                <a:spcPct val="20000"/>
              </a:spcBef>
              <a:spcAft>
                <a:spcPct val="0"/>
              </a:spcAft>
              <a:buChar char="–"/>
              <a:defRPr kumimoji="1" sz="2000">
                <a:solidFill>
                  <a:schemeClr val="tx1"/>
                </a:solidFill>
                <a:latin typeface="+mj-lt"/>
                <a:cs typeface="+mn-cs"/>
              </a:defRPr>
            </a:lvl4pPr>
            <a:lvl5pPr marL="2057400" indent="-228600" algn="l" rtl="0" eaLnBrk="1" fontAlgn="base" hangingPunct="1">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a:lstStyle>
          <a:p>
            <a:r>
              <a:rPr lang="vi-VN" sz="2400" kern="0">
                <a:latin typeface="+mn-lt"/>
              </a:rPr>
              <a:t>Thực thi bảo mật ở tất cả các cấp cơ sở dữ liệu</a:t>
            </a:r>
            <a:endParaRPr lang="en-US" sz="2400" kern="0">
              <a:latin typeface="+mn-lt"/>
            </a:endParaRPr>
          </a:p>
          <a:p>
            <a:r>
              <a:rPr lang="en-US" sz="2400" kern="0">
                <a:latin typeface="+mn-lt"/>
              </a:rPr>
              <a:t>Tính bảo mật hướng tới 2 khía cạnh của an toàn:</a:t>
            </a:r>
          </a:p>
          <a:p>
            <a:pPr lvl="1"/>
            <a:r>
              <a:rPr lang="en-US" sz="2400" kern="0">
                <a:latin typeface="+mn-lt"/>
              </a:rPr>
              <a:t>Ngăn chặn sự truy cập bất hợp pháp</a:t>
            </a:r>
          </a:p>
          <a:p>
            <a:pPr lvl="1"/>
            <a:r>
              <a:rPr lang="en-US" sz="2400" kern="0">
                <a:latin typeface="+mn-lt"/>
              </a:rPr>
              <a:t>Thông tin được tiết lộ dựa trên sự phân loại</a:t>
            </a:r>
          </a:p>
          <a:p>
            <a:r>
              <a:rPr lang="en-US" sz="2400" kern="0">
                <a:latin typeface="+mn-lt"/>
              </a:rPr>
              <a:t>Phân loại thông tin thành các mức:</a:t>
            </a:r>
          </a:p>
          <a:p>
            <a:pPr lvl="1"/>
            <a:r>
              <a:rPr lang="en-US" sz="2400" kern="0">
                <a:latin typeface="+mn-lt"/>
              </a:rPr>
              <a:t>Mỗi mức có một phạm vi bảo mật của chính nó</a:t>
            </a:r>
          </a:p>
          <a:p>
            <a:pPr lvl="1"/>
            <a:r>
              <a:rPr lang="en-US" sz="2400" kern="0">
                <a:latin typeface="+mn-lt"/>
              </a:rPr>
              <a:t>Thường dựa trên mức độ bảo mật cần thiết để phân loại truy cập</a:t>
            </a:r>
          </a:p>
        </p:txBody>
      </p:sp>
      <p:sp>
        <p:nvSpPr>
          <p:cNvPr id="3" name="Slide Number Placeholder 2"/>
          <p:cNvSpPr>
            <a:spLocks noGrp="1"/>
          </p:cNvSpPr>
          <p:nvPr>
            <p:ph type="sldNum" sz="quarter" idx="12"/>
          </p:nvPr>
        </p:nvSpPr>
        <p:spPr/>
        <p:txBody>
          <a:bodyPr/>
          <a:lstStyle/>
          <a:p>
            <a:fld id="{064FD0D8-B247-423B-95C3-D6BD0862E143}" type="slidenum">
              <a:rPr lang="en-US" smtClean="0"/>
              <a:t>58</a:t>
            </a:fld>
            <a:endParaRPr lang="en-US"/>
          </a:p>
        </p:txBody>
      </p:sp>
      <p:cxnSp>
        <p:nvCxnSpPr>
          <p:cNvPr id="6" name="Straight Connector 5"/>
          <p:cNvCxnSpPr/>
          <p:nvPr/>
        </p:nvCxnSpPr>
        <p:spPr>
          <a:xfrm>
            <a:off x="76200" y="12192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744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38100"/>
            <a:ext cx="9067800" cy="828675"/>
          </a:xfrm>
        </p:spPr>
        <p:txBody>
          <a:bodyPr>
            <a:normAutofit fontScale="90000"/>
          </a:bodyPr>
          <a:lstStyle/>
          <a:p>
            <a:r>
              <a:rPr lang="en-US" sz="4000">
                <a:solidFill>
                  <a:srgbClr val="C00000"/>
                </a:solidFill>
              </a:rPr>
              <a:t>Khái niệm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pic>
        <p:nvPicPr>
          <p:cNvPr id="5" name="Content Placeholder 4" descr="Fig01-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143000"/>
            <a:ext cx="6079765" cy="5105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064FD0D8-B247-423B-95C3-D6BD0862E143}" type="slidenum">
              <a:rPr lang="en-US" smtClean="0"/>
              <a:t>59</a:t>
            </a:fld>
            <a:endParaRPr lang="en-US"/>
          </a:p>
        </p:txBody>
      </p:sp>
      <p:cxnSp>
        <p:nvCxnSpPr>
          <p:cNvPr id="7" name="Straight Connector 6"/>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23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a:xfrm>
            <a:off x="6491287" y="6102945"/>
            <a:ext cx="2057400" cy="365125"/>
          </a:xfrm>
        </p:spPr>
        <p:txBody>
          <a:bodyPr/>
          <a:lstStyle/>
          <a:p>
            <a:fld id="{8D06123A-39AA-4FC7-B56C-3403D5D25B20}" type="slidenum">
              <a:rPr lang="en-US"/>
              <a:pPr/>
              <a:t>6</a:t>
            </a:fld>
            <a:endParaRPr lang="en-US"/>
          </a:p>
        </p:txBody>
      </p:sp>
      <p:sp>
        <p:nvSpPr>
          <p:cNvPr id="5" name="Footer Placeholder 4"/>
          <p:cNvSpPr txBox="1">
            <a:spLocks noGrp="1"/>
          </p:cNvSpPr>
          <p:nvPr/>
        </p:nvSpPr>
        <p:spPr>
          <a:xfrm>
            <a:off x="6096000" y="5858469"/>
            <a:ext cx="2286000" cy="365125"/>
          </a:xfrm>
          <a:prstGeom prst="rect">
            <a:avLst/>
          </a:prstGeom>
          <a:noFill/>
        </p:spPr>
        <p:txBody>
          <a:bodyPr anchor="b"/>
          <a:lstStyle/>
          <a:p>
            <a:pPr eaLnBrk="1" hangingPunct="1">
              <a:defRPr/>
            </a:pPr>
            <a:r>
              <a:rPr lang="en-US" sz="1000">
                <a:solidFill>
                  <a:schemeClr val="bg2">
                    <a:shade val="50000"/>
                  </a:schemeClr>
                </a:solidFill>
                <a:latin typeface="Verdana" pitchFamily="34" charset="0"/>
              </a:rPr>
              <a:t>Database System</a:t>
            </a:r>
          </a:p>
        </p:txBody>
      </p:sp>
      <p:pic>
        <p:nvPicPr>
          <p:cNvPr id="27546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951" y="2032594"/>
            <a:ext cx="4187536"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401133" y="10438"/>
            <a:ext cx="8716962"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0000"/>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pitchFamily="18" charset="0"/>
              </a:defRPr>
            </a:lvl2pPr>
            <a:lvl3pPr algn="l" rtl="0" fontAlgn="base">
              <a:spcBef>
                <a:spcPct val="0"/>
              </a:spcBef>
              <a:spcAft>
                <a:spcPct val="0"/>
              </a:spcAft>
              <a:defRPr sz="4400">
                <a:solidFill>
                  <a:schemeClr val="tx2"/>
                </a:solidFill>
                <a:latin typeface="Times New Roman" pitchFamily="18" charset="0"/>
              </a:defRPr>
            </a:lvl3pPr>
            <a:lvl4pPr algn="l" rtl="0" fontAlgn="base">
              <a:spcBef>
                <a:spcPct val="0"/>
              </a:spcBef>
              <a:spcAft>
                <a:spcPct val="0"/>
              </a:spcAft>
              <a:defRPr sz="4400">
                <a:solidFill>
                  <a:schemeClr val="tx2"/>
                </a:solidFill>
                <a:latin typeface="Times New Roman" pitchFamily="18" charset="0"/>
              </a:defRPr>
            </a:lvl4pPr>
            <a:lvl5pPr algn="l" rtl="0" fontAlgn="base">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a:lstStyle>
          <a:p>
            <a:pPr eaLnBrk="1" hangingPunct="1"/>
            <a:r>
              <a:rPr lang="en-US" kern="0">
                <a:solidFill>
                  <a:srgbClr val="C00000"/>
                </a:solidFill>
              </a:rPr>
              <a:t>Các khái niệm và các định nghĩa cơ bản</a:t>
            </a:r>
            <a:endParaRPr lang="en-US" b="1" kern="0">
              <a:solidFill>
                <a:srgbClr val="C00000"/>
              </a:solidFill>
              <a:effectLst>
                <a:outerShdw blurRad="38100" dist="38100" dir="2700000" algn="tl">
                  <a:srgbClr val="C0C0C0"/>
                </a:outerShdw>
              </a:effectLst>
            </a:endParaRPr>
          </a:p>
        </p:txBody>
      </p:sp>
      <p:sp>
        <p:nvSpPr>
          <p:cNvPr id="6" name="TextBox 5"/>
          <p:cNvSpPr txBox="1"/>
          <p:nvPr/>
        </p:nvSpPr>
        <p:spPr>
          <a:xfrm>
            <a:off x="891988" y="5801101"/>
            <a:ext cx="2286000" cy="646331"/>
          </a:xfrm>
          <a:prstGeom prst="rect">
            <a:avLst/>
          </a:prstGeom>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DỮ LIỆU</a:t>
            </a:r>
          </a:p>
          <a:p>
            <a:pPr algn="ctr"/>
            <a:r>
              <a:rPr lang="en-US" b="1" dirty="0"/>
              <a:t>(DATA)</a:t>
            </a:r>
          </a:p>
        </p:txBody>
      </p:sp>
      <p:sp>
        <p:nvSpPr>
          <p:cNvPr id="9" name="TextBox 8"/>
          <p:cNvSpPr txBox="1"/>
          <p:nvPr/>
        </p:nvSpPr>
        <p:spPr>
          <a:xfrm>
            <a:off x="6096000" y="5801101"/>
            <a:ext cx="2438400" cy="646331"/>
          </a:xfrm>
          <a:prstGeom prst="rect">
            <a:avLst/>
          </a:prstGeom>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THÔNG TIN </a:t>
            </a:r>
          </a:p>
          <a:p>
            <a:pPr algn="ctr"/>
            <a:r>
              <a:rPr lang="en-US" b="1" dirty="0"/>
              <a:t>(INFORMATION)</a:t>
            </a:r>
          </a:p>
        </p:txBody>
      </p:sp>
      <p:sp>
        <p:nvSpPr>
          <p:cNvPr id="10" name="TextBox 9"/>
          <p:cNvSpPr txBox="1"/>
          <p:nvPr/>
        </p:nvSpPr>
        <p:spPr>
          <a:xfrm>
            <a:off x="3482788" y="5757434"/>
            <a:ext cx="2286000" cy="733663"/>
          </a:xfrm>
          <a:prstGeom prst="rightArrow">
            <a:avLst/>
          </a:prstGeom>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a:t>XỬ </a:t>
            </a:r>
            <a:r>
              <a:rPr lang="en-US" b="1" dirty="0"/>
              <a:t>LÝ</a:t>
            </a:r>
          </a:p>
        </p:txBody>
      </p:sp>
      <p:sp>
        <p:nvSpPr>
          <p:cNvPr id="11" name="Content Placeholder 2"/>
          <p:cNvSpPr txBox="1">
            <a:spLocks/>
          </p:cNvSpPr>
          <p:nvPr/>
        </p:nvSpPr>
        <p:spPr>
          <a:xfrm>
            <a:off x="114300" y="1327150"/>
            <a:ext cx="8915400" cy="4536768"/>
          </a:xfrm>
          <a:prstGeom prst="rect">
            <a:avLst/>
          </a:prstGeom>
        </p:spPr>
        <p:txBody>
          <a:bodyPr/>
          <a:lst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r>
              <a:rPr lang="en-GB" kern="0"/>
              <a:t>Ví dụ: </a:t>
            </a:r>
          </a:p>
          <a:p>
            <a:pPr lvl="1" eaLnBrk="1" hangingPunct="1"/>
            <a:endParaRPr lang="en-GB" kern="0"/>
          </a:p>
          <a:p>
            <a:pPr lvl="1" eaLnBrk="1" hangingPunct="1"/>
            <a:endParaRPr lang="en-GB" kern="0"/>
          </a:p>
          <a:p>
            <a:pPr lvl="1" eaLnBrk="1" hangingPunct="1"/>
            <a:endParaRPr lang="en-GB" kern="0"/>
          </a:p>
          <a:p>
            <a:pPr lvl="1" eaLnBrk="1" hangingPunct="1"/>
            <a:endParaRPr lang="en-GB" kern="0" dirty="0"/>
          </a:p>
        </p:txBody>
      </p:sp>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92" y="2281019"/>
            <a:ext cx="3264190" cy="1438457"/>
          </a:xfrm>
          <a:prstGeom prst="rect">
            <a:avLst/>
          </a:prstGeom>
          <a:ln>
            <a:solidFill>
              <a:schemeClr val="accent1"/>
            </a:solidFill>
          </a:ln>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93" y="4089994"/>
            <a:ext cx="2869232" cy="1667440"/>
          </a:xfrm>
          <a:prstGeom prst="rect">
            <a:avLst/>
          </a:prstGeom>
        </p:spPr>
      </p:pic>
      <p:sp>
        <p:nvSpPr>
          <p:cNvPr id="3" name="TextBox 2"/>
          <p:cNvSpPr txBox="1"/>
          <p:nvPr/>
        </p:nvSpPr>
        <p:spPr>
          <a:xfrm>
            <a:off x="1899202" y="1829690"/>
            <a:ext cx="880369" cy="369332"/>
          </a:xfrm>
          <a:prstGeom prst="rect">
            <a:avLst/>
          </a:prstGeom>
          <a:noFill/>
        </p:spPr>
        <p:txBody>
          <a:bodyPr wrap="none" rtlCol="0">
            <a:spAutoFit/>
          </a:bodyPr>
          <a:lstStyle/>
          <a:p>
            <a:pPr marL="0" lvl="1"/>
            <a:r>
              <a:rPr lang="en-GB" kern="0">
                <a:solidFill>
                  <a:srgbClr val="FF0000"/>
                </a:solidFill>
              </a:rPr>
              <a:t>Dữ liệu</a:t>
            </a:r>
          </a:p>
        </p:txBody>
      </p:sp>
      <p:sp>
        <p:nvSpPr>
          <p:cNvPr id="4" name="TextBox 3"/>
          <p:cNvSpPr txBox="1"/>
          <p:nvPr/>
        </p:nvSpPr>
        <p:spPr>
          <a:xfrm>
            <a:off x="707292" y="3776667"/>
            <a:ext cx="1088760" cy="369332"/>
          </a:xfrm>
          <a:prstGeom prst="rect">
            <a:avLst/>
          </a:prstGeom>
          <a:noFill/>
        </p:spPr>
        <p:txBody>
          <a:bodyPr wrap="none" rtlCol="0">
            <a:spAutoFit/>
          </a:bodyPr>
          <a:lstStyle/>
          <a:p>
            <a:pPr marL="0" lvl="1"/>
            <a:r>
              <a:rPr lang="en-GB" kern="0">
                <a:solidFill>
                  <a:srgbClr val="FF0000"/>
                </a:solidFill>
              </a:rPr>
              <a:t>Thông tin</a:t>
            </a:r>
          </a:p>
        </p:txBody>
      </p:sp>
      <p:cxnSp>
        <p:nvCxnSpPr>
          <p:cNvPr id="14" name="Straight Connector 13"/>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22851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275467"/>
                                        </p:tgtEl>
                                        <p:attrNameLst>
                                          <p:attrName>style.visibility</p:attrName>
                                        </p:attrNameLst>
                                      </p:cBhvr>
                                      <p:to>
                                        <p:strVal val="visible"/>
                                      </p:to>
                                    </p:set>
                                    <p:animEffect transition="in" filter="strips(downRight)">
                                      <p:cBhvr>
                                        <p:cTn id="7" dur="500"/>
                                        <p:tgtEl>
                                          <p:spTgt spid="2754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38125"/>
            <a:ext cx="9067800" cy="828675"/>
          </a:xfrm>
        </p:spPr>
        <p:txBody>
          <a:bodyPr>
            <a:normAutofit fontScale="90000"/>
          </a:bodyPr>
          <a:lstStyle/>
          <a:p>
            <a:r>
              <a:rPr lang="en-US" sz="4000">
                <a:solidFill>
                  <a:srgbClr val="C00000"/>
                </a:solidFill>
              </a:rPr>
              <a:t>Khái niệm Bảo mật cơ sở dữ liệu</a:t>
            </a:r>
            <a:br>
              <a:rPr lang="en-US" sz="4000">
                <a:solidFill>
                  <a:srgbClr val="C00000"/>
                </a:solidFill>
              </a:rPr>
            </a:br>
            <a:r>
              <a:rPr lang="en-US" sz="4000">
                <a:solidFill>
                  <a:srgbClr val="C00000"/>
                </a:solidFill>
              </a:rPr>
              <a:t>Database Security</a:t>
            </a:r>
            <a:endParaRPr lang="en-US" sz="4000" dirty="0">
              <a:solidFill>
                <a:srgbClr val="C00000"/>
              </a:solidFill>
            </a:endParaRPr>
          </a:p>
        </p:txBody>
      </p:sp>
      <p:pic>
        <p:nvPicPr>
          <p:cNvPr id="4" name="Picture 4" descr="Fig01-09"/>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447800" y="1243130"/>
            <a:ext cx="5410200" cy="47763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064FD0D8-B247-423B-95C3-D6BD0862E143}" type="slidenum">
              <a:rPr lang="en-US" smtClean="0"/>
              <a:t>60</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2848697" y="6252262"/>
            <a:ext cx="2608406" cy="369332"/>
          </a:xfrm>
          <a:prstGeom prst="rect">
            <a:avLst/>
          </a:prstGeom>
          <a:noFill/>
        </p:spPr>
        <p:txBody>
          <a:bodyPr wrap="none" rtlCol="0">
            <a:spAutoFit/>
          </a:bodyPr>
          <a:lstStyle/>
          <a:p>
            <a:r>
              <a:rPr lang="en-US">
                <a:solidFill>
                  <a:srgbClr val="FF0000"/>
                </a:solidFill>
              </a:rPr>
              <a:t>Thực thi bảo mật CSDL</a:t>
            </a:r>
          </a:p>
        </p:txBody>
      </p:sp>
    </p:spTree>
    <p:extLst>
      <p:ext uri="{BB962C8B-B14F-4D97-AF65-F5344CB8AC3E}">
        <p14:creationId xmlns:p14="http://schemas.microsoft.com/office/powerpoint/2010/main" val="264208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38125"/>
            <a:ext cx="9067800" cy="828675"/>
          </a:xfrm>
        </p:spPr>
        <p:txBody>
          <a:bodyPr>
            <a:normAutofit/>
          </a:bodyPr>
          <a:lstStyle/>
          <a:p>
            <a:r>
              <a:rPr lang="en-US" sz="4000">
                <a:solidFill>
                  <a:srgbClr val="C00000"/>
                </a:solidFill>
              </a:rPr>
              <a:t>Các vấn đề về an toàn trong cơ sở dữ liệu</a:t>
            </a:r>
            <a:endParaRPr lang="en-US" sz="4000" dirty="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61</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7" name="Content Placeholder 6"/>
          <p:cNvSpPr>
            <a:spLocks noGrp="1"/>
          </p:cNvSpPr>
          <p:nvPr>
            <p:ph idx="1"/>
          </p:nvPr>
        </p:nvSpPr>
        <p:spPr>
          <a:xfrm>
            <a:off x="628650" y="1507331"/>
            <a:ext cx="7886700" cy="4351338"/>
          </a:xfrm>
        </p:spPr>
        <p:txBody>
          <a:bodyPr>
            <a:normAutofit/>
          </a:bodyPr>
          <a:lstStyle/>
          <a:p>
            <a:r>
              <a:rPr lang="en-US" sz="2800"/>
              <a:t>Các hiểm họa đối với an toàn trong CSDL</a:t>
            </a:r>
          </a:p>
          <a:p>
            <a:r>
              <a:rPr lang="en-US" sz="2800"/>
              <a:t>Các yêu cầu bảo mật CSDL</a:t>
            </a:r>
          </a:p>
        </p:txBody>
      </p:sp>
    </p:spTree>
    <p:extLst>
      <p:ext uri="{BB962C8B-B14F-4D97-AF65-F5344CB8AC3E}">
        <p14:creationId xmlns:p14="http://schemas.microsoft.com/office/powerpoint/2010/main" val="1725923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92690" y="15658"/>
            <a:ext cx="9067800" cy="828675"/>
          </a:xfrm>
        </p:spPr>
        <p:txBody>
          <a:bodyPr>
            <a:normAutofit/>
          </a:bodyPr>
          <a:lstStyle/>
          <a:p>
            <a:r>
              <a:rPr lang="en-US" sz="4000">
                <a:solidFill>
                  <a:srgbClr val="C00000"/>
                </a:solidFill>
              </a:rPr>
              <a:t>Các hiểm họa đối với an toàn cơ sở dữ liệu</a:t>
            </a:r>
            <a:endParaRPr lang="en-US" sz="4000" dirty="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62</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9" name="Content Placeholder 4" descr="Fig01-10"/>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52400" y="1403568"/>
            <a:ext cx="4206878" cy="24064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descr="Fig01-1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5205191" y="1448260"/>
            <a:ext cx="3627060" cy="22093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4" descr="Fig01-1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a:xfrm>
            <a:off x="595980" y="4217380"/>
            <a:ext cx="3763297" cy="23215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7" descr="Fig01-1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a:xfrm>
            <a:off x="5230243" y="4186325"/>
            <a:ext cx="3602008" cy="262664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02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38125"/>
            <a:ext cx="9067800" cy="828675"/>
          </a:xfrm>
        </p:spPr>
        <p:txBody>
          <a:bodyPr>
            <a:normAutofit/>
          </a:bodyPr>
          <a:lstStyle/>
          <a:p>
            <a:r>
              <a:rPr lang="en-US" sz="4000">
                <a:solidFill>
                  <a:srgbClr val="C00000"/>
                </a:solidFill>
              </a:rPr>
              <a:t>Các hiểm họa đối với an toàn cơ sở dữ liệu</a:t>
            </a:r>
            <a:endParaRPr lang="en-US" sz="4000" dirty="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63</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7" name="Content Placeholder 6"/>
          <p:cNvSpPr>
            <a:spLocks noGrp="1"/>
          </p:cNvSpPr>
          <p:nvPr>
            <p:ph idx="1"/>
          </p:nvPr>
        </p:nvSpPr>
        <p:spPr>
          <a:xfrm>
            <a:off x="457200" y="1447800"/>
            <a:ext cx="7886700" cy="4351338"/>
          </a:xfrm>
        </p:spPr>
        <p:txBody>
          <a:bodyPr>
            <a:normAutofit/>
          </a:bodyPr>
          <a:lstStyle/>
          <a:p>
            <a:pPr marL="287338" indent="-287338" algn="just"/>
            <a:r>
              <a:rPr lang="en-US" sz="2800" dirty="0">
                <a:solidFill>
                  <a:srgbClr val="FF0000"/>
                </a:solidFill>
              </a:rPr>
              <a:t>Các hiểm họa </a:t>
            </a:r>
            <a:r>
              <a:rPr lang="en-US" sz="2800" dirty="0"/>
              <a:t>xảy ra khi một số người dùng hoặc nhóm người dùng sử dụng các kỹ thuật đặc biệt để tiếp cận nhằm khám phá, sửa đổi trái phép thông tin quan trọng trong hệ thống</a:t>
            </a:r>
          </a:p>
          <a:p>
            <a:pPr marL="287338" indent="-287338" algn="just"/>
            <a:r>
              <a:rPr lang="en-US" sz="2800" dirty="0">
                <a:solidFill>
                  <a:srgbClr val="FF0000"/>
                </a:solidFill>
              </a:rPr>
              <a:t>Các xâm phạm tính an toàn </a:t>
            </a:r>
            <a:r>
              <a:rPr lang="en-US" sz="2800" dirty="0"/>
              <a:t>CSDL bao gồm: đọc, sửa, xóa dữ liệu trái phép. Có 3 loại xâm phạm:</a:t>
            </a:r>
          </a:p>
          <a:p>
            <a:pPr marL="630238" lvl="1" indent="-287338" algn="just"/>
            <a:r>
              <a:rPr lang="en-US" sz="2500" dirty="0"/>
              <a:t>Khai thác dữ liệu trái phép thông qua suy diễn thông tin được phép</a:t>
            </a:r>
          </a:p>
          <a:p>
            <a:pPr marL="630238" lvl="1" indent="-287338" algn="just"/>
            <a:r>
              <a:rPr lang="en-US" sz="2500" dirty="0"/>
              <a:t>Sửa đổi dữ liệu trái phép</a:t>
            </a:r>
          </a:p>
          <a:p>
            <a:pPr marL="630238" lvl="1" indent="-287338" algn="just"/>
            <a:r>
              <a:rPr lang="en-US" sz="2500" dirty="0"/>
              <a:t>Từ chối dịch vụ hợp pháp</a:t>
            </a:r>
          </a:p>
        </p:txBody>
      </p:sp>
    </p:spTree>
    <p:extLst>
      <p:ext uri="{BB962C8B-B14F-4D97-AF65-F5344CB8AC3E}">
        <p14:creationId xmlns:p14="http://schemas.microsoft.com/office/powerpoint/2010/main" val="131545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38125"/>
            <a:ext cx="9067800" cy="828675"/>
          </a:xfrm>
        </p:spPr>
        <p:txBody>
          <a:bodyPr>
            <a:normAutofit/>
          </a:bodyPr>
          <a:lstStyle/>
          <a:p>
            <a:r>
              <a:rPr lang="en-US" sz="4000">
                <a:solidFill>
                  <a:srgbClr val="C00000"/>
                </a:solidFill>
              </a:rPr>
              <a:t>Các hiểm họa đối với an toàn cơ sở dữ liệu</a:t>
            </a:r>
            <a:endParaRPr lang="en-US" sz="4000" dirty="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64</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7" name="Content Placeholder 6"/>
          <p:cNvSpPr>
            <a:spLocks noGrp="1"/>
          </p:cNvSpPr>
          <p:nvPr>
            <p:ph idx="1"/>
          </p:nvPr>
        </p:nvSpPr>
        <p:spPr>
          <a:xfrm>
            <a:off x="457200" y="1447800"/>
            <a:ext cx="7886700" cy="4351338"/>
          </a:xfrm>
        </p:spPr>
        <p:txBody>
          <a:bodyPr>
            <a:normAutofit/>
          </a:bodyPr>
          <a:lstStyle/>
          <a:p>
            <a:pPr marL="0" indent="0" algn="just">
              <a:buNone/>
            </a:pPr>
            <a:r>
              <a:rPr lang="en-US" sz="2800" b="1"/>
              <a:t>Hiểm họa cố ý: liên quan đến hai lớp người dùng</a:t>
            </a:r>
          </a:p>
          <a:p>
            <a:pPr marL="287338" indent="-287338" algn="just"/>
            <a:r>
              <a:rPr lang="en-US" sz="2800" b="1"/>
              <a:t>Người dùng hợp pháp: </a:t>
            </a:r>
            <a:r>
              <a:rPr lang="en-US" sz="2800"/>
              <a:t>là người có thể lạm dụng quyền, sử dụng vượt quá quyền hạn được phép của họ</a:t>
            </a:r>
          </a:p>
          <a:p>
            <a:pPr marL="287338" indent="-287338" algn="just"/>
            <a:r>
              <a:rPr lang="en-US" sz="2800" b="1"/>
              <a:t>Người dùng truy nhập thông tin trái phép: </a:t>
            </a:r>
            <a:r>
              <a:rPr lang="en-US" sz="2800"/>
              <a:t>có thể là những người nằm ngoài tổ chức hay bên trong trong tổ chức. Họ tiến hành các hành vi phá hoại phần mềm CSDL hay phần cứng của hệ thống, hoặc đọc, ghi dữ liệu trái phép</a:t>
            </a:r>
            <a:endParaRPr lang="en-US" sz="2500"/>
          </a:p>
        </p:txBody>
      </p:sp>
    </p:spTree>
    <p:extLst>
      <p:ext uri="{BB962C8B-B14F-4D97-AF65-F5344CB8AC3E}">
        <p14:creationId xmlns:p14="http://schemas.microsoft.com/office/powerpoint/2010/main" val="18156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38125"/>
            <a:ext cx="9067800" cy="828675"/>
          </a:xfrm>
        </p:spPr>
        <p:txBody>
          <a:bodyPr>
            <a:normAutofit/>
          </a:bodyPr>
          <a:lstStyle/>
          <a:p>
            <a:r>
              <a:rPr lang="en-US" sz="4000">
                <a:solidFill>
                  <a:srgbClr val="C00000"/>
                </a:solidFill>
              </a:rPr>
              <a:t>Các hiểm họa đối với an toàn cơ sở dữ liệu</a:t>
            </a:r>
            <a:endParaRPr lang="en-US" sz="4000" dirty="0">
              <a:solidFill>
                <a:srgbClr val="C00000"/>
              </a:solidFill>
            </a:endParaRPr>
          </a:p>
        </p:txBody>
      </p:sp>
      <p:sp>
        <p:nvSpPr>
          <p:cNvPr id="2" name="Slide Number Placeholder 1"/>
          <p:cNvSpPr>
            <a:spLocks noGrp="1"/>
          </p:cNvSpPr>
          <p:nvPr>
            <p:ph type="sldNum" sz="quarter" idx="12"/>
          </p:nvPr>
        </p:nvSpPr>
        <p:spPr/>
        <p:txBody>
          <a:bodyPr/>
          <a:lstStyle/>
          <a:p>
            <a:fld id="{064FD0D8-B247-423B-95C3-D6BD0862E143}" type="slidenum">
              <a:rPr lang="en-US" smtClean="0"/>
              <a:t>65</a:t>
            </a:fld>
            <a:endParaRPr lang="en-US"/>
          </a:p>
        </p:txBody>
      </p:sp>
      <p:cxnSp>
        <p:nvCxnSpPr>
          <p:cNvPr id="6" name="Straight Connector 5"/>
          <p:cNvCxnSpPr/>
          <p:nvPr/>
        </p:nvCxnSpPr>
        <p:spPr>
          <a:xfrm>
            <a:off x="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7" name="Content Placeholder 6"/>
          <p:cNvSpPr>
            <a:spLocks noGrp="1"/>
          </p:cNvSpPr>
          <p:nvPr>
            <p:ph idx="1"/>
          </p:nvPr>
        </p:nvSpPr>
        <p:spPr>
          <a:xfrm>
            <a:off x="457200" y="1507331"/>
            <a:ext cx="7886700" cy="4351338"/>
          </a:xfrm>
        </p:spPr>
        <p:txBody>
          <a:bodyPr>
            <a:normAutofit/>
          </a:bodyPr>
          <a:lstStyle/>
          <a:p>
            <a:pPr marL="0" indent="0" algn="just">
              <a:buNone/>
            </a:pPr>
            <a:r>
              <a:rPr lang="en-US" sz="2800" b="1" dirty="0"/>
              <a:t>Các hiểm họa an toàn: có chủ ý và ngẫu nhiên</a:t>
            </a:r>
          </a:p>
          <a:p>
            <a:pPr marL="287338" indent="-287338" algn="just"/>
            <a:r>
              <a:rPr lang="en-US" sz="2800" b="1" dirty="0"/>
              <a:t>Các hiểm họa ngẫu nhiên:</a:t>
            </a:r>
          </a:p>
          <a:p>
            <a:pPr marL="630238" lvl="1" indent="-287338" algn="just"/>
            <a:r>
              <a:rPr lang="en-US" sz="2500" dirty="0"/>
              <a:t>Các thảm họa trong thiên nhiên như động đất, hỏa hoạn, lụt lội,…</a:t>
            </a:r>
          </a:p>
          <a:p>
            <a:pPr marL="630238" lvl="1" indent="-287338" algn="just"/>
            <a:r>
              <a:rPr lang="en-US" sz="2500" dirty="0"/>
              <a:t>Các lỗi phần cứng hay phần mềm có thể dẫn đến việc áp dụng các chính sách an toàn không đúng</a:t>
            </a:r>
          </a:p>
          <a:p>
            <a:pPr marL="630238" lvl="1" indent="-287338" algn="just"/>
            <a:r>
              <a:rPr lang="en-US" sz="2500" dirty="0"/>
              <a:t>Các sai phạm vô ý do con người gây ra chẳng hạn như nhập dữ liệu đầu vào không chính xác, sửa sai dữ liệu,…</a:t>
            </a:r>
            <a:endParaRPr lang="en-US" sz="2200" dirty="0"/>
          </a:p>
        </p:txBody>
      </p:sp>
    </p:spTree>
    <p:extLst>
      <p:ext uri="{BB962C8B-B14F-4D97-AF65-F5344CB8AC3E}">
        <p14:creationId xmlns:p14="http://schemas.microsoft.com/office/powerpoint/2010/main" val="32110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
        <p:nvSpPr>
          <p:cNvPr id="15363" name="Content Placeholder 2"/>
          <p:cNvSpPr>
            <a:spLocks noGrp="1"/>
          </p:cNvSpPr>
          <p:nvPr>
            <p:ph idx="1"/>
          </p:nvPr>
        </p:nvSpPr>
        <p:spPr>
          <a:xfrm>
            <a:off x="533400" y="1525588"/>
            <a:ext cx="8458200" cy="4830763"/>
          </a:xfrm>
        </p:spPr>
        <p:txBody>
          <a:bodyPr/>
          <a:lstStyle/>
          <a:p>
            <a:pPr marL="463550" indent="-463550">
              <a:defRPr/>
            </a:pPr>
            <a:r>
              <a:rPr lang="en-US" altLang="en-US" sz="2800"/>
              <a:t>Bảo vệ toàn vẹn CSDL - </a:t>
            </a:r>
            <a:r>
              <a:rPr lang="en-US" altLang="en-US" sz="2800">
                <a:solidFill>
                  <a:srgbClr val="C00000"/>
                </a:solidFill>
              </a:rPr>
              <a:t>Integrity of the Database</a:t>
            </a:r>
          </a:p>
          <a:p>
            <a:pPr marL="463550" indent="-463550">
              <a:defRPr/>
            </a:pPr>
            <a:r>
              <a:rPr lang="en-US" altLang="en-US" sz="2800"/>
              <a:t>Bảo vệ chống truy cập trái phép</a:t>
            </a:r>
          </a:p>
          <a:p>
            <a:pPr marL="463550" indent="-463550">
              <a:defRPr/>
            </a:pPr>
            <a:r>
              <a:rPr lang="en-US" altLang="en-US" sz="2800"/>
              <a:t>Bảo vệ chống suy diễn</a:t>
            </a:r>
          </a:p>
          <a:p>
            <a:pPr marL="463550" indent="-463550">
              <a:defRPr/>
            </a:pPr>
            <a:r>
              <a:rPr lang="en-US" altLang="en-US" sz="2800"/>
              <a:t>Toàn vẹn dữ liệu thao tác</a:t>
            </a:r>
          </a:p>
          <a:p>
            <a:pPr marL="463550" indent="-463550">
              <a:defRPr/>
            </a:pPr>
            <a:r>
              <a:rPr lang="en-US" altLang="en-US" sz="2800"/>
              <a:t>Toàn vẹn ngữ nghĩa của dữ liệu</a:t>
            </a:r>
          </a:p>
          <a:p>
            <a:pPr marL="463550" indent="-463550">
              <a:defRPr/>
            </a:pPr>
            <a:r>
              <a:rPr lang="en-US" altLang="en-US" sz="2800"/>
              <a:t>Khả năng lưu vết và kiểm tra</a:t>
            </a:r>
          </a:p>
          <a:p>
            <a:pPr marL="463550" indent="-463550">
              <a:defRPr/>
            </a:pPr>
            <a:r>
              <a:rPr lang="en-US" altLang="en-US" sz="2800"/>
              <a:t>Xác thực người dùng </a:t>
            </a:r>
          </a:p>
          <a:p>
            <a:pPr marL="463550" indent="-463550">
              <a:defRPr/>
            </a:pPr>
            <a:r>
              <a:rPr lang="en-US" altLang="en-US" sz="2800"/>
              <a:t>Bảo vệ dữ liệu nhạy cảm</a:t>
            </a:r>
          </a:p>
          <a:p>
            <a:pPr marL="463550" indent="-463550">
              <a:defRPr/>
            </a:pPr>
            <a:r>
              <a:rPr lang="en-US" altLang="en-US" sz="2800"/>
              <a:t>Bảo vệ nhiều mức</a:t>
            </a:r>
          </a:p>
          <a:p>
            <a:pPr>
              <a:defRPr/>
            </a:pPr>
            <a:endParaRPr lang="en-US" altLang="en-US" sz="2800"/>
          </a:p>
          <a:p>
            <a:endParaRPr lang="en-US" dirty="0"/>
          </a:p>
        </p:txBody>
      </p:sp>
      <p:sp>
        <p:nvSpPr>
          <p:cNvPr id="3" name="Slide Number Placeholder 2"/>
          <p:cNvSpPr>
            <a:spLocks noGrp="1"/>
          </p:cNvSpPr>
          <p:nvPr>
            <p:ph type="sldNum" sz="quarter" idx="12"/>
          </p:nvPr>
        </p:nvSpPr>
        <p:spPr/>
        <p:txBody>
          <a:bodyPr/>
          <a:lstStyle/>
          <a:p>
            <a:fld id="{064FD0D8-B247-423B-95C3-D6BD0862E143}" type="slidenum">
              <a:rPr lang="en-US" smtClean="0"/>
              <a:t>66</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15754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525588"/>
            <a:ext cx="8229600" cy="4830763"/>
          </a:xfrm>
        </p:spPr>
        <p:txBody>
          <a:bodyPr>
            <a:normAutofit/>
          </a:bodyPr>
          <a:lstStyle/>
          <a:p>
            <a:pPr marL="0" indent="0" algn="just">
              <a:lnSpc>
                <a:spcPct val="90000"/>
              </a:lnSpc>
              <a:buNone/>
              <a:defRPr/>
            </a:pPr>
            <a:r>
              <a:rPr lang="en-US" altLang="en-US" sz="2800" b="1" dirty="0">
                <a:solidFill>
                  <a:srgbClr val="002060"/>
                </a:solidFill>
              </a:rPr>
              <a:t>Bảo vệ chống truy cập trái phép</a:t>
            </a:r>
          </a:p>
          <a:p>
            <a:pPr marL="342900" indent="-342900" algn="just">
              <a:lnSpc>
                <a:spcPct val="90000"/>
              </a:lnSpc>
              <a:defRPr/>
            </a:pPr>
            <a:r>
              <a:rPr lang="en-US" altLang="en-US" sz="2400" dirty="0"/>
              <a:t>Chỉ trao quyền cho những người dùng hợp pháp</a:t>
            </a:r>
          </a:p>
          <a:p>
            <a:pPr marL="342900" indent="-342900" algn="just">
              <a:lnSpc>
                <a:spcPct val="90000"/>
              </a:lnSpc>
              <a:defRPr/>
            </a:pPr>
            <a:r>
              <a:rPr lang="en-US" altLang="en-US" sz="2400" dirty="0"/>
              <a:t>Việc kiểm soát truy nhập cần tiến hành trên các đối tượng dữ liệu mức thấp hơn file: bản ghi, thuộc tính</a:t>
            </a:r>
          </a:p>
          <a:p>
            <a:pPr marL="342900" indent="-342900" algn="just">
              <a:lnSpc>
                <a:spcPct val="90000"/>
              </a:lnSpc>
              <a:defRPr/>
            </a:pPr>
            <a:r>
              <a:rPr lang="en-US" altLang="en-US" sz="2400" dirty="0"/>
              <a:t>Kiểm soát truy nhập CSDL phức tạp hơn kiểm soát file</a:t>
            </a:r>
          </a:p>
        </p:txBody>
      </p:sp>
      <p:sp>
        <p:nvSpPr>
          <p:cNvPr id="3" name="Slide Number Placeholder 2"/>
          <p:cNvSpPr>
            <a:spLocks noGrp="1"/>
          </p:cNvSpPr>
          <p:nvPr>
            <p:ph type="sldNum" sz="quarter" idx="12"/>
          </p:nvPr>
        </p:nvSpPr>
        <p:spPr/>
        <p:txBody>
          <a:bodyPr/>
          <a:lstStyle/>
          <a:p>
            <a:fld id="{064FD0D8-B247-423B-95C3-D6BD0862E143}" type="slidenum">
              <a:rPr lang="en-US" smtClean="0"/>
              <a:t>67</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254565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b="1">
                <a:solidFill>
                  <a:srgbClr val="002060"/>
                </a:solidFill>
              </a:rPr>
              <a:t>Bảo vệ chống suy diễn:</a:t>
            </a:r>
          </a:p>
          <a:p>
            <a:pPr marL="342900" indent="-342900" algn="just">
              <a:lnSpc>
                <a:spcPct val="90000"/>
              </a:lnSpc>
              <a:defRPr/>
            </a:pPr>
            <a:r>
              <a:rPr lang="en-US" altLang="en-US" sz="2400"/>
              <a:t>Suy diễn là khả năng có được các thông tin bí mật từ những thông tin không bí mật</a:t>
            </a:r>
          </a:p>
          <a:p>
            <a:pPr marL="342900" indent="-342900" algn="just">
              <a:lnSpc>
                <a:spcPct val="90000"/>
              </a:lnSpc>
              <a:defRPr/>
            </a:pPr>
            <a:r>
              <a:rPr lang="en-US" altLang="en-US" sz="2400"/>
              <a:t>Suy diễn trong CSDL bình thường</a:t>
            </a:r>
          </a:p>
          <a:p>
            <a:pPr marL="342900" indent="-342900" algn="just">
              <a:lnSpc>
                <a:spcPct val="90000"/>
              </a:lnSpc>
              <a:defRPr/>
            </a:pPr>
            <a:r>
              <a:rPr lang="en-US" altLang="en-US" sz="2400"/>
              <a:t>Suy diễn trong các CSDL thống kê (quan trọng)</a:t>
            </a:r>
          </a:p>
          <a:p>
            <a:pPr marL="342900" indent="-342900" algn="just">
              <a:lnSpc>
                <a:spcPct val="90000"/>
              </a:lnSpc>
              <a:defRPr/>
            </a:pPr>
            <a:endParaRPr lang="en-US" altLang="en-US" sz="2400"/>
          </a:p>
        </p:txBody>
      </p:sp>
      <p:sp>
        <p:nvSpPr>
          <p:cNvPr id="3" name="Slide Number Placeholder 2"/>
          <p:cNvSpPr>
            <a:spLocks noGrp="1"/>
          </p:cNvSpPr>
          <p:nvPr>
            <p:ph type="sldNum" sz="quarter" idx="12"/>
          </p:nvPr>
        </p:nvSpPr>
        <p:spPr/>
        <p:txBody>
          <a:bodyPr/>
          <a:lstStyle/>
          <a:p>
            <a:fld id="{064FD0D8-B247-423B-95C3-D6BD0862E143}" type="slidenum">
              <a:rPr lang="en-US" smtClean="0"/>
              <a:t>68</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322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dirty="0">
                <a:solidFill>
                  <a:srgbClr val="002060"/>
                </a:solidFill>
              </a:rPr>
              <a:t>Bảo vệ toàn vẹn CSDL:</a:t>
            </a:r>
          </a:p>
          <a:p>
            <a:pPr marL="342900" indent="-342900" algn="just">
              <a:lnSpc>
                <a:spcPct val="90000"/>
              </a:lnSpc>
              <a:defRPr/>
            </a:pPr>
            <a:r>
              <a:rPr lang="en-US" altLang="en-US" sz="2400" dirty="0"/>
              <a:t>Bảo vệ CSDL khỏi những người dùng không hợp pháp, tránh sửa đổi nội dùng dữ liệu trái phép</a:t>
            </a:r>
          </a:p>
          <a:p>
            <a:pPr marL="342900" indent="-342900" algn="just">
              <a:lnSpc>
                <a:spcPct val="90000"/>
              </a:lnSpc>
              <a:defRPr/>
            </a:pPr>
            <a:r>
              <a:rPr lang="en-US" altLang="en-US" sz="2400" dirty="0"/>
              <a:t>DBMS đưa ra các kiểm soát bằng các ràng buộc dữ liệu, thủ tục sao lưu, phục hồi và các thủ tục toàn đặc biệt.</a:t>
            </a:r>
          </a:p>
          <a:p>
            <a:pPr marL="342900" indent="-342900" algn="just">
              <a:lnSpc>
                <a:spcPct val="90000"/>
              </a:lnSpc>
              <a:defRPr/>
            </a:pPr>
            <a:r>
              <a:rPr lang="en-US" altLang="en-US" sz="2400" dirty="0"/>
              <a:t>Hệ thống phục hồi của DBMS sử dụng các file nhật ký: ghi lại tất cả các phép toán được thực hiện trên dữ liệu: đọc, ghi, xóa, chèn.</a:t>
            </a:r>
          </a:p>
          <a:p>
            <a:pPr marL="342900" indent="-342900" algn="just">
              <a:lnSpc>
                <a:spcPct val="90000"/>
              </a:lnSpc>
              <a:defRPr/>
            </a:pPr>
            <a:endParaRPr lang="en-US" altLang="en-US" sz="2400" dirty="0"/>
          </a:p>
        </p:txBody>
      </p:sp>
      <p:sp>
        <p:nvSpPr>
          <p:cNvPr id="3" name="Slide Number Placeholder 2"/>
          <p:cNvSpPr>
            <a:spLocks noGrp="1"/>
          </p:cNvSpPr>
          <p:nvPr>
            <p:ph type="sldNum" sz="quarter" idx="12"/>
          </p:nvPr>
        </p:nvSpPr>
        <p:spPr/>
        <p:txBody>
          <a:bodyPr/>
          <a:lstStyle/>
          <a:p>
            <a:fld id="{064FD0D8-B247-423B-95C3-D6BD0862E143}" type="slidenum">
              <a:rPr lang="en-US" smtClean="0"/>
              <a:t>69</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109039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lstStyle/>
          <a:p>
            <a:pPr marL="0" indent="0" algn="just">
              <a:buNone/>
            </a:pPr>
            <a:r>
              <a:rPr lang="en-US" sz="2400" b="1">
                <a:solidFill>
                  <a:srgbClr val="0070C0"/>
                </a:solidFill>
              </a:rPr>
              <a:t>Hệ thống thông tin (Information system) </a:t>
            </a:r>
          </a:p>
          <a:p>
            <a:pPr algn="just"/>
            <a:r>
              <a:rPr lang="en-US" sz="2400"/>
              <a:t>L</a:t>
            </a:r>
            <a:r>
              <a:rPr lang="vi-VN" sz="2400"/>
              <a:t>à một tập hợp của các phần cứng, phần mềm và các hệ mạng truyền thông được xây dựng và sử dụng để thu thập, tạo, tái tạo, phân phối và chia sẻ các dữ liệu, thông tin và tri thức nhằm phục vụ các mục tiêu của tổ chức.</a:t>
            </a:r>
            <a:endParaRPr lang="en-US" sz="2400"/>
          </a:p>
          <a:p>
            <a:pPr algn="just"/>
            <a:r>
              <a:rPr lang="en-US" sz="2400"/>
              <a:t>Ví dụ: </a:t>
            </a:r>
            <a:r>
              <a:rPr lang="vi-VN" sz="2400"/>
              <a:t>Cửa hàng bán sỉ và lẻ các loại nước ngọt, nước suối, rượu, bia... </a:t>
            </a:r>
            <a:endParaRPr lang="en-US" sz="2400"/>
          </a:p>
          <a:p>
            <a:pPr algn="just"/>
            <a:r>
              <a:rPr lang="vi-VN" sz="2400"/>
              <a:t>Đối tượng mà cửa hàng giao tiếp là khách hàng mua các loại nước giải khát, nhà cung cấp (các công ty sản xuất nước giải khát)cung cấp các loại nước giải khát cho cửa hàng và ngân hàng giao tiếp với cửa hàng thông qua việc gửi, rút và thanh toán tiền mặt cho nhà cung cấp.</a:t>
            </a:r>
            <a:endParaRPr lang="en-US" sz="2400"/>
          </a:p>
          <a:p>
            <a:pPr algn="just"/>
            <a:endParaRPr lang="en-US" dirty="0"/>
          </a:p>
        </p:txBody>
      </p:sp>
      <p:sp>
        <p:nvSpPr>
          <p:cNvPr id="5" name="Title 1"/>
          <p:cNvSpPr txBox="1">
            <a:spLocks/>
          </p:cNvSpPr>
          <p:nvPr/>
        </p:nvSpPr>
        <p:spPr bwMode="auto">
          <a:xfrm>
            <a:off x="-396240" y="228600"/>
            <a:ext cx="952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sz="3600" kern="0">
                <a:solidFill>
                  <a:srgbClr val="C00000"/>
                </a:solidFill>
              </a:rPr>
              <a:t>Hệ thống thông tin - Information Systems</a:t>
            </a:r>
          </a:p>
        </p:txBody>
      </p:sp>
      <p:sp>
        <p:nvSpPr>
          <p:cNvPr id="2" name="Slide Number Placeholder 1"/>
          <p:cNvSpPr>
            <a:spLocks noGrp="1"/>
          </p:cNvSpPr>
          <p:nvPr>
            <p:ph type="sldNum" sz="quarter" idx="12"/>
          </p:nvPr>
        </p:nvSpPr>
        <p:spPr/>
        <p:txBody>
          <a:bodyPr/>
          <a:lstStyle/>
          <a:p>
            <a:fld id="{064FD0D8-B247-423B-95C3-D6BD0862E143}" type="slidenum">
              <a:rPr lang="en-US" smtClean="0"/>
              <a:t>7</a:t>
            </a:fld>
            <a:endParaRPr lang="en-US"/>
          </a:p>
        </p:txBody>
      </p:sp>
      <p:cxnSp>
        <p:nvCxnSpPr>
          <p:cNvPr id="6" name="Straight Connector 5"/>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3655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a:solidFill>
                  <a:srgbClr val="002060"/>
                </a:solidFill>
              </a:rPr>
              <a:t>Một số phương pháp đảm bảo toàn vẹn dữ liệu:</a:t>
            </a:r>
          </a:p>
          <a:p>
            <a:pPr marL="342900" indent="-342900" algn="just">
              <a:lnSpc>
                <a:spcPct val="90000"/>
              </a:lnSpc>
              <a:defRPr/>
            </a:pPr>
            <a:r>
              <a:rPr lang="en-US" altLang="en-US" sz="2400"/>
              <a:t>Kiểu dữ liệu (data type)</a:t>
            </a:r>
          </a:p>
          <a:p>
            <a:pPr marL="342900" indent="-342900" algn="just">
              <a:lnSpc>
                <a:spcPct val="90000"/>
              </a:lnSpc>
              <a:defRPr/>
            </a:pPr>
            <a:r>
              <a:rPr lang="en-US" altLang="en-US" sz="2400"/>
              <a:t>Không có định nghĩa Null (Not null definitions)</a:t>
            </a:r>
          </a:p>
          <a:p>
            <a:pPr marL="342900" indent="-342900" algn="just">
              <a:lnSpc>
                <a:spcPct val="90000"/>
              </a:lnSpc>
              <a:defRPr/>
            </a:pPr>
            <a:r>
              <a:rPr lang="en-US" altLang="en-US" sz="2400"/>
              <a:t>Định nghĩa mặc định (Default defifitions)</a:t>
            </a:r>
          </a:p>
          <a:p>
            <a:pPr marL="342900" indent="-342900" algn="just">
              <a:lnSpc>
                <a:spcPct val="90000"/>
              </a:lnSpc>
              <a:defRPr/>
            </a:pPr>
            <a:r>
              <a:rPr lang="en-US" altLang="en-US" sz="2400"/>
              <a:t>Các thuộc tính định danh (Identity Properties)</a:t>
            </a:r>
          </a:p>
          <a:p>
            <a:pPr marL="342900" indent="-342900" algn="just">
              <a:lnSpc>
                <a:spcPct val="90000"/>
              </a:lnSpc>
              <a:defRPr/>
            </a:pPr>
            <a:r>
              <a:rPr lang="en-US" altLang="en-US" sz="2400"/>
              <a:t>Các ràng buộc (Constraints)</a:t>
            </a:r>
          </a:p>
          <a:p>
            <a:pPr marL="342900" indent="-342900" algn="just">
              <a:lnSpc>
                <a:spcPct val="90000"/>
              </a:lnSpc>
              <a:defRPr/>
            </a:pPr>
            <a:r>
              <a:rPr lang="en-US" altLang="en-US" sz="2400"/>
              <a:t>Các quy tắc (Rules)</a:t>
            </a:r>
          </a:p>
        </p:txBody>
      </p:sp>
      <p:sp>
        <p:nvSpPr>
          <p:cNvPr id="3" name="Slide Number Placeholder 2"/>
          <p:cNvSpPr>
            <a:spLocks noGrp="1"/>
          </p:cNvSpPr>
          <p:nvPr>
            <p:ph type="sldNum" sz="quarter" idx="12"/>
          </p:nvPr>
        </p:nvSpPr>
        <p:spPr/>
        <p:txBody>
          <a:bodyPr/>
          <a:lstStyle/>
          <a:p>
            <a:fld id="{064FD0D8-B247-423B-95C3-D6BD0862E143}" type="slidenum">
              <a:rPr lang="en-US" smtClean="0"/>
              <a:t>70</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242559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fontScale="92500" lnSpcReduction="10000"/>
          </a:bodyPr>
          <a:lstStyle/>
          <a:p>
            <a:pPr marL="0" indent="0" algn="just">
              <a:lnSpc>
                <a:spcPct val="90000"/>
              </a:lnSpc>
              <a:buNone/>
              <a:defRPr/>
            </a:pPr>
            <a:r>
              <a:rPr lang="en-US" altLang="en-US" sz="2400" dirty="0">
                <a:solidFill>
                  <a:srgbClr val="002060"/>
                </a:solidFill>
              </a:rPr>
              <a:t>Toàn vẹn dữ liệu thao tác:</a:t>
            </a:r>
          </a:p>
          <a:p>
            <a:pPr marL="342900" indent="-342900" algn="just">
              <a:lnSpc>
                <a:spcPct val="90000"/>
              </a:lnSpc>
              <a:defRPr/>
            </a:pPr>
            <a:r>
              <a:rPr lang="en-US" altLang="en-US" sz="2400" dirty="0"/>
              <a:t>Yêu cầu này đảm bảo tính tương thích logic của dữ liệu khi có nhiều giao tác thực hiện đồng thời</a:t>
            </a:r>
          </a:p>
          <a:p>
            <a:pPr marL="342900" indent="-342900" algn="just">
              <a:lnSpc>
                <a:spcPct val="90000"/>
              </a:lnSpc>
              <a:defRPr/>
            </a:pPr>
            <a:r>
              <a:rPr lang="en-US" altLang="en-US" sz="2400" dirty="0"/>
              <a:t>Một giao tác là một loạt các hoạt động xảy ra được xem như một đơn vị công việc nghĩa là hoặc thành công toàn bộ hoặc không làm gì cả.</a:t>
            </a:r>
          </a:p>
          <a:p>
            <a:pPr marL="342900" indent="-342900" algn="just">
              <a:lnSpc>
                <a:spcPct val="90000"/>
              </a:lnSpc>
              <a:defRPr/>
            </a:pPr>
            <a:r>
              <a:rPr lang="en-US" altLang="en-US" sz="2400" dirty="0"/>
              <a:t>Sử dụng kỹ </a:t>
            </a:r>
            <a:r>
              <a:rPr lang="en-US" altLang="en-US" sz="2400"/>
              <a:t>thuật khác </a:t>
            </a:r>
            <a:r>
              <a:rPr lang="en-US" altLang="en-US" sz="2400" dirty="0"/>
              <a:t>để đảm bảo truy nhập đồng thời vào cùng một thực thể dữ liệu</a:t>
            </a:r>
          </a:p>
          <a:p>
            <a:pPr marL="0" indent="0" algn="just">
              <a:lnSpc>
                <a:spcPct val="90000"/>
              </a:lnSpc>
              <a:buNone/>
              <a:defRPr/>
            </a:pPr>
            <a:r>
              <a:rPr lang="en-US" sz="2400" dirty="0">
                <a:latin typeface="Times New Roman" panose="02020603050405020304" pitchFamily="18" charset="0"/>
              </a:rPr>
              <a:t>Ví dụ: C</a:t>
            </a:r>
            <a:r>
              <a:rPr lang="en-US" sz="2600" dirty="0">
                <a:latin typeface="Times New Roman" panose="02020603050405020304" pitchFamily="18" charset="0"/>
              </a:rPr>
              <a:t>huyển $1000 từ account1  sang  account2 cần làm các bước sau:</a:t>
            </a:r>
          </a:p>
          <a:p>
            <a:pPr>
              <a:lnSpc>
                <a:spcPct val="80000"/>
              </a:lnSpc>
              <a:buFont typeface="Wingdings" panose="05000000000000000000" pitchFamily="2" charset="2"/>
              <a:buNone/>
            </a:pPr>
            <a:r>
              <a:rPr lang="en-US" sz="2600" dirty="0">
                <a:latin typeface="Times New Roman" panose="02020603050405020304" pitchFamily="18" charset="0"/>
              </a:rPr>
              <a:t>	1. Trừ $1000 từ account1</a:t>
            </a:r>
          </a:p>
          <a:p>
            <a:pPr>
              <a:lnSpc>
                <a:spcPct val="80000"/>
              </a:lnSpc>
              <a:buFont typeface="Wingdings" panose="05000000000000000000" pitchFamily="2" charset="2"/>
              <a:buNone/>
            </a:pPr>
            <a:r>
              <a:rPr lang="en-US" sz="2600" dirty="0">
                <a:latin typeface="Times New Roman" panose="02020603050405020304" pitchFamily="18" charset="0"/>
              </a:rPr>
              <a:t>	2. Cộng $1000 vào account2</a:t>
            </a:r>
          </a:p>
          <a:p>
            <a:pPr>
              <a:lnSpc>
                <a:spcPct val="80000"/>
              </a:lnSpc>
              <a:buFont typeface="Wingdings" panose="05000000000000000000" pitchFamily="2" charset="2"/>
              <a:buNone/>
            </a:pPr>
            <a:r>
              <a:rPr lang="en-US" sz="2600" dirty="0">
                <a:latin typeface="Times New Roman" panose="02020603050405020304" pitchFamily="18" charset="0"/>
              </a:rPr>
              <a:t>	Giao dịch chỉ hoàn tất khi nào?</a:t>
            </a:r>
          </a:p>
          <a:p>
            <a:pPr>
              <a:lnSpc>
                <a:spcPct val="80000"/>
              </a:lnSpc>
              <a:buFont typeface="Wingdings" panose="05000000000000000000" pitchFamily="2" charset="2"/>
              <a:buNone/>
            </a:pPr>
            <a:r>
              <a:rPr lang="en-US" altLang="en-US" sz="2600" dirty="0">
                <a:latin typeface="Times New Roman" panose="02020603050405020304" pitchFamily="18" charset="0"/>
              </a:rPr>
              <a:t>	Nếu thực hiện bước 1 xong thì máy bị lỗi thì chuyện gì xảy ra?</a:t>
            </a:r>
            <a:endParaRPr lang="en-US" altLang="en-US" sz="2400" dirty="0"/>
          </a:p>
        </p:txBody>
      </p:sp>
      <p:sp>
        <p:nvSpPr>
          <p:cNvPr id="3" name="Slide Number Placeholder 2"/>
          <p:cNvSpPr>
            <a:spLocks noGrp="1"/>
          </p:cNvSpPr>
          <p:nvPr>
            <p:ph type="sldNum" sz="quarter" idx="12"/>
          </p:nvPr>
        </p:nvSpPr>
        <p:spPr/>
        <p:txBody>
          <a:bodyPr/>
          <a:lstStyle/>
          <a:p>
            <a:fld id="{064FD0D8-B247-423B-95C3-D6BD0862E143}" type="slidenum">
              <a:rPr lang="en-US" smtClean="0"/>
              <a:t>71</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93753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dirty="0">
                <a:solidFill>
                  <a:srgbClr val="002060"/>
                </a:solidFill>
              </a:rPr>
              <a:t>Toàn vẹn ngữ nghĩa của dữ liệu:</a:t>
            </a:r>
          </a:p>
          <a:p>
            <a:pPr marL="342900" indent="-342900" algn="just">
              <a:lnSpc>
                <a:spcPct val="90000"/>
              </a:lnSpc>
              <a:defRPr/>
            </a:pPr>
            <a:r>
              <a:rPr lang="en-US" altLang="en-US" sz="2400" dirty="0"/>
              <a:t>Yêu cầu này đảm bảo thính tương thích logic của dữ liệu khi bị thay đổi, bằng cách kiểm tra các giá trị dữ liệu có nằm trong khoảng cho phép hay không (đó là ràng buộc toàn vẹn)</a:t>
            </a:r>
          </a:p>
          <a:p>
            <a:pPr marL="342900" indent="-342900" algn="just">
              <a:lnSpc>
                <a:spcPct val="90000"/>
              </a:lnSpc>
              <a:defRPr/>
            </a:pPr>
            <a:r>
              <a:rPr lang="en-US" altLang="en-US" sz="2400" dirty="0"/>
              <a:t>Ràng buộc (Constraints) là những thuộc tính mà ta áp đặt lên một bảng hay một cột để tránh việc lưu dữ liệu không chính xác vào CSDL.</a:t>
            </a:r>
          </a:p>
          <a:p>
            <a:pPr marL="342900" indent="-342900" algn="just">
              <a:lnSpc>
                <a:spcPct val="90000"/>
              </a:lnSpc>
              <a:defRPr/>
            </a:pPr>
            <a:r>
              <a:rPr lang="en-US" altLang="en-US" sz="2400" dirty="0"/>
              <a:t>Ví dụ: Kể các loại ràng buộc mà bạn biết</a:t>
            </a:r>
          </a:p>
        </p:txBody>
      </p:sp>
      <p:sp>
        <p:nvSpPr>
          <p:cNvPr id="3" name="Slide Number Placeholder 2"/>
          <p:cNvSpPr>
            <a:spLocks noGrp="1"/>
          </p:cNvSpPr>
          <p:nvPr>
            <p:ph type="sldNum" sz="quarter" idx="12"/>
          </p:nvPr>
        </p:nvSpPr>
        <p:spPr/>
        <p:txBody>
          <a:bodyPr/>
          <a:lstStyle/>
          <a:p>
            <a:fld id="{064FD0D8-B247-423B-95C3-D6BD0862E143}" type="slidenum">
              <a:rPr lang="en-US" smtClean="0"/>
              <a:t>72</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7779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dirty="0">
                <a:solidFill>
                  <a:srgbClr val="002060"/>
                </a:solidFill>
              </a:rPr>
              <a:t>Khả năng lưu vết và kiểm tra:</a:t>
            </a:r>
          </a:p>
          <a:p>
            <a:pPr marL="342900" indent="-342900" algn="just">
              <a:lnSpc>
                <a:spcPct val="90000"/>
              </a:lnSpc>
              <a:defRPr/>
            </a:pPr>
            <a:r>
              <a:rPr lang="en-US" altLang="en-US" sz="2400" dirty="0"/>
              <a:t>Là khả năng ghi lại mọi truy cập tới dữ liệu (với các phép toán read và write).</a:t>
            </a:r>
          </a:p>
          <a:p>
            <a:pPr marL="342900" indent="-342900" algn="just">
              <a:lnSpc>
                <a:spcPct val="90000"/>
              </a:lnSpc>
              <a:defRPr/>
            </a:pPr>
            <a:r>
              <a:rPr lang="en-US" altLang="en-US" sz="2400" dirty="0"/>
              <a:t>Khả năng kiểm tra và lưu vết đảm bảo tính toàn vẹn dữ liệu vật lý và trợ giúp cho việc phân tích dãy truy cập vào CSDL</a:t>
            </a:r>
          </a:p>
        </p:txBody>
      </p:sp>
      <p:sp>
        <p:nvSpPr>
          <p:cNvPr id="3" name="Slide Number Placeholder 2"/>
          <p:cNvSpPr>
            <a:spLocks noGrp="1"/>
          </p:cNvSpPr>
          <p:nvPr>
            <p:ph type="sldNum" sz="quarter" idx="12"/>
          </p:nvPr>
        </p:nvSpPr>
        <p:spPr/>
        <p:txBody>
          <a:bodyPr/>
          <a:lstStyle/>
          <a:p>
            <a:fld id="{064FD0D8-B247-423B-95C3-D6BD0862E143}" type="slidenum">
              <a:rPr lang="en-US" smtClean="0"/>
              <a:t>73</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2845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dirty="0">
                <a:solidFill>
                  <a:srgbClr val="002060"/>
                </a:solidFill>
              </a:rPr>
              <a:t>Xác thực người dùng:</a:t>
            </a:r>
          </a:p>
          <a:p>
            <a:pPr marL="342900" indent="-342900" algn="just">
              <a:lnSpc>
                <a:spcPct val="90000"/>
              </a:lnSpc>
              <a:defRPr/>
            </a:pPr>
            <a:r>
              <a:rPr lang="en-US" altLang="en-US" sz="2400" dirty="0"/>
              <a:t>Yêu cầu này thực sự cần thiết để xác định tính duy nhất của người dùng. </a:t>
            </a:r>
          </a:p>
          <a:p>
            <a:pPr marL="342900" indent="-342900" algn="just">
              <a:lnSpc>
                <a:spcPct val="90000"/>
              </a:lnSpc>
              <a:defRPr/>
            </a:pPr>
            <a:r>
              <a:rPr lang="en-US" altLang="en-US" sz="2400" dirty="0"/>
              <a:t>Định danh người dùng làm cơ sở cho việc trao quyền. </a:t>
            </a:r>
          </a:p>
          <a:p>
            <a:pPr marL="342900" indent="-342900" algn="just">
              <a:lnSpc>
                <a:spcPct val="90000"/>
              </a:lnSpc>
              <a:defRPr/>
            </a:pPr>
            <a:r>
              <a:rPr lang="en-US" altLang="en-US" sz="2400" dirty="0"/>
              <a:t>Người dùng được phép truy nhập dữ liệu khi hệ thống xác định người dùng này là hợp pháp</a:t>
            </a:r>
          </a:p>
        </p:txBody>
      </p:sp>
      <p:sp>
        <p:nvSpPr>
          <p:cNvPr id="3" name="Slide Number Placeholder 2"/>
          <p:cNvSpPr>
            <a:spLocks noGrp="1"/>
          </p:cNvSpPr>
          <p:nvPr>
            <p:ph type="sldNum" sz="quarter" idx="12"/>
          </p:nvPr>
        </p:nvSpPr>
        <p:spPr/>
        <p:txBody>
          <a:bodyPr/>
          <a:lstStyle/>
          <a:p>
            <a:fld id="{064FD0D8-B247-423B-95C3-D6BD0862E143}" type="slidenum">
              <a:rPr lang="en-US" smtClean="0"/>
              <a:t>74</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39602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a:solidFill>
                  <a:srgbClr val="002060"/>
                </a:solidFill>
              </a:rPr>
              <a:t>Quản lý và bảo vệ dữ liệu nhạy cảm:</a:t>
            </a:r>
          </a:p>
          <a:p>
            <a:pPr marL="342900" indent="-342900" algn="just">
              <a:lnSpc>
                <a:spcPct val="90000"/>
              </a:lnSpc>
              <a:defRPr/>
            </a:pPr>
            <a:r>
              <a:rPr lang="en-US" altLang="en-US" sz="2400"/>
              <a:t>Dữ liệu nhạy cảm là dữ liệu không được để công khai</a:t>
            </a:r>
          </a:p>
          <a:p>
            <a:pPr marL="342900" indent="-342900" algn="just">
              <a:lnSpc>
                <a:spcPct val="90000"/>
              </a:lnSpc>
              <a:defRPr/>
            </a:pPr>
            <a:r>
              <a:rPr lang="en-US" altLang="en-US" sz="2400"/>
              <a:t>Dữ liệu nhạy cảm chỉ được cấp phép cho người dùng hợp pháp</a:t>
            </a:r>
          </a:p>
        </p:txBody>
      </p:sp>
      <p:sp>
        <p:nvSpPr>
          <p:cNvPr id="3" name="Slide Number Placeholder 2"/>
          <p:cNvSpPr>
            <a:spLocks noGrp="1"/>
          </p:cNvSpPr>
          <p:nvPr>
            <p:ph type="sldNum" sz="quarter" idx="12"/>
          </p:nvPr>
        </p:nvSpPr>
        <p:spPr/>
        <p:txBody>
          <a:bodyPr/>
          <a:lstStyle/>
          <a:p>
            <a:fld id="{064FD0D8-B247-423B-95C3-D6BD0862E143}" type="slidenum">
              <a:rPr lang="en-US" smtClean="0"/>
              <a:t>75</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20117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marL="0" indent="0" algn="just">
              <a:lnSpc>
                <a:spcPct val="90000"/>
              </a:lnSpc>
              <a:buNone/>
              <a:defRPr/>
            </a:pPr>
            <a:r>
              <a:rPr lang="en-US" altLang="en-US" sz="2400">
                <a:solidFill>
                  <a:srgbClr val="002060"/>
                </a:solidFill>
              </a:rPr>
              <a:t>Bảo vệ nhiều mức:</a:t>
            </a:r>
          </a:p>
          <a:p>
            <a:pPr marL="342900" indent="-342900" algn="just">
              <a:lnSpc>
                <a:spcPct val="90000"/>
              </a:lnSpc>
              <a:defRPr/>
            </a:pPr>
            <a:r>
              <a:rPr lang="en-US" altLang="en-US" sz="2400"/>
              <a:t>Bao gồm một tập các yêu cầu bảo vệ: dữ liệu được phân loại thành nhiều mức nhạy cảm</a:t>
            </a:r>
          </a:p>
          <a:p>
            <a:pPr marL="342900" indent="-342900" algn="just">
              <a:lnSpc>
                <a:spcPct val="90000"/>
              </a:lnSpc>
              <a:defRPr/>
            </a:pPr>
            <a:r>
              <a:rPr lang="en-US" altLang="en-US" sz="2400"/>
              <a:t>Mục đích bảo vệ nhiều mức là phân loại các mục thông tin khác nhau, đồng thời phân quyền cho các mức truy nhập khác nhau vào các mục riêng biệt</a:t>
            </a:r>
          </a:p>
          <a:p>
            <a:pPr marL="342900" indent="-342900" algn="just">
              <a:lnSpc>
                <a:spcPct val="90000"/>
              </a:lnSpc>
              <a:defRPr/>
            </a:pPr>
            <a:r>
              <a:rPr lang="en-US" altLang="en-US" sz="2400"/>
              <a:t>Một yêu cầu nữa đối với bảo vệ nhiều mức là khả năng gán mức cho các thông tin.</a:t>
            </a:r>
          </a:p>
        </p:txBody>
      </p:sp>
      <p:sp>
        <p:nvSpPr>
          <p:cNvPr id="3" name="Slide Number Placeholder 2"/>
          <p:cNvSpPr>
            <a:spLocks noGrp="1"/>
          </p:cNvSpPr>
          <p:nvPr>
            <p:ph type="sldNum" sz="quarter" idx="12"/>
          </p:nvPr>
        </p:nvSpPr>
        <p:spPr/>
        <p:txBody>
          <a:bodyPr/>
          <a:lstStyle/>
          <a:p>
            <a:fld id="{064FD0D8-B247-423B-95C3-D6BD0862E143}" type="slidenum">
              <a:rPr lang="en-US" smtClean="0"/>
              <a:t>76</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
        <p:nvSpPr>
          <p:cNvPr id="8" name="Title 1"/>
          <p:cNvSpPr>
            <a:spLocks noGrp="1"/>
          </p:cNvSpPr>
          <p:nvPr>
            <p:ph type="title"/>
          </p:nvPr>
        </p:nvSpPr>
        <p:spPr>
          <a:xfrm>
            <a:off x="304800" y="228600"/>
            <a:ext cx="8915400" cy="828675"/>
          </a:xfrm>
        </p:spPr>
        <p:txBody>
          <a:bodyPr>
            <a:normAutofit fontScale="90000"/>
          </a:bodyPr>
          <a:lstStyle/>
          <a:p>
            <a:r>
              <a:rPr lang="en-US" altLang="en-US" sz="4000">
                <a:solidFill>
                  <a:srgbClr val="C00000"/>
                </a:solidFill>
              </a:rPr>
              <a:t>Các yêu cầu về bảo mật</a:t>
            </a:r>
            <a:br>
              <a:rPr lang="en-US" altLang="en-US" sz="4000">
                <a:solidFill>
                  <a:srgbClr val="C00000"/>
                </a:solidFill>
              </a:rPr>
            </a:br>
            <a:r>
              <a:rPr lang="en-US" altLang="en-US" sz="4000">
                <a:solidFill>
                  <a:srgbClr val="C00000"/>
                </a:solidFill>
              </a:rPr>
              <a:t>Database Security Requirements</a:t>
            </a:r>
            <a:endParaRPr lang="en-US" sz="4000" dirty="0">
              <a:solidFill>
                <a:srgbClr val="C00000"/>
              </a:solidFill>
            </a:endParaRPr>
          </a:p>
        </p:txBody>
      </p:sp>
    </p:spTree>
    <p:extLst>
      <p:ext uri="{BB962C8B-B14F-4D97-AF65-F5344CB8AC3E}">
        <p14:creationId xmlns:p14="http://schemas.microsoft.com/office/powerpoint/2010/main" val="361953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0650"/>
            <a:ext cx="9067800" cy="828675"/>
          </a:xfrm>
        </p:spPr>
        <p:txBody>
          <a:bodyPr>
            <a:normAutofit fontScale="90000"/>
          </a:bodyPr>
          <a:lstStyle/>
          <a:p>
            <a:r>
              <a:rPr lang="en-US" sz="4000">
                <a:solidFill>
                  <a:srgbClr val="C00000"/>
                </a:solidFill>
              </a:rPr>
              <a:t>Các mức bảo mật CSDL</a:t>
            </a:r>
            <a:br>
              <a:rPr lang="en-US" sz="4000">
                <a:solidFill>
                  <a:srgbClr val="C00000"/>
                </a:solidFill>
              </a:rPr>
            </a:br>
            <a:r>
              <a:rPr lang="en-US" sz="4000">
                <a:solidFill>
                  <a:srgbClr val="C00000"/>
                </a:solidFill>
              </a:rPr>
              <a:t>Database Security Levels</a:t>
            </a:r>
            <a:endParaRPr lang="en-US" sz="4000" dirty="0">
              <a:solidFill>
                <a:srgbClr val="C00000"/>
              </a:solidFill>
            </a:endParaRPr>
          </a:p>
        </p:txBody>
      </p:sp>
      <p:pic>
        <p:nvPicPr>
          <p:cNvPr id="5" name="Content Placeholder 4" descr="Fig01-1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4225" y="1379538"/>
            <a:ext cx="4956175" cy="4868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p:txBody>
          <a:bodyPr/>
          <a:lstStyle/>
          <a:p>
            <a:fld id="{064FD0D8-B247-423B-95C3-D6BD0862E143}" type="slidenum">
              <a:rPr lang="en-US" smtClean="0"/>
              <a:t>77</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88478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19063"/>
            <a:ext cx="9067800" cy="828675"/>
          </a:xfrm>
        </p:spPr>
        <p:txBody>
          <a:bodyPr>
            <a:normAutofit fontScale="90000"/>
          </a:bodyPr>
          <a:lstStyle/>
          <a:p>
            <a:r>
              <a:rPr lang="en-US" sz="4000">
                <a:solidFill>
                  <a:srgbClr val="C00000"/>
                </a:solidFill>
              </a:rPr>
              <a:t>Các phương pháp bảo mật CSDL</a:t>
            </a:r>
            <a:br>
              <a:rPr lang="en-US" sz="4000">
                <a:solidFill>
                  <a:srgbClr val="C00000"/>
                </a:solidFill>
              </a:rPr>
            </a:br>
            <a:r>
              <a:rPr lang="en-US" sz="4000">
                <a:solidFill>
                  <a:srgbClr val="C00000"/>
                </a:solidFill>
              </a:rPr>
              <a:t>Database Security Methodology</a:t>
            </a:r>
            <a:endParaRPr lang="en-US" sz="4000" dirty="0">
              <a:solidFill>
                <a:srgbClr val="C00000"/>
              </a:solidFill>
            </a:endParaRPr>
          </a:p>
        </p:txBody>
      </p:sp>
      <p:pic>
        <p:nvPicPr>
          <p:cNvPr id="6" name="Picture 4" descr="Fig01-1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900" y="1600200"/>
            <a:ext cx="8077200" cy="3794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p:cNvSpPr>
            <a:spLocks noGrp="1"/>
          </p:cNvSpPr>
          <p:nvPr>
            <p:ph type="sldNum" sz="quarter" idx="12"/>
          </p:nvPr>
        </p:nvSpPr>
        <p:spPr/>
        <p:txBody>
          <a:bodyPr/>
          <a:lstStyle/>
          <a:p>
            <a:fld id="{064FD0D8-B247-423B-95C3-D6BD0862E143}" type="slidenum">
              <a:rPr lang="en-US" smtClean="0"/>
              <a:t>78</a:t>
            </a:fld>
            <a:endParaRPr lang="en-US"/>
          </a:p>
        </p:txBody>
      </p:sp>
      <p:cxnSp>
        <p:nvCxnSpPr>
          <p:cNvPr id="7" name="Straight Connector 6"/>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25454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6537"/>
            <a:ext cx="9067800" cy="828675"/>
          </a:xfrm>
        </p:spPr>
        <p:txBody>
          <a:bodyPr>
            <a:normAutofit fontScale="90000"/>
          </a:bodyPr>
          <a:lstStyle/>
          <a:p>
            <a:r>
              <a:rPr lang="en-US" sz="4000">
                <a:solidFill>
                  <a:srgbClr val="C00000"/>
                </a:solidFill>
              </a:rPr>
              <a:t>Các phương pháp bảo mật CSDL</a:t>
            </a:r>
            <a:br>
              <a:rPr lang="en-US" sz="4000">
                <a:solidFill>
                  <a:srgbClr val="C00000"/>
                </a:solidFill>
              </a:rPr>
            </a:br>
            <a:r>
              <a:rPr lang="en-US" sz="4000">
                <a:solidFill>
                  <a:srgbClr val="C00000"/>
                </a:solidFill>
              </a:rPr>
              <a:t>Database Security Methodology</a:t>
            </a:r>
            <a:endParaRPr lang="en-US" sz="4000" dirty="0">
              <a:solidFill>
                <a:srgbClr val="C00000"/>
              </a:solidFill>
            </a:endParaRPr>
          </a:p>
        </p:txBody>
      </p:sp>
      <p:sp>
        <p:nvSpPr>
          <p:cNvPr id="3" name="Content Placeholder 2"/>
          <p:cNvSpPr>
            <a:spLocks noGrp="1"/>
          </p:cNvSpPr>
          <p:nvPr>
            <p:ph idx="1"/>
          </p:nvPr>
        </p:nvSpPr>
        <p:spPr>
          <a:xfrm>
            <a:off x="457200" y="1295400"/>
            <a:ext cx="8229600" cy="4830763"/>
          </a:xfrm>
        </p:spPr>
        <p:txBody>
          <a:bodyPr>
            <a:noAutofit/>
          </a:bodyPr>
          <a:lstStyle/>
          <a:p>
            <a:pPr algn="just">
              <a:lnSpc>
                <a:spcPct val="100000"/>
              </a:lnSpc>
            </a:pPr>
            <a:r>
              <a:rPr lang="en-US" sz="2400" dirty="0"/>
              <a:t>Có 2 phương pháp mã hóa dữ liệu và mã hóa ứng dụng.</a:t>
            </a:r>
          </a:p>
          <a:p>
            <a:pPr algn="just">
              <a:lnSpc>
                <a:spcPct val="100000"/>
              </a:lnSpc>
            </a:pPr>
            <a:r>
              <a:rPr lang="en-US" sz="2400" dirty="0"/>
              <a:t>Mã hóa dữ liệu ở mức độ này không cung cấp mức độ bảo mật truy cập đến CSDL ở mức độ bảng (table), cột (column) và dòng (row), bất cứ ai với quyền truy xuất CSDL đều có thể truy cập vào tất cả dữ liệu trong CSDL. </a:t>
            </a:r>
          </a:p>
          <a:p>
            <a:pPr algn="just">
              <a:lnSpc>
                <a:spcPct val="100000"/>
              </a:lnSpc>
            </a:pPr>
            <a:r>
              <a:rPr lang="en-US" sz="2400" dirty="0"/>
              <a:t>Điều này phát sinh một nguy cơ nghiêm trọng, cho phép các đối tượng với quyền quản trị (admin) truy cập tất cả các dữ liệu nhạy cảm. Thêm vào đó, giải pháp này bị hạn chế vì không cho phép phân quyền khác nhau cho người sử dụng CSDL.</a:t>
            </a:r>
          </a:p>
        </p:txBody>
      </p:sp>
      <p:sp>
        <p:nvSpPr>
          <p:cNvPr id="4" name="Slide Number Placeholder 3"/>
          <p:cNvSpPr>
            <a:spLocks noGrp="1"/>
          </p:cNvSpPr>
          <p:nvPr>
            <p:ph type="sldNum" sz="quarter" idx="12"/>
          </p:nvPr>
        </p:nvSpPr>
        <p:spPr/>
        <p:txBody>
          <a:bodyPr/>
          <a:lstStyle/>
          <a:p>
            <a:fld id="{064FD0D8-B247-423B-95C3-D6BD0862E143}" type="slidenum">
              <a:rPr lang="en-US" smtClean="0"/>
              <a:t>79</a:t>
            </a:fld>
            <a:endParaRPr lang="en-US"/>
          </a:p>
        </p:txBody>
      </p:sp>
      <p:cxnSp>
        <p:nvCxnSpPr>
          <p:cNvPr id="7" name="Straight Connector 6"/>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59303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57200" y="1378594"/>
            <a:ext cx="8229600" cy="4830763"/>
          </a:xfrm>
        </p:spPr>
        <p:txBody>
          <a:bodyPr>
            <a:normAutofit/>
          </a:bodyPr>
          <a:lstStyle/>
          <a:p>
            <a:pPr algn="just"/>
            <a:r>
              <a:rPr lang="en-US" sz="2800" b="1">
                <a:solidFill>
                  <a:srgbClr val="0000CC"/>
                </a:solidFill>
              </a:rPr>
              <a:t>Tài sản của hệ thống thông tin bao gồm:</a:t>
            </a:r>
            <a:r>
              <a:rPr lang="en-US" sz="2800"/>
              <a:t> </a:t>
            </a:r>
          </a:p>
          <a:p>
            <a:pPr marL="1027113" lvl="2" indent="-341313" algn="just">
              <a:buFont typeface="Wingdings" panose="05000000000000000000" pitchFamily="2" charset="2"/>
              <a:buChar char="ü"/>
            </a:pPr>
            <a:r>
              <a:rPr lang="en-US" sz="2800"/>
              <a:t>Phần cứng </a:t>
            </a:r>
          </a:p>
          <a:p>
            <a:pPr marL="1027113" lvl="2" indent="-341313" algn="just">
              <a:buFont typeface="Wingdings" panose="05000000000000000000" pitchFamily="2" charset="2"/>
              <a:buChar char="ü"/>
            </a:pPr>
            <a:r>
              <a:rPr lang="en-US" sz="2800"/>
              <a:t>Phần mềm </a:t>
            </a:r>
          </a:p>
          <a:p>
            <a:pPr marL="1027113" lvl="2" indent="-341313" algn="just">
              <a:buFont typeface="Wingdings" panose="05000000000000000000" pitchFamily="2" charset="2"/>
              <a:buChar char="ü"/>
            </a:pPr>
            <a:r>
              <a:rPr lang="en-US" sz="2800"/>
              <a:t>Dữ liệu </a:t>
            </a:r>
          </a:p>
          <a:p>
            <a:pPr marL="1027113" lvl="2" indent="-341313" algn="just">
              <a:buFont typeface="Wingdings" panose="05000000000000000000" pitchFamily="2" charset="2"/>
              <a:buChar char="ü"/>
            </a:pPr>
            <a:r>
              <a:rPr lang="en-US" sz="2800"/>
              <a:t>Các truyền thông</a:t>
            </a:r>
          </a:p>
          <a:p>
            <a:pPr marL="685800" lvl="2" indent="0" algn="just">
              <a:buNone/>
            </a:pPr>
            <a:r>
              <a:rPr lang="en-US" sz="2800"/>
              <a:t>    giữa các máy tính </a:t>
            </a:r>
          </a:p>
          <a:p>
            <a:pPr marL="685800" lvl="2" indent="0" algn="just">
              <a:buNone/>
            </a:pPr>
            <a:r>
              <a:rPr lang="en-US" sz="2800"/>
              <a:t>    của hệ thống </a:t>
            </a:r>
          </a:p>
          <a:p>
            <a:pPr marL="1027113" lvl="2" indent="-341313" algn="just">
              <a:buFont typeface="Wingdings" panose="05000000000000000000" pitchFamily="2" charset="2"/>
              <a:buChar char="ü"/>
            </a:pPr>
            <a:r>
              <a:rPr lang="en-US" sz="2800"/>
              <a:t>Các hàm, thủ tục</a:t>
            </a:r>
          </a:p>
          <a:p>
            <a:pPr marL="1027113" lvl="2" indent="-341313" algn="just">
              <a:buFont typeface="Wingdings" panose="05000000000000000000" pitchFamily="2" charset="2"/>
              <a:buChar char="ü"/>
            </a:pPr>
            <a:r>
              <a:rPr lang="en-US" sz="2800"/>
              <a:t>Môi trường làm việc </a:t>
            </a:r>
          </a:p>
          <a:p>
            <a:pPr marL="1027113" lvl="2" indent="-341313" algn="just">
              <a:buFont typeface="Wingdings" panose="05000000000000000000" pitchFamily="2" charset="2"/>
              <a:buChar char="ü"/>
            </a:pPr>
            <a:r>
              <a:rPr lang="en-US" sz="2800"/>
              <a:t>Con người </a:t>
            </a:r>
          </a:p>
          <a:p>
            <a:endParaRPr lang="en-US" sz="2800" dirty="0"/>
          </a:p>
        </p:txBody>
      </p:sp>
      <p:sp>
        <p:nvSpPr>
          <p:cNvPr id="5" name="Title 1"/>
          <p:cNvSpPr txBox="1">
            <a:spLocks/>
          </p:cNvSpPr>
          <p:nvPr/>
        </p:nvSpPr>
        <p:spPr bwMode="auto">
          <a:xfrm>
            <a:off x="-1371600" y="62085"/>
            <a:ext cx="952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1" fontAlgn="base" hangingPunct="1">
              <a:spcBef>
                <a:spcPct val="0"/>
              </a:spcBef>
              <a:spcAft>
                <a:spcPct val="0"/>
              </a:spcAft>
              <a:defRPr kumimoji="1" sz="2700" b="1">
                <a:solidFill>
                  <a:schemeClr val="tx2"/>
                </a:solidFill>
                <a:latin typeface="+mj-lt"/>
                <a:ea typeface="+mj-ea"/>
                <a:cs typeface="+mj-cs"/>
              </a:defRPr>
            </a:lvl1pPr>
            <a:lvl2pPr algn="r" rtl="0" eaLnBrk="1" fontAlgn="base" hangingPunct="1">
              <a:spcBef>
                <a:spcPct val="0"/>
              </a:spcBef>
              <a:spcAft>
                <a:spcPct val="0"/>
              </a:spcAft>
              <a:defRPr kumimoji="1" sz="2700" b="1">
                <a:solidFill>
                  <a:schemeClr val="tx2"/>
                </a:solidFill>
                <a:latin typeface="Arial" charset="0"/>
                <a:cs typeface="Arial" charset="0"/>
              </a:defRPr>
            </a:lvl2pPr>
            <a:lvl3pPr algn="r" rtl="0" eaLnBrk="1" fontAlgn="base" hangingPunct="1">
              <a:spcBef>
                <a:spcPct val="0"/>
              </a:spcBef>
              <a:spcAft>
                <a:spcPct val="0"/>
              </a:spcAft>
              <a:defRPr kumimoji="1" sz="2700" b="1">
                <a:solidFill>
                  <a:schemeClr val="tx2"/>
                </a:solidFill>
                <a:latin typeface="Arial" charset="0"/>
                <a:cs typeface="Arial" charset="0"/>
              </a:defRPr>
            </a:lvl3pPr>
            <a:lvl4pPr algn="r" rtl="0" eaLnBrk="1" fontAlgn="base" hangingPunct="1">
              <a:spcBef>
                <a:spcPct val="0"/>
              </a:spcBef>
              <a:spcAft>
                <a:spcPct val="0"/>
              </a:spcAft>
              <a:defRPr kumimoji="1" sz="2700" b="1">
                <a:solidFill>
                  <a:schemeClr val="tx2"/>
                </a:solidFill>
                <a:latin typeface="Arial" charset="0"/>
                <a:cs typeface="Arial" charset="0"/>
              </a:defRPr>
            </a:lvl4pPr>
            <a:lvl5pPr algn="r" rtl="0" eaLnBrk="1" fontAlgn="base" hangingPunct="1">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a:lstStyle>
          <a:p>
            <a:r>
              <a:rPr lang="en-US" sz="3600" kern="0">
                <a:solidFill>
                  <a:srgbClr val="C00000"/>
                </a:solidFill>
              </a:rPr>
              <a:t>Hệ thống thông tin - Information Systems</a:t>
            </a:r>
          </a:p>
        </p:txBody>
      </p:sp>
      <p:sp>
        <p:nvSpPr>
          <p:cNvPr id="2" name="Slide Number Placeholder 1"/>
          <p:cNvSpPr>
            <a:spLocks noGrp="1"/>
          </p:cNvSpPr>
          <p:nvPr>
            <p:ph type="sldNum" sz="quarter" idx="12"/>
          </p:nvPr>
        </p:nvSpPr>
        <p:spPr/>
        <p:txBody>
          <a:bodyPr/>
          <a:lstStyle/>
          <a:p>
            <a:fld id="{064FD0D8-B247-423B-95C3-D6BD0862E143}" type="slidenum">
              <a:rPr lang="en-US" smtClean="0"/>
              <a:t>8</a:t>
            </a:fld>
            <a:endParaRPr lang="en-US"/>
          </a:p>
        </p:txBody>
      </p:sp>
      <p:cxnSp>
        <p:nvCxnSpPr>
          <p:cNvPr id="6" name="Straight Connector 5"/>
          <p:cNvCxnSpPr/>
          <p:nvPr/>
        </p:nvCxnSpPr>
        <p:spPr>
          <a:xfrm>
            <a:off x="76200" y="106680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9" name="Content Placeholder 4" descr="Fig01-0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485362" y="2209800"/>
            <a:ext cx="4648200" cy="34258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794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fade">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fade">
                                      <p:cBhvr>
                                        <p:cTn id="17" dur="500"/>
                                        <p:tgtEl>
                                          <p:spTgt spid="15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63">
                                            <p:txEl>
                                              <p:pRg st="3" end="3"/>
                                            </p:txEl>
                                          </p:spTgt>
                                        </p:tgtEl>
                                        <p:attrNameLst>
                                          <p:attrName>style.visibility</p:attrName>
                                        </p:attrNameLst>
                                      </p:cBhvr>
                                      <p:to>
                                        <p:strVal val="visible"/>
                                      </p:to>
                                    </p:set>
                                    <p:animEffect transition="in" filter="fade">
                                      <p:cBhvr>
                                        <p:cTn id="22" dur="500"/>
                                        <p:tgtEl>
                                          <p:spTgt spid="153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animEffect transition="in" filter="fade">
                                      <p:cBhvr>
                                        <p:cTn id="27" dur="500"/>
                                        <p:tgtEl>
                                          <p:spTgt spid="153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363">
                                            <p:txEl>
                                              <p:pRg st="5" end="5"/>
                                            </p:txEl>
                                          </p:spTgt>
                                        </p:tgtEl>
                                        <p:attrNameLst>
                                          <p:attrName>style.visibility</p:attrName>
                                        </p:attrNameLst>
                                      </p:cBhvr>
                                      <p:to>
                                        <p:strVal val="visible"/>
                                      </p:to>
                                    </p:set>
                                    <p:animEffect transition="in" filter="fade">
                                      <p:cBhvr>
                                        <p:cTn id="32" dur="500"/>
                                        <p:tgtEl>
                                          <p:spTgt spid="153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363">
                                            <p:txEl>
                                              <p:pRg st="6" end="6"/>
                                            </p:txEl>
                                          </p:spTgt>
                                        </p:tgtEl>
                                        <p:attrNameLst>
                                          <p:attrName>style.visibility</p:attrName>
                                        </p:attrNameLst>
                                      </p:cBhvr>
                                      <p:to>
                                        <p:strVal val="visible"/>
                                      </p:to>
                                    </p:set>
                                    <p:animEffect transition="in" filter="fade">
                                      <p:cBhvr>
                                        <p:cTn id="37" dur="500"/>
                                        <p:tgtEl>
                                          <p:spTgt spid="153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363">
                                            <p:txEl>
                                              <p:pRg st="7" end="7"/>
                                            </p:txEl>
                                          </p:spTgt>
                                        </p:tgtEl>
                                        <p:attrNameLst>
                                          <p:attrName>style.visibility</p:attrName>
                                        </p:attrNameLst>
                                      </p:cBhvr>
                                      <p:to>
                                        <p:strVal val="visible"/>
                                      </p:to>
                                    </p:set>
                                    <p:animEffect transition="in" filter="fade">
                                      <p:cBhvr>
                                        <p:cTn id="42" dur="500"/>
                                        <p:tgtEl>
                                          <p:spTgt spid="153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363">
                                            <p:txEl>
                                              <p:pRg st="8" end="8"/>
                                            </p:txEl>
                                          </p:spTgt>
                                        </p:tgtEl>
                                        <p:attrNameLst>
                                          <p:attrName>style.visibility</p:attrName>
                                        </p:attrNameLst>
                                      </p:cBhvr>
                                      <p:to>
                                        <p:strVal val="visible"/>
                                      </p:to>
                                    </p:set>
                                    <p:animEffect transition="in" filter="fade">
                                      <p:cBhvr>
                                        <p:cTn id="47" dur="500"/>
                                        <p:tgtEl>
                                          <p:spTgt spid="1536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363">
                                            <p:txEl>
                                              <p:pRg st="9" end="9"/>
                                            </p:txEl>
                                          </p:spTgt>
                                        </p:tgtEl>
                                        <p:attrNameLst>
                                          <p:attrName>style.visibility</p:attrName>
                                        </p:attrNameLst>
                                      </p:cBhvr>
                                      <p:to>
                                        <p:strVal val="visible"/>
                                      </p:to>
                                    </p:set>
                                    <p:animEffect transition="in" filter="fade">
                                      <p:cBhvr>
                                        <p:cTn id="52"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067800" cy="828675"/>
          </a:xfrm>
        </p:spPr>
        <p:txBody>
          <a:bodyPr>
            <a:normAutofit fontScale="90000"/>
          </a:bodyPr>
          <a:lstStyle/>
          <a:p>
            <a:r>
              <a:rPr lang="en-US" sz="4000">
                <a:solidFill>
                  <a:srgbClr val="C00000"/>
                </a:solidFill>
              </a:rPr>
              <a:t>Các phương pháp bảo mật CSDL</a:t>
            </a:r>
            <a:br>
              <a:rPr lang="en-US" sz="4000">
                <a:solidFill>
                  <a:srgbClr val="C00000"/>
                </a:solidFill>
              </a:rPr>
            </a:br>
            <a:r>
              <a:rPr lang="en-US" sz="4000">
                <a:solidFill>
                  <a:srgbClr val="C00000"/>
                </a:solidFill>
              </a:rPr>
              <a:t>Database Security Methodology</a:t>
            </a:r>
            <a:endParaRPr lang="en-US" sz="4000" dirty="0">
              <a:solidFill>
                <a:srgbClr val="C00000"/>
              </a:solidFill>
            </a:endParaRPr>
          </a:p>
        </p:txBody>
      </p:sp>
      <p:sp>
        <p:nvSpPr>
          <p:cNvPr id="3" name="Content Placeholder 2"/>
          <p:cNvSpPr>
            <a:spLocks noGrp="1"/>
          </p:cNvSpPr>
          <p:nvPr>
            <p:ph idx="1"/>
          </p:nvPr>
        </p:nvSpPr>
        <p:spPr>
          <a:xfrm>
            <a:off x="457200" y="1295400"/>
            <a:ext cx="8458200" cy="4830763"/>
          </a:xfrm>
        </p:spPr>
        <p:txBody>
          <a:bodyPr>
            <a:noAutofit/>
          </a:bodyPr>
          <a:lstStyle/>
          <a:p>
            <a:pPr algn="just">
              <a:lnSpc>
                <a:spcPct val="100000"/>
              </a:lnSpc>
            </a:pPr>
            <a:r>
              <a:rPr lang="en-US" sz="2400" dirty="0"/>
              <a:t>Mã hóa ứng dụng xử lý mã hóa dữ liệu trước khi truyền dữ liệu vào CSDL. Những vấn đề về quản lý khóa và quyền truy cập được hỗ trợ bởi ứng dụng. Truy vấn dữ liệu đến CSDL sẽ trả kết quả dữ liệu ở dạng mã hóa và dữ liệu này sẽ được giải mã bởi ứng dụng. </a:t>
            </a:r>
          </a:p>
          <a:p>
            <a:pPr algn="just">
              <a:lnSpc>
                <a:spcPct val="100000"/>
              </a:lnSpc>
            </a:pPr>
            <a:r>
              <a:rPr lang="en-US" sz="2400" dirty="0"/>
              <a:t>Giải pháp này giải quyết được vấn đề phân tách quyền an ninh và hỗ trợ các chính sách an ninh dựa trên vai trò (Role Based Access Control – RBAC). </a:t>
            </a:r>
          </a:p>
          <a:p>
            <a:pPr algn="just">
              <a:lnSpc>
                <a:spcPct val="100000"/>
              </a:lnSpc>
            </a:pPr>
            <a:r>
              <a:rPr lang="en-US" sz="2400" dirty="0"/>
              <a:t>Tuy nhiên, xử lý mã hóa trên tầng ứng dụng đòi hỏi sự thay đổi toàn diện kiến trúc của ứng dụng, thậm chí đòi hỏi ứng dụng phải được viết lại. Đây là một vấn đề đáng kể cho các công ty có nhiều ứng dụng chạy trên nhiều nền CSDL khác nhau.</a:t>
            </a:r>
          </a:p>
        </p:txBody>
      </p:sp>
      <p:sp>
        <p:nvSpPr>
          <p:cNvPr id="4" name="Slide Number Placeholder 3"/>
          <p:cNvSpPr>
            <a:spLocks noGrp="1"/>
          </p:cNvSpPr>
          <p:nvPr>
            <p:ph type="sldNum" sz="quarter" idx="12"/>
          </p:nvPr>
        </p:nvSpPr>
        <p:spPr/>
        <p:txBody>
          <a:bodyPr/>
          <a:lstStyle/>
          <a:p>
            <a:fld id="{064FD0D8-B247-423B-95C3-D6BD0862E143}" type="slidenum">
              <a:rPr lang="en-US" smtClean="0"/>
              <a:t>80</a:t>
            </a:fld>
            <a:endParaRPr lang="en-US"/>
          </a:p>
        </p:txBody>
      </p:sp>
      <p:cxnSp>
        <p:nvCxnSpPr>
          <p:cNvPr id="7" name="Straight Connector 6"/>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16769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2" y="304800"/>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5" name="Picture 4"/>
          <p:cNvPicPr>
            <a:picLocks noChangeAspect="1"/>
          </p:cNvPicPr>
          <p:nvPr/>
        </p:nvPicPr>
        <p:blipFill>
          <a:blip r:embed="rId3"/>
          <a:stretch>
            <a:fillRect/>
          </a:stretch>
        </p:blipFill>
        <p:spPr>
          <a:xfrm>
            <a:off x="233362" y="1676400"/>
            <a:ext cx="8677275" cy="3962399"/>
          </a:xfrm>
          <a:prstGeom prst="rect">
            <a:avLst/>
          </a:prstGeom>
        </p:spPr>
      </p:pic>
      <p:sp>
        <p:nvSpPr>
          <p:cNvPr id="3" name="Slide Number Placeholder 2"/>
          <p:cNvSpPr>
            <a:spLocks noGrp="1"/>
          </p:cNvSpPr>
          <p:nvPr>
            <p:ph type="sldNum" sz="quarter" idx="12"/>
          </p:nvPr>
        </p:nvSpPr>
        <p:spPr/>
        <p:txBody>
          <a:bodyPr/>
          <a:lstStyle/>
          <a:p>
            <a:fld id="{064FD0D8-B247-423B-95C3-D6BD0862E143}" type="slidenum">
              <a:rPr lang="en-US" smtClean="0"/>
              <a:t>81</a:t>
            </a:fld>
            <a:endParaRPr lang="en-US"/>
          </a:p>
        </p:txBody>
      </p:sp>
      <p:cxnSp>
        <p:nvCxnSpPr>
          <p:cNvPr id="7" name="Straight Connector 6"/>
          <p:cNvCxnSpPr/>
          <p:nvPr/>
        </p:nvCxnSpPr>
        <p:spPr>
          <a:xfrm>
            <a:off x="76199" y="12954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067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50" y="206374"/>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3" name="Picture 2"/>
          <p:cNvPicPr>
            <a:picLocks noChangeAspect="1"/>
          </p:cNvPicPr>
          <p:nvPr/>
        </p:nvPicPr>
        <p:blipFill>
          <a:blip r:embed="rId3"/>
          <a:stretch>
            <a:fillRect/>
          </a:stretch>
        </p:blipFill>
        <p:spPr>
          <a:xfrm>
            <a:off x="333450" y="1600200"/>
            <a:ext cx="8581950" cy="4191000"/>
          </a:xfrm>
          <a:prstGeom prst="rect">
            <a:avLst/>
          </a:prstGeom>
        </p:spPr>
      </p:pic>
      <p:sp>
        <p:nvSpPr>
          <p:cNvPr id="4" name="Slide Number Placeholder 3"/>
          <p:cNvSpPr>
            <a:spLocks noGrp="1"/>
          </p:cNvSpPr>
          <p:nvPr>
            <p:ph type="sldNum" sz="quarter" idx="12"/>
          </p:nvPr>
        </p:nvSpPr>
        <p:spPr/>
        <p:txBody>
          <a:bodyPr/>
          <a:lstStyle/>
          <a:p>
            <a:fld id="{064FD0D8-B247-423B-95C3-D6BD0862E143}" type="slidenum">
              <a:rPr lang="en-US" smtClean="0"/>
              <a:t>82</a:t>
            </a:fld>
            <a:endParaRPr lang="en-US"/>
          </a:p>
        </p:txBody>
      </p:sp>
      <p:cxnSp>
        <p:nvCxnSpPr>
          <p:cNvPr id="7" name="Straight Connector 6"/>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71288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4" name="Picture 3" descr="http://www.pcworld.com.vn/pcworld/info/misc/2005/10/A0509_CN_92SD1.jpg"/>
          <p:cNvPicPr/>
          <p:nvPr/>
        </p:nvPicPr>
        <p:blipFill>
          <a:blip r:embed="rId3">
            <a:extLst>
              <a:ext uri="{28A0092B-C50C-407E-A947-70E740481C1C}">
                <a14:useLocalDpi xmlns:a14="http://schemas.microsoft.com/office/drawing/2010/main" val="0"/>
              </a:ext>
            </a:extLst>
          </a:blip>
          <a:srcRect/>
          <a:stretch>
            <a:fillRect/>
          </a:stretch>
        </p:blipFill>
        <p:spPr bwMode="auto">
          <a:xfrm>
            <a:off x="800100" y="1241427"/>
            <a:ext cx="7543800" cy="5114924"/>
          </a:xfrm>
          <a:prstGeom prst="rect">
            <a:avLst/>
          </a:prstGeom>
          <a:noFill/>
          <a:ln>
            <a:noFill/>
          </a:ln>
        </p:spPr>
      </p:pic>
      <p:sp>
        <p:nvSpPr>
          <p:cNvPr id="3" name="Slide Number Placeholder 2"/>
          <p:cNvSpPr>
            <a:spLocks noGrp="1"/>
          </p:cNvSpPr>
          <p:nvPr>
            <p:ph type="sldNum" sz="quarter" idx="12"/>
          </p:nvPr>
        </p:nvSpPr>
        <p:spPr/>
        <p:txBody>
          <a:bodyPr/>
          <a:lstStyle/>
          <a:p>
            <a:fld id="{064FD0D8-B247-423B-95C3-D6BD0862E143}" type="slidenum">
              <a:rPr lang="en-US" smtClean="0"/>
              <a:t>83</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5893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5" name="Picture 4" descr="http://www.pcworld.com.vn/pcworld/info/misc/2005/10/A0509_CN_92SD2.gif"/>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77392"/>
            <a:ext cx="7080631" cy="5231384"/>
          </a:xfrm>
          <a:prstGeom prst="rect">
            <a:avLst/>
          </a:prstGeom>
          <a:noFill/>
          <a:ln>
            <a:noFill/>
          </a:ln>
        </p:spPr>
      </p:pic>
      <p:sp>
        <p:nvSpPr>
          <p:cNvPr id="3" name="Slide Number Placeholder 2"/>
          <p:cNvSpPr>
            <a:spLocks noGrp="1"/>
          </p:cNvSpPr>
          <p:nvPr>
            <p:ph type="sldNum" sz="quarter" idx="12"/>
          </p:nvPr>
        </p:nvSpPr>
        <p:spPr/>
        <p:txBody>
          <a:bodyPr/>
          <a:lstStyle/>
          <a:p>
            <a:fld id="{064FD0D8-B247-423B-95C3-D6BD0862E143}" type="slidenum">
              <a:rPr lang="en-US" smtClean="0"/>
              <a:t>84</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5383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4" name="Picture 3"/>
          <p:cNvPicPr>
            <a:picLocks noChangeAspect="1"/>
          </p:cNvPicPr>
          <p:nvPr/>
        </p:nvPicPr>
        <p:blipFill>
          <a:blip r:embed="rId3"/>
          <a:stretch>
            <a:fillRect/>
          </a:stretch>
        </p:blipFill>
        <p:spPr>
          <a:xfrm>
            <a:off x="500062" y="1065213"/>
            <a:ext cx="8524875" cy="5181600"/>
          </a:xfrm>
          <a:prstGeom prst="rect">
            <a:avLst/>
          </a:prstGeom>
        </p:spPr>
      </p:pic>
      <p:sp>
        <p:nvSpPr>
          <p:cNvPr id="3" name="Slide Number Placeholder 2"/>
          <p:cNvSpPr>
            <a:spLocks noGrp="1"/>
          </p:cNvSpPr>
          <p:nvPr>
            <p:ph type="sldNum" sz="quarter" idx="12"/>
          </p:nvPr>
        </p:nvSpPr>
        <p:spPr/>
        <p:txBody>
          <a:bodyPr/>
          <a:lstStyle/>
          <a:p>
            <a:fld id="{064FD0D8-B247-423B-95C3-D6BD0862E143}" type="slidenum">
              <a:rPr lang="en-US" smtClean="0"/>
              <a:t>85</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25156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9067800" cy="828675"/>
          </a:xfrm>
        </p:spPr>
        <p:txBody>
          <a:bodyPr>
            <a:normAutofit fontScale="90000"/>
          </a:bodyPr>
          <a:lstStyle/>
          <a:p>
            <a:r>
              <a:rPr lang="en-US" sz="4000">
                <a:solidFill>
                  <a:srgbClr val="C00000"/>
                </a:solidFill>
              </a:rPr>
              <a:t>Một số mô hình bảo mật CSDL</a:t>
            </a:r>
            <a:br>
              <a:rPr lang="en-US" sz="4000">
                <a:solidFill>
                  <a:srgbClr val="C00000"/>
                </a:solidFill>
              </a:rPr>
            </a:br>
            <a:r>
              <a:rPr lang="en-US" sz="4000">
                <a:solidFill>
                  <a:srgbClr val="C00000"/>
                </a:solidFill>
              </a:rPr>
              <a:t>Database Security Models</a:t>
            </a:r>
            <a:endParaRPr lang="en-US" sz="4000" dirty="0">
              <a:solidFill>
                <a:srgbClr val="C00000"/>
              </a:solidFill>
            </a:endParaRPr>
          </a:p>
        </p:txBody>
      </p:sp>
      <p:pic>
        <p:nvPicPr>
          <p:cNvPr id="3" name="Picture 2"/>
          <p:cNvPicPr>
            <a:picLocks noChangeAspect="1"/>
          </p:cNvPicPr>
          <p:nvPr/>
        </p:nvPicPr>
        <p:blipFill>
          <a:blip r:embed="rId3"/>
          <a:stretch>
            <a:fillRect/>
          </a:stretch>
        </p:blipFill>
        <p:spPr>
          <a:xfrm>
            <a:off x="109728" y="1447800"/>
            <a:ext cx="8836152" cy="4724400"/>
          </a:xfrm>
          <a:prstGeom prst="rect">
            <a:avLst/>
          </a:prstGeom>
        </p:spPr>
      </p:pic>
      <p:sp>
        <p:nvSpPr>
          <p:cNvPr id="4" name="Slide Number Placeholder 3"/>
          <p:cNvSpPr>
            <a:spLocks noGrp="1"/>
          </p:cNvSpPr>
          <p:nvPr>
            <p:ph type="sldNum" sz="quarter" idx="12"/>
          </p:nvPr>
        </p:nvSpPr>
        <p:spPr/>
        <p:txBody>
          <a:bodyPr/>
          <a:lstStyle/>
          <a:p>
            <a:fld id="{064FD0D8-B247-423B-95C3-D6BD0862E143}" type="slidenum">
              <a:rPr lang="en-US" smtClean="0"/>
              <a:t>86</a:t>
            </a:fld>
            <a:endParaRPr lang="en-US"/>
          </a:p>
        </p:txBody>
      </p:sp>
      <p:cxnSp>
        <p:nvCxnSpPr>
          <p:cNvPr id="6" name="Straight Connector 5"/>
          <p:cNvCxnSpPr/>
          <p:nvPr/>
        </p:nvCxnSpPr>
        <p:spPr>
          <a:xfrm>
            <a:off x="109728" y="12954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6646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9372600" cy="828675"/>
          </a:xfrm>
        </p:spPr>
        <p:txBody>
          <a:bodyPr/>
          <a:lstStyle/>
          <a:p>
            <a:pPr marL="685800" indent="0" algn="just">
              <a:buFont typeface="Wingdings" panose="05000000000000000000" pitchFamily="2" charset="2"/>
              <a:buNone/>
              <a:defRPr/>
            </a:pPr>
            <a:r>
              <a:rPr lang="en-US" sz="4000">
                <a:solidFill>
                  <a:srgbClr val="C00000"/>
                </a:solidFill>
                <a:latin typeface="Calibri" panose="020F0502020204030204" pitchFamily="34" charset="0"/>
              </a:rPr>
              <a:t>Các nguyên tắc bảo mật hệ điều hành</a:t>
            </a:r>
          </a:p>
        </p:txBody>
      </p:sp>
      <p:sp>
        <p:nvSpPr>
          <p:cNvPr id="15363" name="Content Placeholder 2"/>
          <p:cNvSpPr>
            <a:spLocks noGrp="1"/>
          </p:cNvSpPr>
          <p:nvPr>
            <p:ph idx="1"/>
          </p:nvPr>
        </p:nvSpPr>
        <p:spPr>
          <a:xfrm>
            <a:off x="381000" y="1219200"/>
            <a:ext cx="8229600" cy="4830763"/>
          </a:xfrm>
        </p:spPr>
        <p:txBody>
          <a:bodyPr>
            <a:normAutofit lnSpcReduction="10000"/>
          </a:bodyPr>
          <a:lstStyle/>
          <a:p>
            <a:pPr marL="1543050" lvl="1" indent="-457200" algn="just">
              <a:buFont typeface="+mj-lt"/>
              <a:buAutoNum type="arabicPeriod"/>
              <a:defRPr/>
            </a:pPr>
            <a:r>
              <a:rPr lang="en-US" sz="2800">
                <a:latin typeface="Calibri" panose="020F0502020204030204" pitchFamily="34" charset="0"/>
              </a:rPr>
              <a:t>Tổng quan hệ điều hành</a:t>
            </a:r>
          </a:p>
          <a:p>
            <a:pPr marL="1543050" lvl="1" indent="-457200" algn="just">
              <a:buFont typeface="+mj-lt"/>
              <a:buAutoNum type="arabicPeriod"/>
              <a:defRPr/>
            </a:pPr>
            <a:r>
              <a:rPr lang="en-US" sz="2800">
                <a:latin typeface="Calibri" panose="020F0502020204030204" pitchFamily="34" charset="0"/>
              </a:rPr>
              <a:t>Môi trường bảo mật hệ điều hành</a:t>
            </a:r>
          </a:p>
          <a:p>
            <a:pPr marL="1543050" lvl="1" indent="-457200" algn="just">
              <a:buFont typeface="+mj-lt"/>
              <a:buAutoNum type="arabicPeriod"/>
              <a:defRPr/>
            </a:pPr>
            <a:r>
              <a:rPr lang="en-US" sz="2800">
                <a:latin typeface="Calibri" panose="020F0502020204030204" pitchFamily="34" charset="0"/>
              </a:rPr>
              <a:t>Các dịch vụ - Services</a:t>
            </a:r>
          </a:p>
          <a:p>
            <a:pPr marL="1543050" lvl="1" indent="-457200" algn="just">
              <a:buFont typeface="+mj-lt"/>
              <a:buAutoNum type="arabicPeriod"/>
              <a:defRPr/>
            </a:pPr>
            <a:r>
              <a:rPr lang="en-US" sz="2800">
                <a:latin typeface="Calibri" panose="020F0502020204030204" pitchFamily="34" charset="0"/>
              </a:rPr>
              <a:t>Files</a:t>
            </a:r>
          </a:p>
          <a:p>
            <a:pPr marL="1543050" lvl="1" indent="-457200" algn="just">
              <a:buFont typeface="+mj-lt"/>
              <a:buAutoNum type="arabicPeriod"/>
              <a:defRPr/>
            </a:pPr>
            <a:r>
              <a:rPr lang="en-US" sz="2800">
                <a:latin typeface="Calibri" panose="020F0502020204030204" pitchFamily="34" charset="0"/>
              </a:rPr>
              <a:t>Files transfer</a:t>
            </a:r>
          </a:p>
          <a:p>
            <a:pPr marL="1543050" lvl="1" indent="-457200" algn="just">
              <a:buFont typeface="+mj-lt"/>
              <a:buAutoNum type="arabicPeriod"/>
              <a:defRPr/>
            </a:pPr>
            <a:r>
              <a:rPr lang="en-US" sz="2800">
                <a:latin typeface="Calibri" panose="020F0502020204030204" pitchFamily="34" charset="0"/>
              </a:rPr>
              <a:t>Sharing Files </a:t>
            </a:r>
          </a:p>
          <a:p>
            <a:pPr marL="1543050" lvl="1" indent="-457200" algn="just">
              <a:buFont typeface="+mj-lt"/>
              <a:buAutoNum type="arabicPeriod"/>
              <a:defRPr/>
            </a:pPr>
            <a:r>
              <a:rPr lang="en-US" sz="2800">
                <a:latin typeface="Calibri" panose="020F0502020204030204" pitchFamily="34" charset="0"/>
              </a:rPr>
              <a:t>Memory</a:t>
            </a:r>
          </a:p>
          <a:p>
            <a:pPr marL="1543050" lvl="1" indent="-457200" algn="just">
              <a:buFont typeface="+mj-lt"/>
              <a:buAutoNum type="arabicPeriod"/>
              <a:defRPr/>
            </a:pPr>
            <a:r>
              <a:rPr lang="en-US" sz="2800">
                <a:latin typeface="Calibri" panose="020F0502020204030204" pitchFamily="34" charset="0"/>
              </a:rPr>
              <a:t>Authentication methods</a:t>
            </a:r>
          </a:p>
          <a:p>
            <a:pPr marL="1543050" lvl="1" indent="-457200" algn="just">
              <a:buFont typeface="Wingdings" panose="05000000000000000000" pitchFamily="2" charset="2"/>
              <a:buAutoNum type="arabicPeriod"/>
              <a:defRPr/>
            </a:pPr>
            <a:r>
              <a:rPr lang="en-US" sz="2800">
                <a:latin typeface="Calibri" panose="020F0502020204030204" pitchFamily="34" charset="0"/>
              </a:rPr>
              <a:t>Authorization</a:t>
            </a:r>
          </a:p>
          <a:p>
            <a:pPr marL="1543050" lvl="1" indent="-457200" algn="just">
              <a:buFont typeface="Wingdings" panose="05000000000000000000" pitchFamily="2" charset="2"/>
              <a:buAutoNum type="arabicPeriod"/>
              <a:defRPr/>
            </a:pPr>
            <a:r>
              <a:rPr lang="en-US" sz="2800">
                <a:latin typeface="Calibri" panose="020F0502020204030204" pitchFamily="34" charset="0"/>
              </a:rPr>
              <a:t>Password policies</a:t>
            </a:r>
          </a:p>
          <a:p>
            <a:pPr marL="1543050" lvl="1" indent="-457200" algn="just">
              <a:buFont typeface="Wingdings" panose="05000000000000000000" pitchFamily="2" charset="2"/>
              <a:buAutoNum type="arabicPeriod"/>
              <a:defRPr/>
            </a:pPr>
            <a:r>
              <a:rPr lang="en-US" sz="2800">
                <a:latin typeface="Calibri" panose="020F0502020204030204" pitchFamily="34" charset="0"/>
              </a:rPr>
              <a:t>Vulnerabilities of Operating Systems</a:t>
            </a:r>
          </a:p>
          <a:p>
            <a:pPr marL="1543050" lvl="1" indent="-457200" algn="just">
              <a:buFont typeface="Wingdings" panose="05000000000000000000" pitchFamily="2" charset="2"/>
              <a:buAutoNum type="arabicPeriod"/>
              <a:defRPr/>
            </a:pPr>
            <a:r>
              <a:rPr lang="en-US" sz="2800">
                <a:latin typeface="Calibri" panose="020F0502020204030204" pitchFamily="34" charset="0"/>
              </a:rPr>
              <a:t>E-mail security</a:t>
            </a:r>
          </a:p>
        </p:txBody>
      </p:sp>
      <p:sp>
        <p:nvSpPr>
          <p:cNvPr id="3" name="Slide Number Placeholder 2"/>
          <p:cNvSpPr>
            <a:spLocks noGrp="1"/>
          </p:cNvSpPr>
          <p:nvPr>
            <p:ph type="sldNum" sz="quarter" idx="12"/>
          </p:nvPr>
        </p:nvSpPr>
        <p:spPr/>
        <p:txBody>
          <a:bodyPr/>
          <a:lstStyle/>
          <a:p>
            <a:fld id="{064FD0D8-B247-423B-95C3-D6BD0862E143}" type="slidenum">
              <a:rPr lang="en-US" smtClean="0"/>
              <a:t>87</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2876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304800" y="152400"/>
            <a:ext cx="8382000" cy="828675"/>
          </a:xfrm>
        </p:spPr>
        <p:txBody>
          <a:bodyPr>
            <a:noAutofit/>
          </a:bodyPr>
          <a:lstStyle/>
          <a:p>
            <a:r>
              <a:rPr lang="en-US" sz="3600">
                <a:solidFill>
                  <a:srgbClr val="C00000"/>
                </a:solidFill>
              </a:rPr>
              <a:t>Tổng quan hệ điều hành</a:t>
            </a:r>
            <a:br>
              <a:rPr lang="en-US" sz="3600">
                <a:solidFill>
                  <a:srgbClr val="C00000"/>
                </a:solidFill>
              </a:rPr>
            </a:br>
            <a:r>
              <a:rPr lang="en-US" sz="3600">
                <a:solidFill>
                  <a:srgbClr val="C00000"/>
                </a:solidFill>
              </a:rPr>
              <a:t>Operating System Overview</a:t>
            </a:r>
          </a:p>
        </p:txBody>
      </p:sp>
      <p:sp>
        <p:nvSpPr>
          <p:cNvPr id="385027" name="Rectangle 3"/>
          <p:cNvSpPr>
            <a:spLocks noGrp="1" noChangeArrowheads="1"/>
          </p:cNvSpPr>
          <p:nvPr>
            <p:ph idx="1"/>
          </p:nvPr>
        </p:nvSpPr>
        <p:spPr>
          <a:xfrm>
            <a:off x="552450" y="1564482"/>
            <a:ext cx="7886700" cy="4351338"/>
          </a:xfrm>
        </p:spPr>
        <p:txBody>
          <a:bodyPr>
            <a:normAutofit/>
          </a:bodyPr>
          <a:lstStyle/>
          <a:p>
            <a:r>
              <a:rPr lang="en-US" sz="2800"/>
              <a:t>Operating system: tập hợp </a:t>
            </a:r>
            <a:r>
              <a:rPr lang="vi-VN" sz="2800"/>
              <a:t>các chương trình cho phép người sử dụng vận hành phần cứng máy tính</a:t>
            </a:r>
            <a:endParaRPr lang="en-US" sz="2800"/>
          </a:p>
          <a:p>
            <a:r>
              <a:rPr lang="en-US" sz="2800"/>
              <a:t>Three layers:</a:t>
            </a:r>
          </a:p>
          <a:p>
            <a:pPr lvl="1"/>
            <a:r>
              <a:rPr lang="en-US" sz="2400"/>
              <a:t>Inner layer</a:t>
            </a:r>
          </a:p>
          <a:p>
            <a:pPr lvl="1"/>
            <a:r>
              <a:rPr lang="en-US" sz="2400"/>
              <a:t>Middle layer</a:t>
            </a:r>
          </a:p>
          <a:p>
            <a:pPr lvl="1"/>
            <a:r>
              <a:rPr lang="en-US" sz="2400"/>
              <a:t>Outer layer</a:t>
            </a:r>
          </a:p>
        </p:txBody>
      </p:sp>
      <p:sp>
        <p:nvSpPr>
          <p:cNvPr id="5" name="Slide Number Placeholder 4"/>
          <p:cNvSpPr>
            <a:spLocks noGrp="1"/>
          </p:cNvSpPr>
          <p:nvPr>
            <p:ph type="sldNum" sz="quarter" idx="12"/>
          </p:nvPr>
        </p:nvSpPr>
        <p:spPr/>
        <p:txBody>
          <a:bodyPr/>
          <a:lstStyle/>
          <a:p>
            <a:fld id="{2295DF2E-54E5-4FB9-91D4-B2B3CE76D4B1}" type="slidenum">
              <a:rPr lang="en-US"/>
              <a:pPr/>
              <a:t>88</a:t>
            </a:fld>
            <a:endParaRPr lang="en-US"/>
          </a:p>
        </p:txBody>
      </p:sp>
      <p:cxnSp>
        <p:nvCxnSpPr>
          <p:cNvPr id="7" name="Straight Connector 6"/>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6" name="Picture 4" descr="Fig0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80744" y="2743200"/>
            <a:ext cx="3554412" cy="457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36225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381000" y="152400"/>
            <a:ext cx="8305800" cy="828675"/>
          </a:xfrm>
        </p:spPr>
        <p:txBody>
          <a:bodyPr>
            <a:normAutofit fontScale="90000"/>
          </a:bodyPr>
          <a:lstStyle/>
          <a:p>
            <a:r>
              <a:rPr lang="en-US" sz="3600">
                <a:solidFill>
                  <a:srgbClr val="C00000"/>
                </a:solidFill>
              </a:rPr>
              <a:t>Tổng quan hệ điều hành</a:t>
            </a:r>
            <a:br>
              <a:rPr lang="en-US" sz="3600">
                <a:solidFill>
                  <a:srgbClr val="C00000"/>
                </a:solidFill>
              </a:rPr>
            </a:br>
            <a:r>
              <a:rPr lang="en-US" sz="3600">
                <a:solidFill>
                  <a:srgbClr val="C00000"/>
                </a:solidFill>
              </a:rPr>
              <a:t>Operating System Overview</a:t>
            </a:r>
          </a:p>
        </p:txBody>
      </p:sp>
      <p:sp>
        <p:nvSpPr>
          <p:cNvPr id="389123" name="Rectangle 3"/>
          <p:cNvSpPr>
            <a:spLocks noGrp="1" noChangeArrowheads="1"/>
          </p:cNvSpPr>
          <p:nvPr>
            <p:ph idx="1"/>
          </p:nvPr>
        </p:nvSpPr>
        <p:spPr>
          <a:xfrm>
            <a:off x="381000" y="1266826"/>
            <a:ext cx="8077200" cy="4267200"/>
          </a:xfrm>
        </p:spPr>
        <p:txBody>
          <a:bodyPr>
            <a:noAutofit/>
          </a:bodyPr>
          <a:lstStyle/>
          <a:p>
            <a:pPr marL="0" indent="0">
              <a:buNone/>
            </a:pPr>
            <a:r>
              <a:rPr lang="en-US" sz="2400" b="1">
                <a:solidFill>
                  <a:srgbClr val="002060"/>
                </a:solidFill>
                <a:latin typeface="Times New Roman" panose="02020603050405020304" pitchFamily="18" charset="0"/>
                <a:cs typeface="Times New Roman" panose="02020603050405020304" pitchFamily="18" charset="0"/>
              </a:rPr>
              <a:t>Các chức năng chính của hệ điều hành :</a:t>
            </a:r>
          </a:p>
          <a:p>
            <a:pPr marL="749300" lvl="1" indent="-406400"/>
            <a:r>
              <a:rPr lang="en-US" sz="2400">
                <a:latin typeface="Times New Roman" panose="02020603050405020304" pitchFamily="18" charset="0"/>
                <a:cs typeface="Times New Roman" panose="02020603050405020304" pitchFamily="18" charset="0"/>
              </a:rPr>
              <a:t>Multitasking, multisharing</a:t>
            </a:r>
          </a:p>
          <a:p>
            <a:pPr marL="749300" lvl="1" indent="-406400"/>
            <a:r>
              <a:rPr lang="en-US" sz="2400">
                <a:latin typeface="Times New Roman" panose="02020603050405020304" pitchFamily="18" charset="0"/>
                <a:cs typeface="Times New Roman" panose="02020603050405020304" pitchFamily="18" charset="0"/>
              </a:rPr>
              <a:t>Quản lý tài nguyên máy tính -Computer resource management </a:t>
            </a:r>
          </a:p>
          <a:p>
            <a:pPr marL="749300" lvl="1" indent="-406400"/>
            <a:r>
              <a:rPr lang="en-US" sz="2400">
                <a:latin typeface="Times New Roman" panose="02020603050405020304" pitchFamily="18" charset="0"/>
                <a:cs typeface="Times New Roman" panose="02020603050405020304" pitchFamily="18" charset="0"/>
              </a:rPr>
              <a:t>Điều khiển dòng chảy của các hoạt động- Controls the flow of activities</a:t>
            </a:r>
          </a:p>
          <a:p>
            <a:pPr marL="749300" lvl="1" indent="-406400"/>
            <a:r>
              <a:rPr lang="vi-VN" sz="2400">
                <a:latin typeface="Times New Roman" panose="02020603050405020304" pitchFamily="18" charset="0"/>
                <a:cs typeface="Times New Roman" panose="02020603050405020304" pitchFamily="18" charset="0"/>
              </a:rPr>
              <a:t>Cung cấp một giao diện người d</a:t>
            </a:r>
            <a:r>
              <a:rPr lang="en-US" sz="2400">
                <a:latin typeface="Times New Roman" panose="02020603050405020304" pitchFamily="18" charset="0"/>
                <a:cs typeface="Times New Roman" panose="02020603050405020304" pitchFamily="18" charset="0"/>
              </a:rPr>
              <a:t>ù</a:t>
            </a:r>
            <a:r>
              <a:rPr lang="vi-VN" sz="2400">
                <a:latin typeface="Times New Roman" panose="02020603050405020304" pitchFamily="18" charset="0"/>
                <a:cs typeface="Times New Roman" panose="02020603050405020304" pitchFamily="18" charset="0"/>
              </a:rPr>
              <a:t>ng</a:t>
            </a:r>
            <a:r>
              <a:rPr lang="en-US" sz="2400">
                <a:latin typeface="Times New Roman" panose="02020603050405020304" pitchFamily="18" charset="0"/>
                <a:cs typeface="Times New Roman" panose="02020603050405020304" pitchFamily="18" charset="0"/>
              </a:rPr>
              <a:t> - Provides a user interface</a:t>
            </a:r>
          </a:p>
          <a:p>
            <a:pPr marL="749300" lvl="1" indent="-406400"/>
            <a:r>
              <a:rPr lang="vi-VN" sz="2400">
                <a:latin typeface="Times New Roman" panose="02020603050405020304" pitchFamily="18" charset="0"/>
                <a:cs typeface="Times New Roman" panose="02020603050405020304" pitchFamily="18" charset="0"/>
              </a:rPr>
              <a:t>Quản lý hoạt động người dùng và tài khoản</a:t>
            </a:r>
            <a:r>
              <a:rPr lang="en-US" sz="2400">
                <a:latin typeface="Times New Roman" panose="02020603050405020304" pitchFamily="18" charset="0"/>
                <a:cs typeface="Times New Roman" panose="02020603050405020304" pitchFamily="18" charset="0"/>
              </a:rPr>
              <a:t>- Administers user actions and accounts</a:t>
            </a:r>
          </a:p>
          <a:p>
            <a:pPr marL="749300" lvl="1" indent="-406400"/>
            <a:r>
              <a:rPr lang="en-US" sz="2400">
                <a:latin typeface="Times New Roman" panose="02020603050405020304" pitchFamily="18" charset="0"/>
                <a:cs typeface="Times New Roman" panose="02020603050405020304" pitchFamily="18" charset="0"/>
              </a:rPr>
              <a:t>Thực hiện các</a:t>
            </a:r>
            <a:r>
              <a:rPr lang="vi-VN" sz="2400">
                <a:latin typeface="Times New Roman" panose="02020603050405020304" pitchFamily="18" charset="0"/>
                <a:cs typeface="Times New Roman" panose="02020603050405020304" pitchFamily="18" charset="0"/>
              </a:rPr>
              <a:t> tiện ích và các chương trình phần mềm</a:t>
            </a:r>
            <a:r>
              <a:rPr lang="en-US" sz="2400">
                <a:latin typeface="Times New Roman" panose="02020603050405020304" pitchFamily="18" charset="0"/>
                <a:cs typeface="Times New Roman" panose="02020603050405020304" pitchFamily="18" charset="0"/>
              </a:rPr>
              <a:t> - Runs software utilities and programs</a:t>
            </a:r>
          </a:p>
          <a:p>
            <a:pPr marL="749300" lvl="1" indent="-406400"/>
            <a:r>
              <a:rPr lang="en-US" sz="2400">
                <a:latin typeface="Times New Roman" panose="02020603050405020304" pitchFamily="18" charset="0"/>
                <a:cs typeface="Times New Roman" panose="02020603050405020304" pitchFamily="18" charset="0"/>
              </a:rPr>
              <a:t>Thực thi các biện pháp bảo mật - Enforce security measures</a:t>
            </a:r>
          </a:p>
          <a:p>
            <a:pPr marL="749300" lvl="1" indent="-406400"/>
            <a:r>
              <a:rPr lang="en-US" sz="2400">
                <a:latin typeface="Times New Roman" panose="02020603050405020304" pitchFamily="18" charset="0"/>
                <a:cs typeface="Times New Roman" panose="02020603050405020304" pitchFamily="18" charset="0"/>
              </a:rPr>
              <a:t>Tạo Lịch công việc - Schedules jobs</a:t>
            </a:r>
          </a:p>
          <a:p>
            <a:pPr marL="749300" lvl="1" indent="-406400"/>
            <a:endParaRPr lang="en-US" sz="24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E938438-FB7D-4CA0-AA9C-60BE074D7F04}" type="slidenum">
              <a:rPr lang="en-US"/>
              <a:pPr/>
              <a:t>89</a:t>
            </a:fld>
            <a:endParaRPr lang="en-US"/>
          </a:p>
        </p:txBody>
      </p:sp>
      <p:cxnSp>
        <p:nvCxnSpPr>
          <p:cNvPr id="6" name="Straight Connector 5"/>
          <p:cNvCxnSpPr/>
          <p:nvPr/>
        </p:nvCxnSpPr>
        <p:spPr>
          <a:xfrm>
            <a:off x="76200" y="112395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00560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a:xfrm>
            <a:off x="-38100" y="1181100"/>
            <a:ext cx="8953500" cy="4114800"/>
          </a:xfrm>
        </p:spPr>
        <p:txBody>
          <a:bodyPr>
            <a:normAutofit/>
          </a:bodyPr>
          <a:lstStyle/>
          <a:p>
            <a:pPr lvl="1" algn="just" eaLnBrk="0" hangingPunct="0">
              <a:buClr>
                <a:srgbClr val="0000FF"/>
              </a:buClr>
              <a:buFont typeface="Wingdings 3" pitchFamily="18" charset="2"/>
              <a:buChar char=""/>
            </a:pPr>
            <a:r>
              <a:rPr lang="en-US" sz="2400"/>
              <a:t>Cơ sở dữ liệu là một tập hợp dữ liệu có liên quan luận lý với nhau chứa thông tin về một tổ chức nào đó, được lưu trữ trên máy tính theo một hệ thống và được dùng chung đáp ứng nhu cầu khai thác thông tin của người dùng.</a:t>
            </a:r>
          </a:p>
          <a:p>
            <a:pPr lvl="1" algn="just" eaLnBrk="0" hangingPunct="0">
              <a:buClr>
                <a:srgbClr val="0000FF"/>
              </a:buClr>
              <a:buFont typeface="Wingdings 3" pitchFamily="18" charset="2"/>
              <a:buChar char=""/>
            </a:pPr>
            <a:endParaRPr lang="fr-FR" sz="2400"/>
          </a:p>
        </p:txBody>
      </p:sp>
      <p:sp>
        <p:nvSpPr>
          <p:cNvPr id="162818" name="Rectangle 2"/>
          <p:cNvSpPr>
            <a:spLocks noGrp="1" noChangeArrowheads="1"/>
          </p:cNvSpPr>
          <p:nvPr>
            <p:ph type="title"/>
          </p:nvPr>
        </p:nvSpPr>
        <p:spPr>
          <a:xfrm>
            <a:off x="304800" y="82550"/>
            <a:ext cx="6019800" cy="828675"/>
          </a:xfrm>
        </p:spPr>
        <p:txBody>
          <a:bodyPr>
            <a:normAutofit/>
          </a:bodyPr>
          <a:lstStyle/>
          <a:p>
            <a:r>
              <a:rPr lang="en-US" sz="4800" b="1">
                <a:solidFill>
                  <a:srgbClr val="0000FF"/>
                </a:solidFill>
              </a:rPr>
              <a:t>Cơ sở dữ liệu là gì? </a:t>
            </a:r>
          </a:p>
        </p:txBody>
      </p:sp>
      <p:sp>
        <p:nvSpPr>
          <p:cNvPr id="17" name="Slide Number Placeholder 6"/>
          <p:cNvSpPr>
            <a:spLocks noGrp="1"/>
          </p:cNvSpPr>
          <p:nvPr>
            <p:ph type="sldNum" sz="quarter" idx="4294967295"/>
          </p:nvPr>
        </p:nvSpPr>
        <p:spPr>
          <a:xfrm>
            <a:off x="7239000" y="5741988"/>
            <a:ext cx="1905000" cy="457200"/>
          </a:xfrm>
          <a:prstGeom prst="rect">
            <a:avLst/>
          </a:prstGeom>
        </p:spPr>
        <p:txBody>
          <a:bodyPr/>
          <a:lstStyle/>
          <a:p>
            <a:fld id="{4FE6F6C7-F8F2-477E-997D-C620DD91EA2B}" type="slidenum">
              <a:rPr lang="en-US"/>
              <a:pPr/>
              <a:t>9</a:t>
            </a:fld>
            <a:endParaRPr lang="en-US"/>
          </a:p>
        </p:txBody>
      </p:sp>
      <p:grpSp>
        <p:nvGrpSpPr>
          <p:cNvPr id="162834" name="Group 18"/>
          <p:cNvGrpSpPr>
            <a:grpSpLocks/>
          </p:cNvGrpSpPr>
          <p:nvPr/>
        </p:nvGrpSpPr>
        <p:grpSpPr bwMode="auto">
          <a:xfrm>
            <a:off x="457200" y="2895600"/>
            <a:ext cx="8229600" cy="3460750"/>
            <a:chOff x="240" y="2064"/>
            <a:chExt cx="5184" cy="2180"/>
          </a:xfrm>
        </p:grpSpPr>
        <p:pic>
          <p:nvPicPr>
            <p:cNvPr id="162822" name="Picture 6" descr="j01953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4" y="2064"/>
              <a:ext cx="767" cy="614"/>
            </a:xfrm>
            <a:prstGeom prst="rect">
              <a:avLst/>
            </a:prstGeom>
            <a:noFill/>
            <a:extLst>
              <a:ext uri="{909E8E84-426E-40DD-AFC4-6F175D3DCCD1}">
                <a14:hiddenFill xmlns:a14="http://schemas.microsoft.com/office/drawing/2010/main">
                  <a:solidFill>
                    <a:srgbClr val="FFFFFF"/>
                  </a:solidFill>
                </a14:hiddenFill>
              </a:ext>
            </a:extLst>
          </p:spPr>
        </p:pic>
        <p:pic>
          <p:nvPicPr>
            <p:cNvPr id="162823" name="Picture 7" descr="j01953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 y="3264"/>
              <a:ext cx="767" cy="614"/>
            </a:xfrm>
            <a:prstGeom prst="rect">
              <a:avLst/>
            </a:prstGeom>
            <a:noFill/>
            <a:extLst>
              <a:ext uri="{909E8E84-426E-40DD-AFC4-6F175D3DCCD1}">
                <a14:hiddenFill xmlns:a14="http://schemas.microsoft.com/office/drawing/2010/main">
                  <a:solidFill>
                    <a:srgbClr val="FFFFFF"/>
                  </a:solidFill>
                </a14:hiddenFill>
              </a:ext>
            </a:extLst>
          </p:spPr>
        </p:pic>
        <p:sp>
          <p:nvSpPr>
            <p:cNvPr id="162824" name="AutoShape 8"/>
            <p:cNvSpPr>
              <a:spLocks noChangeArrowheads="1"/>
            </p:cNvSpPr>
            <p:nvPr/>
          </p:nvSpPr>
          <p:spPr bwMode="auto">
            <a:xfrm>
              <a:off x="2448" y="2592"/>
              <a:ext cx="912" cy="816"/>
            </a:xfrm>
            <a:prstGeom prst="flowChartMagneticDisk">
              <a:avLst/>
            </a:prstGeom>
            <a:gradFill rotWithShape="1">
              <a:gsLst>
                <a:gs pos="0">
                  <a:schemeClr val="bg1"/>
                </a:gs>
                <a:gs pos="100000">
                  <a:srgbClr val="E1356E"/>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t>Cơ sở dữ liệu</a:t>
              </a:r>
            </a:p>
          </p:txBody>
        </p:sp>
        <p:sp>
          <p:nvSpPr>
            <p:cNvPr id="162825" name="Rectangle 9"/>
            <p:cNvSpPr>
              <a:spLocks noChangeArrowheads="1"/>
            </p:cNvSpPr>
            <p:nvPr/>
          </p:nvSpPr>
          <p:spPr bwMode="auto">
            <a:xfrm>
              <a:off x="240" y="3408"/>
              <a:ext cx="1680" cy="336"/>
            </a:xfrm>
            <a:prstGeom prst="rect">
              <a:avLst/>
            </a:prstGeom>
            <a:gradFill rotWithShape="1">
              <a:gsLst>
                <a:gs pos="0">
                  <a:schemeClr val="accent2"/>
                </a:gs>
                <a:gs pos="100000">
                  <a:srgbClr val="FFFFCC"/>
                </a:gs>
              </a:gsLst>
              <a:lin ang="27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b="1"/>
                <a:t>Chương trình ứng dụng 2</a:t>
              </a:r>
            </a:p>
          </p:txBody>
        </p:sp>
        <p:sp>
          <p:nvSpPr>
            <p:cNvPr id="162826" name="Rectangle 10"/>
            <p:cNvSpPr>
              <a:spLocks noChangeArrowheads="1"/>
            </p:cNvSpPr>
            <p:nvPr/>
          </p:nvSpPr>
          <p:spPr bwMode="auto">
            <a:xfrm>
              <a:off x="240" y="2160"/>
              <a:ext cx="1680" cy="336"/>
            </a:xfrm>
            <a:prstGeom prst="rect">
              <a:avLst/>
            </a:prstGeom>
            <a:gradFill rotWithShape="1">
              <a:gsLst>
                <a:gs pos="0">
                  <a:schemeClr val="accent2"/>
                </a:gs>
                <a:gs pos="100000">
                  <a:srgbClr val="FFFFCC"/>
                </a:gs>
              </a:gsLst>
              <a:lin ang="27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b="1"/>
                <a:t>Chương</a:t>
              </a:r>
              <a:r>
                <a:rPr lang="en-US" b="1"/>
                <a:t> trình ứng dụng 1</a:t>
              </a:r>
            </a:p>
          </p:txBody>
        </p:sp>
        <p:sp>
          <p:nvSpPr>
            <p:cNvPr id="162827" name="Line 11"/>
            <p:cNvSpPr>
              <a:spLocks noChangeShapeType="1"/>
            </p:cNvSpPr>
            <p:nvPr/>
          </p:nvSpPr>
          <p:spPr bwMode="auto">
            <a:xfrm flipV="1">
              <a:off x="1920" y="3120"/>
              <a:ext cx="528" cy="432"/>
            </a:xfrm>
            <a:prstGeom prst="line">
              <a:avLst/>
            </a:prstGeom>
            <a:noFill/>
            <a:ln w="190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28" name="Line 12"/>
            <p:cNvSpPr>
              <a:spLocks noChangeShapeType="1"/>
            </p:cNvSpPr>
            <p:nvPr/>
          </p:nvSpPr>
          <p:spPr bwMode="auto">
            <a:xfrm>
              <a:off x="1920" y="2352"/>
              <a:ext cx="528" cy="384"/>
            </a:xfrm>
            <a:prstGeom prst="line">
              <a:avLst/>
            </a:prstGeom>
            <a:noFill/>
            <a:ln w="190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29" name="Line 13"/>
            <p:cNvSpPr>
              <a:spLocks noChangeShapeType="1"/>
            </p:cNvSpPr>
            <p:nvPr/>
          </p:nvSpPr>
          <p:spPr bwMode="auto">
            <a:xfrm flipH="1" flipV="1">
              <a:off x="3360" y="3216"/>
              <a:ext cx="768" cy="288"/>
            </a:xfrm>
            <a:prstGeom prst="line">
              <a:avLst/>
            </a:prstGeom>
            <a:noFill/>
            <a:ln w="190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30" name="Line 14"/>
            <p:cNvSpPr>
              <a:spLocks noChangeShapeType="1"/>
            </p:cNvSpPr>
            <p:nvPr/>
          </p:nvSpPr>
          <p:spPr bwMode="auto">
            <a:xfrm flipH="1">
              <a:off x="3360" y="2400"/>
              <a:ext cx="624" cy="288"/>
            </a:xfrm>
            <a:prstGeom prst="line">
              <a:avLst/>
            </a:prstGeom>
            <a:noFill/>
            <a:ln w="19050">
              <a:solidFill>
                <a:srgbClr val="0000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2831" name="Text Box 15"/>
            <p:cNvSpPr txBox="1">
              <a:spLocks noChangeArrowheads="1"/>
            </p:cNvSpPr>
            <p:nvPr/>
          </p:nvSpPr>
          <p:spPr bwMode="auto">
            <a:xfrm>
              <a:off x="3792" y="3936"/>
              <a:ext cx="16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t>Người sử dụng khai thác</a:t>
              </a:r>
            </a:p>
          </p:txBody>
        </p:sp>
        <p:sp>
          <p:nvSpPr>
            <p:cNvPr id="162832" name="Text Box 16"/>
            <p:cNvSpPr txBox="1">
              <a:spLocks noChangeArrowheads="1"/>
            </p:cNvSpPr>
            <p:nvPr/>
          </p:nvSpPr>
          <p:spPr bwMode="auto">
            <a:xfrm>
              <a:off x="336" y="3840"/>
              <a:ext cx="20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a:t>Các hệ thống chương trình ứng dụng khai thác</a:t>
              </a:r>
            </a:p>
          </p:txBody>
        </p:sp>
      </p:grpSp>
      <p:cxnSp>
        <p:nvCxnSpPr>
          <p:cNvPr id="18" name="Straight Connector 17"/>
          <p:cNvCxnSpPr/>
          <p:nvPr/>
        </p:nvCxnSpPr>
        <p:spPr>
          <a:xfrm>
            <a:off x="76200" y="993775"/>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86656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normAutofit/>
          </a:bodyPr>
          <a:lstStyle/>
          <a:p>
            <a:r>
              <a:rPr lang="en-US" sz="4400">
                <a:solidFill>
                  <a:srgbClr val="C00000"/>
                </a:solidFill>
              </a:rPr>
              <a:t>Các dịch vụ - Services</a:t>
            </a:r>
          </a:p>
        </p:txBody>
      </p:sp>
      <p:sp>
        <p:nvSpPr>
          <p:cNvPr id="398339" name="Rectangle 3"/>
          <p:cNvSpPr>
            <a:spLocks noGrp="1" noChangeArrowheads="1"/>
          </p:cNvSpPr>
          <p:nvPr>
            <p:ph idx="1"/>
          </p:nvPr>
        </p:nvSpPr>
        <p:spPr/>
        <p:txBody>
          <a:bodyPr>
            <a:normAutofit/>
          </a:bodyPr>
          <a:lstStyle/>
          <a:p>
            <a:pPr marL="342900" indent="-342900">
              <a:lnSpc>
                <a:spcPct val="90000"/>
              </a:lnSpc>
            </a:pPr>
            <a:r>
              <a:rPr lang="en-US" sz="2800"/>
              <a:t>Main component of operating system security environment</a:t>
            </a:r>
          </a:p>
          <a:p>
            <a:pPr marL="342900" indent="-342900">
              <a:lnSpc>
                <a:spcPct val="90000"/>
              </a:lnSpc>
            </a:pPr>
            <a:r>
              <a:rPr lang="en-US" sz="2800"/>
              <a:t>Operating system core utilities</a:t>
            </a:r>
          </a:p>
          <a:p>
            <a:pPr marL="342900" indent="-342900">
              <a:lnSpc>
                <a:spcPct val="90000"/>
              </a:lnSpc>
            </a:pPr>
            <a:r>
              <a:rPr lang="en-US" sz="2800"/>
              <a:t>Used to gain access to the OS and its features</a:t>
            </a:r>
          </a:p>
          <a:p>
            <a:pPr marL="342900" indent="-342900">
              <a:lnSpc>
                <a:spcPct val="90000"/>
              </a:lnSpc>
            </a:pPr>
            <a:r>
              <a:rPr lang="en-US" sz="2800"/>
              <a:t>Include</a:t>
            </a:r>
          </a:p>
          <a:p>
            <a:pPr lvl="1">
              <a:lnSpc>
                <a:spcPct val="90000"/>
              </a:lnSpc>
            </a:pPr>
            <a:r>
              <a:rPr lang="en-US" sz="2400"/>
              <a:t>User authentication</a:t>
            </a:r>
          </a:p>
          <a:p>
            <a:pPr lvl="1">
              <a:lnSpc>
                <a:spcPct val="90000"/>
              </a:lnSpc>
            </a:pPr>
            <a:r>
              <a:rPr lang="en-US" sz="2400"/>
              <a:t>Remote access</a:t>
            </a:r>
          </a:p>
          <a:p>
            <a:pPr lvl="1">
              <a:lnSpc>
                <a:spcPct val="90000"/>
              </a:lnSpc>
            </a:pPr>
            <a:r>
              <a:rPr lang="en-US" sz="2400"/>
              <a:t>Administration tasks</a:t>
            </a:r>
          </a:p>
          <a:p>
            <a:pPr lvl="1">
              <a:lnSpc>
                <a:spcPct val="90000"/>
              </a:lnSpc>
            </a:pPr>
            <a:r>
              <a:rPr lang="en-US" sz="2400"/>
              <a:t>Password policies</a:t>
            </a:r>
          </a:p>
        </p:txBody>
      </p:sp>
      <p:sp>
        <p:nvSpPr>
          <p:cNvPr id="5" name="Slide Number Placeholder 4"/>
          <p:cNvSpPr>
            <a:spLocks noGrp="1"/>
          </p:cNvSpPr>
          <p:nvPr>
            <p:ph type="sldNum" sz="quarter" idx="12"/>
          </p:nvPr>
        </p:nvSpPr>
        <p:spPr/>
        <p:txBody>
          <a:bodyPr/>
          <a:lstStyle/>
          <a:p>
            <a:fld id="{B8EB06AD-1F47-4E63-A06E-5A07B4C9A34E}" type="slidenum">
              <a:rPr lang="en-US"/>
              <a:pPr/>
              <a:t>90</a:t>
            </a:fld>
            <a:endParaRPr lang="en-US"/>
          </a:p>
        </p:txBody>
      </p:sp>
      <p:cxnSp>
        <p:nvCxnSpPr>
          <p:cNvPr id="6" name="Straight Connector 5"/>
          <p:cNvCxnSpPr/>
          <p:nvPr/>
        </p:nvCxnSpPr>
        <p:spPr>
          <a:xfrm>
            <a:off x="76200" y="14478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22328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sz="4000">
                <a:solidFill>
                  <a:srgbClr val="FF0000"/>
                </a:solidFill>
              </a:rPr>
              <a:t>Files</a:t>
            </a:r>
          </a:p>
        </p:txBody>
      </p:sp>
      <p:sp>
        <p:nvSpPr>
          <p:cNvPr id="399363" name="Rectangle 3"/>
          <p:cNvSpPr>
            <a:spLocks noGrp="1" noChangeArrowheads="1"/>
          </p:cNvSpPr>
          <p:nvPr>
            <p:ph idx="1"/>
          </p:nvPr>
        </p:nvSpPr>
        <p:spPr>
          <a:xfrm>
            <a:off x="609600" y="1728789"/>
            <a:ext cx="8077200" cy="4419600"/>
          </a:xfrm>
        </p:spPr>
        <p:txBody>
          <a:bodyPr>
            <a:normAutofit/>
          </a:bodyPr>
          <a:lstStyle/>
          <a:p>
            <a:pPr marL="0" indent="0">
              <a:buNone/>
            </a:pPr>
            <a:r>
              <a:rPr lang="en-US" sz="2400" b="1"/>
              <a:t>Các m</a:t>
            </a:r>
            <a:r>
              <a:rPr lang="vi-VN" sz="2400" b="1"/>
              <a:t>ối đe dọa chung:</a:t>
            </a:r>
          </a:p>
          <a:p>
            <a:r>
              <a:rPr lang="en-US" sz="2400"/>
              <a:t>C</a:t>
            </a:r>
            <a:r>
              <a:rPr lang="vi-VN" sz="2400"/>
              <a:t>ho phép </a:t>
            </a:r>
            <a:r>
              <a:rPr lang="en-US" sz="2400"/>
              <a:t>truy cập </a:t>
            </a:r>
            <a:r>
              <a:rPr lang="vi-VN" sz="2400"/>
              <a:t>tập tin</a:t>
            </a:r>
          </a:p>
          <a:p>
            <a:r>
              <a:rPr lang="en-US" sz="2400"/>
              <a:t>C</a:t>
            </a:r>
            <a:r>
              <a:rPr lang="vi-VN" sz="2400"/>
              <a:t>hia sẻ file</a:t>
            </a:r>
          </a:p>
          <a:p>
            <a:r>
              <a:rPr lang="vi-VN" sz="2400"/>
              <a:t>Tập tin phải được bảo vệ </a:t>
            </a:r>
            <a:r>
              <a:rPr lang="en-US" sz="2400"/>
              <a:t>trong việc ghi, đọc, xóa và sửa chữa</a:t>
            </a:r>
            <a:endParaRPr lang="vi-VN" sz="2400"/>
          </a:p>
          <a:p>
            <a:r>
              <a:rPr lang="vi-VN" sz="2400"/>
              <a:t>Dữ liệu nằm trong các tập tin; bảo vệ các tập tin</a:t>
            </a:r>
            <a:r>
              <a:rPr lang="en-US" sz="2400"/>
              <a:t>,</a:t>
            </a:r>
            <a:r>
              <a:rPr lang="vi-VN" sz="2400"/>
              <a:t> bảo vệ dữ liệu</a:t>
            </a:r>
            <a:endParaRPr lang="en-US" sz="2400"/>
          </a:p>
        </p:txBody>
      </p:sp>
      <p:sp>
        <p:nvSpPr>
          <p:cNvPr id="5" name="Slide Number Placeholder 4"/>
          <p:cNvSpPr>
            <a:spLocks noGrp="1"/>
          </p:cNvSpPr>
          <p:nvPr>
            <p:ph type="sldNum" sz="quarter" idx="12"/>
          </p:nvPr>
        </p:nvSpPr>
        <p:spPr/>
        <p:txBody>
          <a:bodyPr/>
          <a:lstStyle/>
          <a:p>
            <a:fld id="{2DF198D0-3DC4-4D9D-BD54-7007D039F676}" type="slidenum">
              <a:rPr lang="en-US"/>
              <a:pPr/>
              <a:t>91</a:t>
            </a:fld>
            <a:endParaRPr lang="en-US"/>
          </a:p>
        </p:txBody>
      </p:sp>
      <p:cxnSp>
        <p:nvCxnSpPr>
          <p:cNvPr id="6" name="Straight Connector 5"/>
          <p:cNvCxnSpPr/>
          <p:nvPr/>
        </p:nvCxnSpPr>
        <p:spPr>
          <a:xfrm>
            <a:off x="152400" y="12954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86581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sz="3600">
                <a:solidFill>
                  <a:srgbClr val="FF0000"/>
                </a:solidFill>
              </a:rPr>
              <a:t>File Permissions</a:t>
            </a:r>
          </a:p>
        </p:txBody>
      </p:sp>
      <p:sp>
        <p:nvSpPr>
          <p:cNvPr id="400387" name="Rectangle 3"/>
          <p:cNvSpPr>
            <a:spLocks noGrp="1" noChangeArrowheads="1"/>
          </p:cNvSpPr>
          <p:nvPr>
            <p:ph idx="1"/>
          </p:nvPr>
        </p:nvSpPr>
        <p:spPr>
          <a:xfrm>
            <a:off x="533400" y="1767682"/>
            <a:ext cx="8229600" cy="4830763"/>
          </a:xfrm>
        </p:spPr>
        <p:txBody>
          <a:bodyPr/>
          <a:lstStyle/>
          <a:p>
            <a:pPr>
              <a:lnSpc>
                <a:spcPct val="120000"/>
              </a:lnSpc>
            </a:pPr>
            <a:r>
              <a:rPr lang="vi-VN" sz="2800"/>
              <a:t>Đọc, viết, và thực hiện quyền ưu </a:t>
            </a:r>
            <a:r>
              <a:rPr lang="en-US" sz="2800"/>
              <a:t>tiên</a:t>
            </a:r>
          </a:p>
          <a:p>
            <a:pPr>
              <a:lnSpc>
                <a:spcPct val="120000"/>
              </a:lnSpc>
            </a:pPr>
            <a:r>
              <a:rPr lang="vi-VN" sz="2800"/>
              <a:t>Trong Windows 2000:</a:t>
            </a:r>
          </a:p>
          <a:p>
            <a:pPr lvl="1">
              <a:lnSpc>
                <a:spcPct val="120000"/>
              </a:lnSpc>
            </a:pPr>
            <a:r>
              <a:rPr lang="vi-VN" sz="2400"/>
              <a:t>Thay đổi cho phép trên</a:t>
            </a:r>
            <a:endParaRPr lang="en-US" sz="2400"/>
          </a:p>
          <a:p>
            <a:pPr marL="342900" lvl="1" indent="0">
              <a:lnSpc>
                <a:spcPct val="120000"/>
              </a:lnSpc>
              <a:buNone/>
            </a:pPr>
            <a:r>
              <a:rPr lang="en-US" sz="2400"/>
              <a:t> </a:t>
            </a:r>
            <a:r>
              <a:rPr lang="vi-VN" sz="2400"/>
              <a:t> các tab Security trên </a:t>
            </a:r>
            <a:endParaRPr lang="en-US" sz="2400"/>
          </a:p>
          <a:p>
            <a:pPr marL="342900" lvl="1" indent="0">
              <a:lnSpc>
                <a:spcPct val="120000"/>
              </a:lnSpc>
              <a:buNone/>
            </a:pPr>
            <a:r>
              <a:rPr lang="en-US" sz="2400"/>
              <a:t>  </a:t>
            </a:r>
            <a:r>
              <a:rPr lang="vi-VN" sz="2400"/>
              <a:t>hộp thoại Properties của tập tin</a:t>
            </a:r>
          </a:p>
          <a:p>
            <a:pPr lvl="1">
              <a:lnSpc>
                <a:spcPct val="120000"/>
              </a:lnSpc>
            </a:pPr>
            <a:r>
              <a:rPr lang="vi-VN" sz="2400"/>
              <a:t>Cho phép cấp</a:t>
            </a:r>
            <a:r>
              <a:rPr lang="en-US" sz="2400"/>
              <a:t> quyền</a:t>
            </a:r>
            <a:endParaRPr lang="vi-VN" sz="2400"/>
          </a:p>
          <a:p>
            <a:pPr lvl="1">
              <a:lnSpc>
                <a:spcPct val="120000"/>
              </a:lnSpc>
            </a:pPr>
            <a:r>
              <a:rPr lang="vi-VN" sz="2400"/>
              <a:t>Từ chối</a:t>
            </a:r>
            <a:r>
              <a:rPr lang="en-US" sz="2400"/>
              <a:t>, </a:t>
            </a:r>
            <a:r>
              <a:rPr lang="vi-VN" sz="2400"/>
              <a:t>thu hồi</a:t>
            </a:r>
            <a:r>
              <a:rPr lang="en-US" sz="2400"/>
              <a:t> quyền</a:t>
            </a:r>
          </a:p>
        </p:txBody>
      </p:sp>
      <p:sp>
        <p:nvSpPr>
          <p:cNvPr id="5" name="Slide Number Placeholder 4"/>
          <p:cNvSpPr>
            <a:spLocks noGrp="1"/>
          </p:cNvSpPr>
          <p:nvPr>
            <p:ph type="sldNum" sz="quarter" idx="12"/>
          </p:nvPr>
        </p:nvSpPr>
        <p:spPr/>
        <p:txBody>
          <a:bodyPr/>
          <a:lstStyle/>
          <a:p>
            <a:fld id="{D3757699-4974-497A-B161-FB3BB4722E52}" type="slidenum">
              <a:rPr lang="en-US"/>
              <a:pPr/>
              <a:t>92</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4" descr="Fig02-0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5181600" y="2378075"/>
            <a:ext cx="4051849" cy="41341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92387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normAutofit/>
          </a:bodyPr>
          <a:lstStyle/>
          <a:p>
            <a:r>
              <a:rPr lang="en-US" sz="3600">
                <a:solidFill>
                  <a:srgbClr val="FF0000"/>
                </a:solidFill>
              </a:rPr>
              <a:t>File Permissions (continued)</a:t>
            </a:r>
          </a:p>
        </p:txBody>
      </p:sp>
      <p:sp>
        <p:nvSpPr>
          <p:cNvPr id="404483" name="Rectangle 3"/>
          <p:cNvSpPr>
            <a:spLocks noGrp="1" noChangeArrowheads="1"/>
          </p:cNvSpPr>
          <p:nvPr>
            <p:ph idx="1"/>
          </p:nvPr>
        </p:nvSpPr>
        <p:spPr>
          <a:xfrm>
            <a:off x="381000" y="1685925"/>
            <a:ext cx="8229600" cy="4351338"/>
          </a:xfrm>
        </p:spPr>
        <p:txBody>
          <a:bodyPr>
            <a:normAutofit/>
          </a:bodyPr>
          <a:lstStyle/>
          <a:p>
            <a:pPr marL="0" indent="0">
              <a:buNone/>
            </a:pPr>
            <a:r>
              <a:rPr lang="en-US" sz="2400"/>
              <a:t>T</a:t>
            </a:r>
            <a:r>
              <a:rPr lang="vi-VN" sz="2400"/>
              <a:t>rong UNIX</a:t>
            </a:r>
            <a:endParaRPr lang="vi-VN" sz="2400" b="1"/>
          </a:p>
          <a:p>
            <a:pPr marL="342900" indent="-342900"/>
            <a:r>
              <a:rPr lang="vi-VN" sz="2400"/>
              <a:t>Ba cài đặt cho phép: chủ sở hữu; nhóm mà chủ sở hữu thuộc về; tất cả các người dùng khác</a:t>
            </a:r>
          </a:p>
          <a:p>
            <a:pPr marL="342900" indent="-342900"/>
            <a:r>
              <a:rPr lang="vi-VN" sz="2400"/>
              <a:t>Mỗi thiết lập bao gồm rwx</a:t>
            </a:r>
          </a:p>
          <a:p>
            <a:pPr marL="342900" indent="-342900"/>
            <a:r>
              <a:rPr lang="vi-VN" sz="2400"/>
              <a:t>r cho việc đọc, w để viết, và x để thực hiện</a:t>
            </a:r>
          </a:p>
          <a:p>
            <a:pPr marL="342900" indent="-342900"/>
            <a:r>
              <a:rPr lang="en-US" sz="2400"/>
              <a:t>L</a:t>
            </a:r>
            <a:r>
              <a:rPr lang="vi-VN" sz="2400"/>
              <a:t>ệnh</a:t>
            </a:r>
            <a:r>
              <a:rPr lang="en-US" sz="2400"/>
              <a:t> </a:t>
            </a:r>
            <a:r>
              <a:rPr lang="vi-VN" sz="2400"/>
              <a:t>CHMOD được sử dụng để thay đổi quyền truy cập tập tin</a:t>
            </a:r>
          </a:p>
        </p:txBody>
      </p:sp>
      <p:sp>
        <p:nvSpPr>
          <p:cNvPr id="5" name="Slide Number Placeholder 4"/>
          <p:cNvSpPr>
            <a:spLocks noGrp="1"/>
          </p:cNvSpPr>
          <p:nvPr>
            <p:ph type="sldNum" sz="quarter" idx="12"/>
          </p:nvPr>
        </p:nvSpPr>
        <p:spPr/>
        <p:txBody>
          <a:bodyPr/>
          <a:lstStyle/>
          <a:p>
            <a:fld id="{200DD1A9-FBCF-4990-950A-A8AC65C6E91E}" type="slidenum">
              <a:rPr lang="en-US"/>
              <a:pPr/>
              <a:t>93</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4" descr="Fig02-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00200" y="4572000"/>
            <a:ext cx="6400800" cy="2298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3685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sz="4000">
                <a:solidFill>
                  <a:srgbClr val="FF0000"/>
                </a:solidFill>
              </a:rPr>
              <a:t>File Transfer</a:t>
            </a:r>
          </a:p>
        </p:txBody>
      </p:sp>
      <p:sp>
        <p:nvSpPr>
          <p:cNvPr id="408579" name="Rectangle 3"/>
          <p:cNvSpPr>
            <a:spLocks noGrp="1" noChangeArrowheads="1"/>
          </p:cNvSpPr>
          <p:nvPr>
            <p:ph idx="1"/>
          </p:nvPr>
        </p:nvSpPr>
        <p:spPr>
          <a:xfrm>
            <a:off x="457200" y="1608139"/>
            <a:ext cx="8229600" cy="4830763"/>
          </a:xfrm>
        </p:spPr>
        <p:txBody>
          <a:bodyPr/>
          <a:lstStyle/>
          <a:p>
            <a:r>
              <a:rPr lang="en-US" sz="2800"/>
              <a:t>FTP (File Transfer Protocol):</a:t>
            </a:r>
          </a:p>
          <a:p>
            <a:pPr lvl="1"/>
            <a:r>
              <a:rPr lang="vi-VN" sz="2400"/>
              <a:t>Dịch vụ Internet để chuyển các tập tin từ một máy tính khác</a:t>
            </a:r>
          </a:p>
          <a:p>
            <a:pPr lvl="1"/>
            <a:r>
              <a:rPr lang="vi-VN" sz="2400"/>
              <a:t>Truyền tên người dùng và mật khẩu </a:t>
            </a:r>
            <a:endParaRPr lang="en-US" sz="2400"/>
          </a:p>
          <a:p>
            <a:pPr lvl="1"/>
            <a:r>
              <a:rPr lang="vi-VN" sz="2400"/>
              <a:t>Tài khoản gốc không thể được sử dụng với FTP</a:t>
            </a:r>
          </a:p>
          <a:p>
            <a:pPr lvl="1"/>
            <a:r>
              <a:rPr lang="vi-VN" sz="2400"/>
              <a:t>Anonymous FTP: khả năng đăng nhập vào máy chủ FTP mà không được xác thực</a:t>
            </a:r>
            <a:endParaRPr lang="en-US" sz="2400"/>
          </a:p>
        </p:txBody>
      </p:sp>
      <p:sp>
        <p:nvSpPr>
          <p:cNvPr id="5" name="Slide Number Placeholder 4"/>
          <p:cNvSpPr>
            <a:spLocks noGrp="1"/>
          </p:cNvSpPr>
          <p:nvPr>
            <p:ph type="sldNum" sz="quarter" idx="12"/>
          </p:nvPr>
        </p:nvSpPr>
        <p:spPr/>
        <p:txBody>
          <a:bodyPr/>
          <a:lstStyle/>
          <a:p>
            <a:fld id="{A771E052-85D8-42B3-A8EC-062FC7ABBFDC}" type="slidenum">
              <a:rPr lang="en-US"/>
              <a:pPr/>
              <a:t>94</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016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sz="3600">
                <a:solidFill>
                  <a:srgbClr val="FF0000"/>
                </a:solidFill>
              </a:rPr>
              <a:t>File Transfer (continued)</a:t>
            </a:r>
          </a:p>
        </p:txBody>
      </p:sp>
      <p:sp>
        <p:nvSpPr>
          <p:cNvPr id="409603" name="Rectangle 3"/>
          <p:cNvSpPr>
            <a:spLocks noGrp="1" noChangeArrowheads="1"/>
          </p:cNvSpPr>
          <p:nvPr>
            <p:ph idx="1"/>
          </p:nvPr>
        </p:nvSpPr>
        <p:spPr>
          <a:xfrm>
            <a:off x="463550" y="1616076"/>
            <a:ext cx="8077200" cy="4495800"/>
          </a:xfrm>
        </p:spPr>
        <p:txBody>
          <a:bodyPr/>
          <a:lstStyle/>
          <a:p>
            <a:pPr marL="0" indent="0">
              <a:buNone/>
            </a:pPr>
            <a:r>
              <a:rPr lang="vi-VN" sz="2800" b="1"/>
              <a:t>Thực hành:</a:t>
            </a:r>
          </a:p>
          <a:p>
            <a:r>
              <a:rPr lang="vi-VN" sz="2800"/>
              <a:t>Sử dụng tiện ích an toàn FTP nếu có thể</a:t>
            </a:r>
          </a:p>
          <a:p>
            <a:r>
              <a:rPr lang="vi-VN" sz="2800"/>
              <a:t>Làm cho hai thư mục FTP:</a:t>
            </a:r>
          </a:p>
          <a:p>
            <a:pPr lvl="1"/>
            <a:r>
              <a:rPr lang="vi-VN" sz="2400"/>
              <a:t>Một upload với quyền chỉ</a:t>
            </a:r>
            <a:r>
              <a:rPr lang="en-US" sz="2400"/>
              <a:t> </a:t>
            </a:r>
            <a:r>
              <a:rPr lang="vi-VN" sz="2400"/>
              <a:t>ghi </a:t>
            </a:r>
            <a:endParaRPr lang="en-US" sz="2400"/>
          </a:p>
          <a:p>
            <a:pPr lvl="1"/>
            <a:r>
              <a:rPr lang="vi-VN" sz="2400"/>
              <a:t>Một cho tải với quyền chỉ</a:t>
            </a:r>
            <a:r>
              <a:rPr lang="en-US" sz="2400"/>
              <a:t> </a:t>
            </a:r>
            <a:r>
              <a:rPr lang="vi-VN" sz="2400"/>
              <a:t>đọc </a:t>
            </a:r>
            <a:endParaRPr lang="en-US" sz="2400"/>
          </a:p>
          <a:p>
            <a:r>
              <a:rPr lang="vi-VN" sz="2800"/>
              <a:t>Sử dụng tài khoản cụ thể có quyền giới hạn</a:t>
            </a:r>
          </a:p>
          <a:p>
            <a:r>
              <a:rPr lang="vi-VN" sz="2800"/>
              <a:t>Đăng nhập và quét hoạt động FTP</a:t>
            </a:r>
          </a:p>
          <a:p>
            <a:r>
              <a:rPr lang="vi-VN" sz="2800"/>
              <a:t>Cho phép các nhà khai thác chỉ được uỷ quyền</a:t>
            </a:r>
            <a:endParaRPr lang="en-US" sz="2800"/>
          </a:p>
        </p:txBody>
      </p:sp>
      <p:sp>
        <p:nvSpPr>
          <p:cNvPr id="5" name="Slide Number Placeholder 4"/>
          <p:cNvSpPr>
            <a:spLocks noGrp="1"/>
          </p:cNvSpPr>
          <p:nvPr>
            <p:ph type="sldNum" sz="quarter" idx="12"/>
          </p:nvPr>
        </p:nvSpPr>
        <p:spPr/>
        <p:txBody>
          <a:bodyPr/>
          <a:lstStyle/>
          <a:p>
            <a:fld id="{C8882CF2-1374-4F9D-B73E-1F9025C9E51D}" type="slidenum">
              <a:rPr lang="en-US"/>
              <a:pPr/>
              <a:t>95</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640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sz="4000">
                <a:solidFill>
                  <a:srgbClr val="FF0000"/>
                </a:solidFill>
              </a:rPr>
              <a:t>Sharing Files</a:t>
            </a:r>
          </a:p>
        </p:txBody>
      </p:sp>
      <p:sp>
        <p:nvSpPr>
          <p:cNvPr id="410627" name="Rectangle 3"/>
          <p:cNvSpPr>
            <a:spLocks noGrp="1" noChangeArrowheads="1"/>
          </p:cNvSpPr>
          <p:nvPr>
            <p:ph idx="1"/>
          </p:nvPr>
        </p:nvSpPr>
        <p:spPr>
          <a:xfrm>
            <a:off x="609600" y="1716089"/>
            <a:ext cx="8077200" cy="4267200"/>
          </a:xfrm>
        </p:spPr>
        <p:txBody>
          <a:bodyPr/>
          <a:lstStyle/>
          <a:p>
            <a:r>
              <a:rPr lang="en-US" sz="2800" dirty="0"/>
              <a:t>Có thể</a:t>
            </a:r>
            <a:r>
              <a:rPr lang="vi-VN" sz="2800" dirty="0"/>
              <a:t> dẫn đến rủi ro an ninh và các mối đe dọa</a:t>
            </a:r>
          </a:p>
          <a:p>
            <a:r>
              <a:rPr lang="vi-VN" sz="2800" dirty="0" err="1"/>
              <a:t>Peer</a:t>
            </a:r>
            <a:r>
              <a:rPr lang="vi-VN" sz="2800" dirty="0"/>
              <a:t>-to-</a:t>
            </a:r>
            <a:r>
              <a:rPr lang="vi-VN" sz="2800" dirty="0" err="1"/>
              <a:t>peer</a:t>
            </a:r>
            <a:r>
              <a:rPr lang="vi-VN" sz="2800" dirty="0"/>
              <a:t> chương trình: cho phép người dùng chia sẻ </a:t>
            </a:r>
            <a:r>
              <a:rPr lang="vi-VN" sz="2800" dirty="0" err="1"/>
              <a:t>file</a:t>
            </a:r>
            <a:r>
              <a:rPr lang="vi-VN" sz="2800" dirty="0"/>
              <a:t> qua mạng </a:t>
            </a:r>
            <a:r>
              <a:rPr lang="vi-VN" sz="2800" dirty="0" err="1"/>
              <a:t>Internet</a:t>
            </a:r>
            <a:endParaRPr lang="vi-VN" sz="2800" dirty="0"/>
          </a:p>
          <a:p>
            <a:r>
              <a:rPr lang="vi-VN" sz="2800" dirty="0"/>
              <a:t>Lý do để chặn việc chia sẻ file:</a:t>
            </a:r>
          </a:p>
          <a:p>
            <a:pPr lvl="1"/>
            <a:r>
              <a:rPr lang="en-US" sz="2400" dirty="0"/>
              <a:t>M</a:t>
            </a:r>
            <a:r>
              <a:rPr lang="vi-VN" sz="2400" dirty="0"/>
              <a:t>ã độc hại</a:t>
            </a:r>
          </a:p>
          <a:p>
            <a:pPr lvl="1"/>
            <a:r>
              <a:rPr lang="vi-VN" sz="2400" dirty="0"/>
              <a:t>Phần mềm quảng cáo và phần mềm gián điệp</a:t>
            </a:r>
          </a:p>
          <a:p>
            <a:pPr lvl="1"/>
            <a:r>
              <a:rPr lang="vi-VN" sz="2400" dirty="0"/>
              <a:t>Tính riêng tư và bảo mật</a:t>
            </a:r>
          </a:p>
          <a:p>
            <a:pPr lvl="1"/>
            <a:r>
              <a:rPr lang="vi-VN" sz="2400" dirty="0"/>
              <a:t>Nội dùng khiêu dâm</a:t>
            </a:r>
          </a:p>
          <a:p>
            <a:pPr lvl="1"/>
            <a:r>
              <a:rPr lang="en-US" sz="2400" dirty="0"/>
              <a:t>V</a:t>
            </a:r>
            <a:r>
              <a:rPr lang="vi-VN" sz="2400" dirty="0"/>
              <a:t>ấn đề bản quyền</a:t>
            </a:r>
            <a:endParaRPr lang="en-US" sz="2400" dirty="0"/>
          </a:p>
        </p:txBody>
      </p:sp>
      <p:sp>
        <p:nvSpPr>
          <p:cNvPr id="5" name="Slide Number Placeholder 4"/>
          <p:cNvSpPr>
            <a:spLocks noGrp="1"/>
          </p:cNvSpPr>
          <p:nvPr>
            <p:ph type="sldNum" sz="quarter" idx="12"/>
          </p:nvPr>
        </p:nvSpPr>
        <p:spPr/>
        <p:txBody>
          <a:bodyPr/>
          <a:lstStyle/>
          <a:p>
            <a:fld id="{B57B9C39-1463-4377-B39C-76F72CADA3CD}" type="slidenum">
              <a:rPr lang="en-US"/>
              <a:pPr/>
              <a:t>96</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20695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sz="4000">
                <a:solidFill>
                  <a:srgbClr val="FF0000"/>
                </a:solidFill>
              </a:rPr>
              <a:t>Memory</a:t>
            </a:r>
          </a:p>
        </p:txBody>
      </p:sp>
      <p:sp>
        <p:nvSpPr>
          <p:cNvPr id="411651" name="Rectangle 3"/>
          <p:cNvSpPr>
            <a:spLocks noGrp="1" noChangeArrowheads="1"/>
          </p:cNvSpPr>
          <p:nvPr>
            <p:ph idx="1"/>
          </p:nvPr>
        </p:nvSpPr>
        <p:spPr>
          <a:xfrm>
            <a:off x="381000" y="1752600"/>
            <a:ext cx="8077200" cy="4495800"/>
          </a:xfrm>
        </p:spPr>
        <p:txBody>
          <a:bodyPr/>
          <a:lstStyle/>
          <a:p>
            <a:pPr marL="400050" indent="-400050" algn="just"/>
            <a:r>
              <a:rPr lang="vi-VN" sz="2800"/>
              <a:t>Bộ nhớ phần cứng có sẵn trên hệ thống</a:t>
            </a:r>
          </a:p>
          <a:p>
            <a:pPr marL="400050" indent="-400050" algn="just"/>
            <a:r>
              <a:rPr lang="vi-VN" sz="2800"/>
              <a:t>Có thể bị hỏng do các phần mềm nặng </a:t>
            </a:r>
          </a:p>
          <a:p>
            <a:pPr marL="400050" indent="-400050" algn="just"/>
            <a:r>
              <a:rPr lang="vi-VN" sz="2800"/>
              <a:t>Hai lựa chọn:</a:t>
            </a:r>
          </a:p>
          <a:p>
            <a:pPr marL="852488" lvl="1" indent="-400050" algn="just"/>
            <a:r>
              <a:rPr lang="vi-VN" sz="2400"/>
              <a:t>Ngừng sử dụng các chương trình</a:t>
            </a:r>
          </a:p>
          <a:p>
            <a:pPr marL="852488" lvl="1" indent="-400050" algn="just"/>
            <a:r>
              <a:rPr lang="vi-VN" sz="2400"/>
              <a:t>Áp dụng một bản vá (service pack) để sửa chữa nó</a:t>
            </a:r>
          </a:p>
          <a:p>
            <a:pPr marL="400050" indent="-400050" algn="just"/>
            <a:r>
              <a:rPr lang="vi-VN" sz="2800"/>
              <a:t>Có thể gây tổn hại cho tính toàn vẹn dữ liệu</a:t>
            </a:r>
            <a:endParaRPr lang="en-US" sz="2800"/>
          </a:p>
        </p:txBody>
      </p:sp>
      <p:sp>
        <p:nvSpPr>
          <p:cNvPr id="5" name="Slide Number Placeholder 4"/>
          <p:cNvSpPr>
            <a:spLocks noGrp="1"/>
          </p:cNvSpPr>
          <p:nvPr>
            <p:ph type="sldNum" sz="quarter" idx="12"/>
          </p:nvPr>
        </p:nvSpPr>
        <p:spPr/>
        <p:txBody>
          <a:bodyPr/>
          <a:lstStyle/>
          <a:p>
            <a:fld id="{C44883C3-4AB1-4903-A9BB-50A261479B51}" type="slidenum">
              <a:rPr lang="en-US"/>
              <a:pPr/>
              <a:t>97</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3695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628650" y="327548"/>
            <a:ext cx="7886700" cy="1325563"/>
          </a:xfrm>
        </p:spPr>
        <p:txBody>
          <a:bodyPr/>
          <a:lstStyle/>
          <a:p>
            <a:r>
              <a:rPr lang="en-US" sz="3600">
                <a:solidFill>
                  <a:srgbClr val="FF0000"/>
                </a:solidFill>
              </a:rPr>
              <a:t>Authentication Methods</a:t>
            </a:r>
          </a:p>
        </p:txBody>
      </p:sp>
      <p:sp>
        <p:nvSpPr>
          <p:cNvPr id="412675" name="Rectangle 3"/>
          <p:cNvSpPr>
            <a:spLocks noGrp="1" noChangeArrowheads="1"/>
          </p:cNvSpPr>
          <p:nvPr>
            <p:ph idx="1"/>
          </p:nvPr>
        </p:nvSpPr>
        <p:spPr/>
        <p:txBody>
          <a:bodyPr/>
          <a:lstStyle/>
          <a:p>
            <a:pPr>
              <a:lnSpc>
                <a:spcPct val="120000"/>
              </a:lnSpc>
            </a:pPr>
            <a:r>
              <a:rPr lang="en-US" sz="2800"/>
              <a:t>Authentication- Xác thực:</a:t>
            </a:r>
          </a:p>
          <a:p>
            <a:pPr lvl="1">
              <a:lnSpc>
                <a:spcPct val="120000"/>
              </a:lnSpc>
            </a:pPr>
            <a:r>
              <a:rPr lang="vi-VN" sz="2400"/>
              <a:t>Xác minh danh tính người dùng</a:t>
            </a:r>
          </a:p>
          <a:p>
            <a:pPr lvl="1">
              <a:lnSpc>
                <a:spcPct val="120000"/>
              </a:lnSpc>
            </a:pPr>
            <a:r>
              <a:rPr lang="vi-VN" sz="2400"/>
              <a:t>Cho phép truy cập vào hệ điều hành</a:t>
            </a:r>
            <a:endParaRPr lang="en-US" sz="2400"/>
          </a:p>
          <a:p>
            <a:pPr>
              <a:lnSpc>
                <a:spcPct val="120000"/>
              </a:lnSpc>
            </a:pPr>
            <a:r>
              <a:rPr lang="en-US" sz="2800"/>
              <a:t>Physical authentication: Xác thực vật lý</a:t>
            </a:r>
          </a:p>
          <a:p>
            <a:pPr lvl="1">
              <a:lnSpc>
                <a:spcPct val="120000"/>
              </a:lnSpc>
            </a:pPr>
            <a:r>
              <a:rPr lang="en-US" sz="2400"/>
              <a:t>Cho phép tuyển sinh vật lý tài sản công ty</a:t>
            </a:r>
          </a:p>
          <a:p>
            <a:pPr lvl="1">
              <a:lnSpc>
                <a:spcPct val="120000"/>
              </a:lnSpc>
            </a:pPr>
            <a:r>
              <a:rPr lang="en-US" sz="2400"/>
              <a:t>Thẻ từ và các biện pháp sinh trắc học</a:t>
            </a:r>
          </a:p>
          <a:p>
            <a:pPr>
              <a:lnSpc>
                <a:spcPct val="120000"/>
              </a:lnSpc>
            </a:pPr>
            <a:r>
              <a:rPr lang="en-US" sz="2800"/>
              <a:t>Digital authentication: Xác thưc điện tử</a:t>
            </a:r>
          </a:p>
          <a:p>
            <a:pPr lvl="1">
              <a:lnSpc>
                <a:spcPct val="120000"/>
              </a:lnSpc>
            </a:pPr>
            <a:r>
              <a:rPr lang="en-US" sz="2400"/>
              <a:t>X</a:t>
            </a:r>
            <a:r>
              <a:rPr lang="vi-VN" sz="2400"/>
              <a:t>ác minh danh tính người dùng bằng các kỹ thuật số</a:t>
            </a:r>
            <a:endParaRPr lang="en-US" sz="2400"/>
          </a:p>
          <a:p>
            <a:pPr>
              <a:lnSpc>
                <a:spcPct val="120000"/>
              </a:lnSpc>
            </a:pPr>
            <a:endParaRPr lang="en-US" sz="2800"/>
          </a:p>
        </p:txBody>
      </p:sp>
      <p:sp>
        <p:nvSpPr>
          <p:cNvPr id="5" name="Slide Number Placeholder 4"/>
          <p:cNvSpPr>
            <a:spLocks noGrp="1"/>
          </p:cNvSpPr>
          <p:nvPr>
            <p:ph type="sldNum" sz="quarter" idx="12"/>
          </p:nvPr>
        </p:nvSpPr>
        <p:spPr/>
        <p:txBody>
          <a:bodyPr/>
          <a:lstStyle/>
          <a:p>
            <a:fld id="{F3CA9E13-6E36-4661-9A65-53B3F2CF3AA4}" type="slidenum">
              <a:rPr lang="en-US"/>
              <a:pPr/>
              <a:t>98</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483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2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2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2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26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26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26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2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628650" y="327548"/>
            <a:ext cx="7886700" cy="1325563"/>
          </a:xfrm>
        </p:spPr>
        <p:txBody>
          <a:bodyPr/>
          <a:lstStyle/>
          <a:p>
            <a:r>
              <a:rPr lang="en-US" sz="3600">
                <a:solidFill>
                  <a:srgbClr val="FF0000"/>
                </a:solidFill>
              </a:rPr>
              <a:t>Authentication Methods (continued)</a:t>
            </a:r>
          </a:p>
        </p:txBody>
      </p:sp>
      <p:sp>
        <p:nvSpPr>
          <p:cNvPr id="413699" name="Rectangle 3"/>
          <p:cNvSpPr>
            <a:spLocks noGrp="1" noChangeArrowheads="1"/>
          </p:cNvSpPr>
          <p:nvPr>
            <p:ph idx="1"/>
          </p:nvPr>
        </p:nvSpPr>
        <p:spPr>
          <a:xfrm>
            <a:off x="628650" y="1726407"/>
            <a:ext cx="7886700" cy="4351338"/>
          </a:xfrm>
        </p:spPr>
        <p:txBody>
          <a:bodyPr>
            <a:normAutofit lnSpcReduction="10000"/>
          </a:bodyPr>
          <a:lstStyle/>
          <a:p>
            <a:pPr algn="just">
              <a:lnSpc>
                <a:spcPct val="120000"/>
              </a:lnSpc>
            </a:pPr>
            <a:r>
              <a:rPr lang="en-US" sz="2800">
                <a:latin typeface="Arial" panose="020B0604020202020204" pitchFamily="34" charset="0"/>
                <a:cs typeface="Arial" panose="020B0604020202020204" pitchFamily="34" charset="0"/>
              </a:rPr>
              <a:t>Digital certificates -Giấy chứng nhận kỹ thuật số:</a:t>
            </a:r>
          </a:p>
          <a:p>
            <a:pPr lvl="1" algn="just">
              <a:lnSpc>
                <a:spcPct val="120000"/>
              </a:lnSpc>
            </a:pPr>
            <a:r>
              <a:rPr lang="en-US" sz="2300">
                <a:latin typeface="Arial" panose="020B0604020202020204" pitchFamily="34" charset="0"/>
                <a:cs typeface="Arial" panose="020B0604020202020204" pitchFamily="34" charset="0"/>
              </a:rPr>
              <a:t>Hộ chiếu kỹ thuật số nhận dạng và xác minh chủ sở hữu giấy chứng nhận</a:t>
            </a:r>
          </a:p>
          <a:p>
            <a:pPr algn="just">
              <a:lnSpc>
                <a:spcPct val="120000"/>
              </a:lnSpc>
            </a:pPr>
            <a:r>
              <a:rPr lang="en-US" sz="2800">
                <a:latin typeface="Arial" panose="020B0604020202020204" pitchFamily="34" charset="0"/>
                <a:cs typeface="Arial" panose="020B0604020202020204" pitchFamily="34" charset="0"/>
              </a:rPr>
              <a:t>Digital token (security token)-</a:t>
            </a:r>
            <a:r>
              <a:rPr lang="vi-VN" sz="2800">
                <a:latin typeface="Arial" panose="020B0604020202020204" pitchFamily="34" charset="0"/>
                <a:cs typeface="Arial" panose="020B0604020202020204" pitchFamily="34" charset="0"/>
              </a:rPr>
              <a:t>Thẻ kỹ thuật số</a:t>
            </a:r>
            <a:r>
              <a:rPr lang="en-US" sz="2800">
                <a:latin typeface="Arial" panose="020B0604020202020204" pitchFamily="34" charset="0"/>
                <a:cs typeface="Arial" panose="020B0604020202020204" pitchFamily="34" charset="0"/>
              </a:rPr>
              <a:t>:</a:t>
            </a:r>
            <a:endParaRPr lang="vi-VN" sz="2800">
              <a:latin typeface="Arial" panose="020B0604020202020204" pitchFamily="34" charset="0"/>
              <a:cs typeface="Arial" panose="020B0604020202020204" pitchFamily="34" charset="0"/>
            </a:endParaRPr>
          </a:p>
          <a:p>
            <a:pPr lvl="1" algn="just">
              <a:lnSpc>
                <a:spcPct val="120000"/>
              </a:lnSpc>
            </a:pPr>
            <a:r>
              <a:rPr lang="vi-VN" sz="2400">
                <a:latin typeface="Arial" panose="020B0604020202020204" pitchFamily="34" charset="0"/>
                <a:cs typeface="Arial" panose="020B0604020202020204" pitchFamily="34" charset="0"/>
              </a:rPr>
              <a:t>Thiết bị điện tử nhỏ</a:t>
            </a:r>
          </a:p>
          <a:p>
            <a:pPr lvl="1" algn="just">
              <a:lnSpc>
                <a:spcPct val="120000"/>
              </a:lnSpc>
            </a:pPr>
            <a:r>
              <a:rPr lang="vi-VN" sz="2400">
                <a:latin typeface="Arial" panose="020B0604020202020204" pitchFamily="34" charset="0"/>
                <a:cs typeface="Arial" panose="020B0604020202020204" pitchFamily="34" charset="0"/>
              </a:rPr>
              <a:t>Hiển thị một số duy nhất cho chủ thẻ; sử dụng với số PIN của chủ sở hữu như một mật khẩu</a:t>
            </a:r>
          </a:p>
          <a:p>
            <a:pPr lvl="1" algn="just">
              <a:lnSpc>
                <a:spcPct val="120000"/>
              </a:lnSpc>
            </a:pPr>
            <a:r>
              <a:rPr lang="en-US" sz="2400">
                <a:latin typeface="Arial" panose="020B0604020202020204" pitchFamily="34" charset="0"/>
                <a:cs typeface="Arial" panose="020B0604020202020204" pitchFamily="34" charset="0"/>
              </a:rPr>
              <a:t>Mỗi lần </a:t>
            </a:r>
            <a:r>
              <a:rPr lang="vi-VN" sz="2400">
                <a:latin typeface="Arial" panose="020B0604020202020204" pitchFamily="34" charset="0"/>
                <a:cs typeface="Arial" panose="020B0604020202020204" pitchFamily="34" charset="0"/>
              </a:rPr>
              <a:t>Sử dụng một mật khẩu khác nhau</a:t>
            </a:r>
            <a:endParaRPr lang="en-US" sz="24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15B3365F-D420-4775-A65D-311BF6634172}" type="slidenum">
              <a:rPr lang="en-US"/>
              <a:pPr/>
              <a:t>99</a:t>
            </a:fld>
            <a:endParaRPr lang="en-US"/>
          </a:p>
        </p:txBody>
      </p:sp>
      <p:cxnSp>
        <p:nvCxnSpPr>
          <p:cNvPr id="6" name="Straight Connector 5"/>
          <p:cNvCxnSpPr/>
          <p:nvPr/>
        </p:nvCxnSpPr>
        <p:spPr>
          <a:xfrm>
            <a:off x="152400" y="1371600"/>
            <a:ext cx="8991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456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3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3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3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3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libri Light"/>
        <a:ea typeface=""/>
        <a:cs typeface=""/>
      </a:majorFont>
      <a:minorFont>
        <a:latin typeface="Cambr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3.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4.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5.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6.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7.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Fs-Theme_2014</Template>
  <TotalTime>16981</TotalTime>
  <Words>11495</Words>
  <Application>Microsoft Office PowerPoint</Application>
  <PresentationFormat>On-screen Show (4:3)</PresentationFormat>
  <Paragraphs>1532</Paragraphs>
  <Slides>168</Slides>
  <Notes>102</Notes>
  <HiddenSlides>0</HiddenSlides>
  <MMClips>0</MMClips>
  <ScaleCrop>false</ScaleCrop>
  <HeadingPairs>
    <vt:vector size="8" baseType="variant">
      <vt:variant>
        <vt:lpstr>Fonts Used</vt:lpstr>
      </vt:variant>
      <vt:variant>
        <vt:i4>17</vt:i4>
      </vt:variant>
      <vt:variant>
        <vt:lpstr>Theme</vt:lpstr>
      </vt:variant>
      <vt:variant>
        <vt:i4>18</vt:i4>
      </vt:variant>
      <vt:variant>
        <vt:lpstr>Embedded OLE Servers</vt:lpstr>
      </vt:variant>
      <vt:variant>
        <vt:i4>2</vt:i4>
      </vt:variant>
      <vt:variant>
        <vt:lpstr>Slide Titles</vt:lpstr>
      </vt:variant>
      <vt:variant>
        <vt:i4>168</vt:i4>
      </vt:variant>
    </vt:vector>
  </HeadingPairs>
  <TitlesOfParts>
    <vt:vector size="205" baseType="lpstr">
      <vt:lpstr>Arial</vt:lpstr>
      <vt:lpstr>Arial Unicode MS</vt:lpstr>
      <vt:lpstr>Calibri</vt:lpstr>
      <vt:lpstr>Calibri Light</vt:lpstr>
      <vt:lpstr>Cambria</vt:lpstr>
      <vt:lpstr>Corbel</vt:lpstr>
      <vt:lpstr>Courier New</vt:lpstr>
      <vt:lpstr>Gill Sans</vt:lpstr>
      <vt:lpstr>SEOptimist</vt:lpstr>
      <vt:lpstr>Symbol</vt:lpstr>
      <vt:lpstr>Times</vt:lpstr>
      <vt:lpstr>Times New Roman</vt:lpstr>
      <vt:lpstr>Times-Roman</vt:lpstr>
      <vt:lpstr>Verdana</vt:lpstr>
      <vt:lpstr>VNI-Times</vt:lpstr>
      <vt:lpstr>Wingdings</vt:lpstr>
      <vt:lpstr>Wingdings 3</vt:lpstr>
      <vt:lpstr>F Theme-2014_1</vt:lpstr>
      <vt:lpstr>F Theme-2014_2</vt:lpstr>
      <vt:lpstr>Fs-Theme_20140415</vt:lpstr>
      <vt:lpstr>ppt-model</vt:lpstr>
      <vt:lpstr>PPT08_EN</vt:lpstr>
      <vt:lpstr>blank</vt:lpstr>
      <vt:lpstr>1_Template_PPT08_EN</vt:lpstr>
      <vt:lpstr>1_F Theme-2014_1</vt:lpstr>
      <vt:lpstr>1_F Theme-2014_2</vt:lpstr>
      <vt:lpstr>1_PPT08_EN</vt:lpstr>
      <vt:lpstr>2_PPT08_EN</vt:lpstr>
      <vt:lpstr>1_1 Schneider Electric IT organization v11</vt:lpstr>
      <vt:lpstr>2_1 Schneider Electric IT organization v11</vt:lpstr>
      <vt:lpstr>5_Axis</vt:lpstr>
      <vt:lpstr>1_Capsules</vt:lpstr>
      <vt:lpstr>3_1 Schneider Electric IT organization v11</vt:lpstr>
      <vt:lpstr>Office Theme</vt:lpstr>
      <vt:lpstr>1_Office Theme</vt:lpstr>
      <vt:lpstr>CorelDRAW</vt:lpstr>
      <vt:lpstr>Chart</vt:lpstr>
      <vt:lpstr>PowerPoint Presentation</vt:lpstr>
      <vt:lpstr>Chương 1: Tổng quan về Bảo Mật CSDL</vt:lpstr>
      <vt:lpstr>Chương 1: Tổng quan về Bảo Mật CSDL</vt:lpstr>
      <vt:lpstr>Tổng quan về CSDL</vt:lpstr>
      <vt:lpstr>Các khái niệm và các định nghĩa cơ bản</vt:lpstr>
      <vt:lpstr>PowerPoint Presentation</vt:lpstr>
      <vt:lpstr>PowerPoint Presentation</vt:lpstr>
      <vt:lpstr>PowerPoint Presentation</vt:lpstr>
      <vt:lpstr>Cơ sở dữ liệu là gì? </vt:lpstr>
      <vt:lpstr>Ví dụ về một CSDL</vt:lpstr>
      <vt:lpstr>Đặc điểm của Cơ Sở Dữ Liệu</vt:lpstr>
      <vt:lpstr>Đặc điểm của Cơ Sở Dữ Liệu</vt:lpstr>
      <vt:lpstr>Ưu điểm của Cơ sở Dữ liệu</vt:lpstr>
      <vt:lpstr>Database Management System-DBMS</vt:lpstr>
      <vt:lpstr>Database Management System</vt:lpstr>
      <vt:lpstr>Tổng quan về bảo mật thông tin</vt:lpstr>
      <vt:lpstr>Định nghĩa hệ thống an toàn và bảo mật </vt:lpstr>
      <vt:lpstr>Kiến trúc bảo mật thông tin Information Security Architecture</vt:lpstr>
      <vt:lpstr>PowerPoint Presentation</vt:lpstr>
      <vt:lpstr>PowerPoint Presentation</vt:lpstr>
      <vt:lpstr>Các mối đe doạ đối với một hệ thống và các biện pháp ngăn chặn </vt:lpstr>
      <vt:lpstr>Các mối đe doạ đối với một hệ thống và các biện pháp ngăn chặn </vt:lpstr>
      <vt:lpstr>PowerPoint Presentation</vt:lpstr>
      <vt:lpstr>Các chiến lược an toàn hệ thống  </vt:lpstr>
      <vt:lpstr>Các chiến lược an toàn hệ thống  </vt:lpstr>
      <vt:lpstr>Bảo mật hệ thống  </vt:lpstr>
      <vt:lpstr>Bảo mật hệ thống  </vt:lpstr>
      <vt:lpstr>Chính sách và ý thức</vt:lpstr>
      <vt:lpstr>Chính sách và ý thức</vt:lpstr>
      <vt:lpstr>Chính sách và ý thức</vt:lpstr>
      <vt:lpstr>Chính sách và ý thức</vt:lpstr>
      <vt:lpstr>Chính sách và ý thức</vt:lpstr>
      <vt:lpstr>Chính sách và ý thức</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Phân quyền truy cập và nhận dạng người dùng</vt:lpstr>
      <vt:lpstr>Mã hóa thông tin và nén dữ liệu</vt:lpstr>
      <vt:lpstr>Mã hóa thông tin và nén dữ liệu</vt:lpstr>
      <vt:lpstr>Mã hóa thông tin và nén dữ liệu</vt:lpstr>
      <vt:lpstr>PowerPoint Presentation</vt:lpstr>
      <vt:lpstr>PowerPoint Presentation</vt:lpstr>
      <vt:lpstr>PowerPoint Presentation</vt:lpstr>
      <vt:lpstr>PowerPoint Presentation</vt:lpstr>
      <vt:lpstr>Giới thiệu về bảo mật CSDL Database Security</vt:lpstr>
      <vt:lpstr>Bài toán về bảo mật Cơ sở dữ liệu Database Security</vt:lpstr>
      <vt:lpstr>Bài toán về bảo mật Cơ sở dữ liệu Database Security</vt:lpstr>
      <vt:lpstr>Bài toán về bảo mật Cơ sở dữ liệu Database Security</vt:lpstr>
      <vt:lpstr>Bài toán về bảo mật Cơ sở dữ liệu Database Security</vt:lpstr>
      <vt:lpstr>An toàn thông tin Cơ sở dữ liệu Database Security</vt:lpstr>
      <vt:lpstr>An toàn thông tin trong Cơ sở dữ liệu Database Security</vt:lpstr>
      <vt:lpstr>Khái niệm Bảo mật cơ sở dữ liệu Database Security</vt:lpstr>
      <vt:lpstr>Khái niệm Bảo mật cơ sở dữ liệu Database Security</vt:lpstr>
      <vt:lpstr>Khái niệm Bảo mật cơ sở dữ liệu Database Security</vt:lpstr>
      <vt:lpstr>Các vấn đề về an toàn trong cơ sở dữ liệu</vt:lpstr>
      <vt:lpstr>Các hiểm họa đối với an toàn cơ sở dữ liệu</vt:lpstr>
      <vt:lpstr>Các hiểm họa đối với an toàn cơ sở dữ liệu</vt:lpstr>
      <vt:lpstr>Các hiểm họa đối với an toàn cơ sở dữ liệu</vt:lpstr>
      <vt:lpstr>Các hiểm họa đối với an toàn cơ sở dữ liệu</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yêu cầu về bảo mật Database Security Requirements</vt:lpstr>
      <vt:lpstr>Các mức bảo mật CSDL Database Security Levels</vt:lpstr>
      <vt:lpstr>Các phương pháp bảo mật CSDL Database Security Methodology</vt:lpstr>
      <vt:lpstr>Các phương pháp bảo mật CSDL Database Security Methodology</vt:lpstr>
      <vt:lpstr>Các phương pháp bảo mật CSDL Database Security Methodology</vt:lpstr>
      <vt:lpstr>Một số mô hình bảo mật CSDL Database Security Models</vt:lpstr>
      <vt:lpstr>Một số mô hình bảo mật CSDL Database Security Models</vt:lpstr>
      <vt:lpstr>Một số mô hình bảo mật CSDL Database Security Models</vt:lpstr>
      <vt:lpstr>Một số mô hình bảo mật CSDL Database Security Models</vt:lpstr>
      <vt:lpstr>Một số mô hình bảo mật CSDL Database Security Models</vt:lpstr>
      <vt:lpstr>Một số mô hình bảo mật CSDL Database Security Models</vt:lpstr>
      <vt:lpstr>Các nguyên tắc bảo mật hệ điều hành</vt:lpstr>
      <vt:lpstr>Tổng quan hệ điều hành Operating System Overview</vt:lpstr>
      <vt:lpstr>Tổng quan hệ điều hành Operating System Overview</vt:lpstr>
      <vt:lpstr>Các dịch vụ - Services</vt:lpstr>
      <vt:lpstr>Files</vt:lpstr>
      <vt:lpstr>File Permissions</vt:lpstr>
      <vt:lpstr>File Permissions (continued)</vt:lpstr>
      <vt:lpstr>File Transfer</vt:lpstr>
      <vt:lpstr>File Transfer (continued)</vt:lpstr>
      <vt:lpstr>Sharing Files</vt:lpstr>
      <vt:lpstr>Memory</vt:lpstr>
      <vt:lpstr>Authentication Methods</vt:lpstr>
      <vt:lpstr>Authentication Methods (continued)</vt:lpstr>
      <vt:lpstr>Authentication Methods (continued)</vt:lpstr>
      <vt:lpstr>Authentication Methods (continued)</vt:lpstr>
      <vt:lpstr>Authentication Methods (continued)</vt:lpstr>
      <vt:lpstr>Authentication Methods (continued)</vt:lpstr>
      <vt:lpstr>Authorization</vt:lpstr>
      <vt:lpstr>User Administration</vt:lpstr>
      <vt:lpstr>User Administration (continued)</vt:lpstr>
      <vt:lpstr>Bảo mật trong SQL Server</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Bảo mật người dùng trong SQL Server </vt:lpstr>
      <vt:lpstr>Best Practices</vt:lpstr>
      <vt:lpstr>Best Practices</vt:lpstr>
      <vt:lpstr>Best Practices</vt:lpstr>
      <vt:lpstr>Best Practices</vt:lpstr>
      <vt:lpstr>Best Practices</vt:lpstr>
      <vt:lpstr>Best Practices</vt:lpstr>
      <vt:lpstr>Password Policies</vt:lpstr>
      <vt:lpstr>Password Policies</vt:lpstr>
      <vt:lpstr>Password Policies</vt:lpstr>
      <vt:lpstr>Password Policies</vt:lpstr>
      <vt:lpstr>Password Policies (continued)</vt:lpstr>
      <vt:lpstr>Vulnerabilities of Operating Systems</vt:lpstr>
      <vt:lpstr>Vulnerabilities of Operating Systems (continued)</vt:lpstr>
      <vt:lpstr>Vulnerabilities of Operating Systems (continued)</vt:lpstr>
      <vt:lpstr>Vulnerabilities of Operating Systems (continued)</vt:lpstr>
      <vt:lpstr>E-mail Security</vt:lpstr>
      <vt:lpstr>E-mail Security (continued)</vt:lpstr>
      <vt:lpstr>Covert channels</vt:lpstr>
      <vt:lpstr>Covert Channel Example</vt:lpstr>
      <vt:lpstr>Covert Channel Example</vt:lpstr>
      <vt:lpstr>Covert Channel Example</vt:lpstr>
      <vt:lpstr>Covert Channel Example</vt:lpstr>
      <vt:lpstr>Covert Channel Example</vt:lpstr>
      <vt:lpstr>Captchar</vt:lpstr>
      <vt:lpstr>CAPTCHA Paradox</vt:lpstr>
      <vt:lpstr>CAPTCHA: Rules of the Game</vt:lpstr>
      <vt:lpstr>Do CAPTCHAs Exist?</vt:lpstr>
      <vt:lpstr>CAPTCHAs</vt:lpstr>
      <vt:lpstr>CAPTCHA’s and 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 Concepts</dc:title>
  <dc:creator>Kien Nguyen;annvt@fsoft.com.vn</dc:creator>
  <cp:keywords>Software Requirement; Training; Fresher</cp:keywords>
  <cp:lastModifiedBy>Chi Tran</cp:lastModifiedBy>
  <cp:revision>1053</cp:revision>
  <dcterms:created xsi:type="dcterms:W3CDTF">2010-10-18T05:40:05Z</dcterms:created>
  <dcterms:modified xsi:type="dcterms:W3CDTF">2019-07-16T08:05:30Z</dcterms:modified>
</cp:coreProperties>
</file>